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42"/>
  </p:notesMasterIdLst>
  <p:handoutMasterIdLst>
    <p:handoutMasterId r:id="rId343"/>
  </p:handoutMasterIdLst>
  <p:sldIdLst>
    <p:sldId id="256" r:id="rId2"/>
    <p:sldId id="709" r:id="rId3"/>
    <p:sldId id="351" r:id="rId4"/>
    <p:sldId id="352" r:id="rId5"/>
    <p:sldId id="353" r:id="rId6"/>
    <p:sldId id="422" r:id="rId7"/>
    <p:sldId id="354" r:id="rId8"/>
    <p:sldId id="497" r:id="rId9"/>
    <p:sldId id="498" r:id="rId10"/>
    <p:sldId id="499" r:id="rId11"/>
    <p:sldId id="500" r:id="rId12"/>
    <p:sldId id="501" r:id="rId13"/>
    <p:sldId id="502" r:id="rId14"/>
    <p:sldId id="503" r:id="rId15"/>
    <p:sldId id="504" r:id="rId16"/>
    <p:sldId id="505" r:id="rId17"/>
    <p:sldId id="506" r:id="rId18"/>
    <p:sldId id="507" r:id="rId19"/>
    <p:sldId id="508" r:id="rId20"/>
    <p:sldId id="509" r:id="rId21"/>
    <p:sldId id="510" r:id="rId22"/>
    <p:sldId id="511" r:id="rId23"/>
    <p:sldId id="512" r:id="rId24"/>
    <p:sldId id="513" r:id="rId25"/>
    <p:sldId id="514" r:id="rId26"/>
    <p:sldId id="515" r:id="rId27"/>
    <p:sldId id="516" r:id="rId28"/>
    <p:sldId id="517" r:id="rId29"/>
    <p:sldId id="518" r:id="rId30"/>
    <p:sldId id="519" r:id="rId31"/>
    <p:sldId id="520" r:id="rId32"/>
    <p:sldId id="521" r:id="rId33"/>
    <p:sldId id="522" r:id="rId34"/>
    <p:sldId id="523" r:id="rId35"/>
    <p:sldId id="525" r:id="rId36"/>
    <p:sldId id="526" r:id="rId37"/>
    <p:sldId id="527" r:id="rId38"/>
    <p:sldId id="528" r:id="rId39"/>
    <p:sldId id="529" r:id="rId40"/>
    <p:sldId id="530" r:id="rId41"/>
    <p:sldId id="531" r:id="rId42"/>
    <p:sldId id="532" r:id="rId43"/>
    <p:sldId id="533" r:id="rId44"/>
    <p:sldId id="534" r:id="rId45"/>
    <p:sldId id="535" r:id="rId46"/>
    <p:sldId id="536" r:id="rId47"/>
    <p:sldId id="537" r:id="rId48"/>
    <p:sldId id="538" r:id="rId49"/>
    <p:sldId id="539" r:id="rId50"/>
    <p:sldId id="540" r:id="rId51"/>
    <p:sldId id="541" r:id="rId52"/>
    <p:sldId id="542" r:id="rId53"/>
    <p:sldId id="543" r:id="rId54"/>
    <p:sldId id="544" r:id="rId55"/>
    <p:sldId id="545" r:id="rId56"/>
    <p:sldId id="710" r:id="rId57"/>
    <p:sldId id="711" r:id="rId58"/>
    <p:sldId id="712" r:id="rId59"/>
    <p:sldId id="713" r:id="rId60"/>
    <p:sldId id="546" r:id="rId61"/>
    <p:sldId id="547" r:id="rId62"/>
    <p:sldId id="548" r:id="rId63"/>
    <p:sldId id="549" r:id="rId64"/>
    <p:sldId id="550" r:id="rId65"/>
    <p:sldId id="551" r:id="rId66"/>
    <p:sldId id="552" r:id="rId67"/>
    <p:sldId id="553" r:id="rId68"/>
    <p:sldId id="715" r:id="rId69"/>
    <p:sldId id="716" r:id="rId70"/>
    <p:sldId id="717" r:id="rId71"/>
    <p:sldId id="718" r:id="rId72"/>
    <p:sldId id="719" r:id="rId73"/>
    <p:sldId id="720" r:id="rId74"/>
    <p:sldId id="721" r:id="rId75"/>
    <p:sldId id="722" r:id="rId76"/>
    <p:sldId id="723" r:id="rId77"/>
    <p:sldId id="724" r:id="rId78"/>
    <p:sldId id="726" r:id="rId79"/>
    <p:sldId id="727" r:id="rId80"/>
    <p:sldId id="316" r:id="rId81"/>
    <p:sldId id="728" r:id="rId82"/>
    <p:sldId id="729" r:id="rId83"/>
    <p:sldId id="595" r:id="rId84"/>
    <p:sldId id="596" r:id="rId85"/>
    <p:sldId id="597" r:id="rId86"/>
    <p:sldId id="598" r:id="rId87"/>
    <p:sldId id="599" r:id="rId88"/>
    <p:sldId id="600" r:id="rId89"/>
    <p:sldId id="601" r:id="rId90"/>
    <p:sldId id="602" r:id="rId91"/>
    <p:sldId id="603" r:id="rId92"/>
    <p:sldId id="604" r:id="rId93"/>
    <p:sldId id="605" r:id="rId94"/>
    <p:sldId id="608" r:id="rId95"/>
    <p:sldId id="609" r:id="rId96"/>
    <p:sldId id="612" r:id="rId97"/>
    <p:sldId id="613" r:id="rId98"/>
    <p:sldId id="616" r:id="rId99"/>
    <p:sldId id="617" r:id="rId100"/>
    <p:sldId id="779" r:id="rId101"/>
    <p:sldId id="780" r:id="rId102"/>
    <p:sldId id="794" r:id="rId103"/>
    <p:sldId id="781" r:id="rId104"/>
    <p:sldId id="782" r:id="rId105"/>
    <p:sldId id="783" r:id="rId106"/>
    <p:sldId id="784" r:id="rId107"/>
    <p:sldId id="785" r:id="rId108"/>
    <p:sldId id="787" r:id="rId109"/>
    <p:sldId id="788" r:id="rId110"/>
    <p:sldId id="789" r:id="rId111"/>
    <p:sldId id="790" r:id="rId112"/>
    <p:sldId id="791" r:id="rId113"/>
    <p:sldId id="792" r:id="rId114"/>
    <p:sldId id="793" r:id="rId115"/>
    <p:sldId id="626" r:id="rId116"/>
    <p:sldId id="627" r:id="rId117"/>
    <p:sldId id="628" r:id="rId118"/>
    <p:sldId id="629" r:id="rId119"/>
    <p:sldId id="630" r:id="rId120"/>
    <p:sldId id="631" r:id="rId121"/>
    <p:sldId id="632" r:id="rId122"/>
    <p:sldId id="633" r:id="rId123"/>
    <p:sldId id="634" r:id="rId124"/>
    <p:sldId id="635" r:id="rId125"/>
    <p:sldId id="636" r:id="rId126"/>
    <p:sldId id="648" r:id="rId127"/>
    <p:sldId id="649" r:id="rId128"/>
    <p:sldId id="650" r:id="rId129"/>
    <p:sldId id="651" r:id="rId130"/>
    <p:sldId id="652" r:id="rId131"/>
    <p:sldId id="653" r:id="rId132"/>
    <p:sldId id="654" r:id="rId133"/>
    <p:sldId id="655" r:id="rId134"/>
    <p:sldId id="656" r:id="rId135"/>
    <p:sldId id="657" r:id="rId136"/>
    <p:sldId id="810" r:id="rId137"/>
    <p:sldId id="821" r:id="rId138"/>
    <p:sldId id="811" r:id="rId139"/>
    <p:sldId id="812" r:id="rId140"/>
    <p:sldId id="813" r:id="rId141"/>
    <p:sldId id="814" r:id="rId142"/>
    <p:sldId id="815" r:id="rId143"/>
    <p:sldId id="816" r:id="rId144"/>
    <p:sldId id="817" r:id="rId145"/>
    <p:sldId id="818" r:id="rId146"/>
    <p:sldId id="819" r:id="rId147"/>
    <p:sldId id="820" r:id="rId148"/>
    <p:sldId id="863" r:id="rId149"/>
    <p:sldId id="862" r:id="rId150"/>
    <p:sldId id="864" r:id="rId151"/>
    <p:sldId id="865" r:id="rId152"/>
    <p:sldId id="866" r:id="rId153"/>
    <p:sldId id="867" r:id="rId154"/>
    <p:sldId id="868" r:id="rId155"/>
    <p:sldId id="869" r:id="rId156"/>
    <p:sldId id="870" r:id="rId157"/>
    <p:sldId id="871" r:id="rId158"/>
    <p:sldId id="872" r:id="rId159"/>
    <p:sldId id="873" r:id="rId160"/>
    <p:sldId id="874" r:id="rId161"/>
    <p:sldId id="875" r:id="rId162"/>
    <p:sldId id="876" r:id="rId163"/>
    <p:sldId id="877" r:id="rId164"/>
    <p:sldId id="878" r:id="rId165"/>
    <p:sldId id="879" r:id="rId166"/>
    <p:sldId id="880" r:id="rId167"/>
    <p:sldId id="660" r:id="rId168"/>
    <p:sldId id="661" r:id="rId169"/>
    <p:sldId id="730" r:id="rId170"/>
    <p:sldId id="731" r:id="rId171"/>
    <p:sldId id="732" r:id="rId172"/>
    <p:sldId id="662" r:id="rId173"/>
    <p:sldId id="733" r:id="rId174"/>
    <p:sldId id="663" r:id="rId175"/>
    <p:sldId id="665" r:id="rId176"/>
    <p:sldId id="666" r:id="rId177"/>
    <p:sldId id="802" r:id="rId178"/>
    <p:sldId id="569" r:id="rId179"/>
    <p:sldId id="570" r:id="rId180"/>
    <p:sldId id="571" r:id="rId181"/>
    <p:sldId id="572" r:id="rId182"/>
    <p:sldId id="573" r:id="rId183"/>
    <p:sldId id="574" r:id="rId184"/>
    <p:sldId id="575" r:id="rId185"/>
    <p:sldId id="576" r:id="rId186"/>
    <p:sldId id="577" r:id="rId187"/>
    <p:sldId id="578" r:id="rId188"/>
    <p:sldId id="579" r:id="rId189"/>
    <p:sldId id="580" r:id="rId190"/>
    <p:sldId id="581" r:id="rId191"/>
    <p:sldId id="582" r:id="rId192"/>
    <p:sldId id="583" r:id="rId193"/>
    <p:sldId id="584" r:id="rId194"/>
    <p:sldId id="585" r:id="rId195"/>
    <p:sldId id="586" r:id="rId196"/>
    <p:sldId id="587" r:id="rId197"/>
    <p:sldId id="588" r:id="rId198"/>
    <p:sldId id="589" r:id="rId199"/>
    <p:sldId id="590" r:id="rId200"/>
    <p:sldId id="591" r:id="rId201"/>
    <p:sldId id="592" r:id="rId202"/>
    <p:sldId id="593" r:id="rId203"/>
    <p:sldId id="594" r:id="rId204"/>
    <p:sldId id="734" r:id="rId205"/>
    <p:sldId id="736" r:id="rId206"/>
    <p:sldId id="737" r:id="rId207"/>
    <p:sldId id="743" r:id="rId208"/>
    <p:sldId id="738" r:id="rId209"/>
    <p:sldId id="739" r:id="rId210"/>
    <p:sldId id="740" r:id="rId211"/>
    <p:sldId id="741" r:id="rId212"/>
    <p:sldId id="742" r:id="rId213"/>
    <p:sldId id="744" r:id="rId214"/>
    <p:sldId id="745" r:id="rId215"/>
    <p:sldId id="746" r:id="rId216"/>
    <p:sldId id="747" r:id="rId217"/>
    <p:sldId id="881" r:id="rId218"/>
    <p:sldId id="882" r:id="rId219"/>
    <p:sldId id="883" r:id="rId220"/>
    <p:sldId id="884" r:id="rId221"/>
    <p:sldId id="885" r:id="rId222"/>
    <p:sldId id="897" r:id="rId223"/>
    <p:sldId id="898" r:id="rId224"/>
    <p:sldId id="886" r:id="rId225"/>
    <p:sldId id="887" r:id="rId226"/>
    <p:sldId id="888" r:id="rId227"/>
    <p:sldId id="890" r:id="rId228"/>
    <p:sldId id="889" r:id="rId229"/>
    <p:sldId id="891" r:id="rId230"/>
    <p:sldId id="899" r:id="rId231"/>
    <p:sldId id="892" r:id="rId232"/>
    <p:sldId id="893" r:id="rId233"/>
    <p:sldId id="894" r:id="rId234"/>
    <p:sldId id="895" r:id="rId235"/>
    <p:sldId id="896" r:id="rId236"/>
    <p:sldId id="900" r:id="rId237"/>
    <p:sldId id="914" r:id="rId238"/>
    <p:sldId id="901" r:id="rId239"/>
    <p:sldId id="902" r:id="rId240"/>
    <p:sldId id="903" r:id="rId241"/>
    <p:sldId id="915" r:id="rId242"/>
    <p:sldId id="905" r:id="rId243"/>
    <p:sldId id="906" r:id="rId244"/>
    <p:sldId id="907" r:id="rId245"/>
    <p:sldId id="908" r:id="rId246"/>
    <p:sldId id="909" r:id="rId247"/>
    <p:sldId id="904" r:id="rId248"/>
    <p:sldId id="752" r:id="rId249"/>
    <p:sldId id="755" r:id="rId250"/>
    <p:sldId id="756" r:id="rId251"/>
    <p:sldId id="911" r:id="rId252"/>
    <p:sldId id="910" r:id="rId253"/>
    <p:sldId id="913" r:id="rId254"/>
    <p:sldId id="912" r:id="rId255"/>
    <p:sldId id="757" r:id="rId256"/>
    <p:sldId id="758" r:id="rId257"/>
    <p:sldId id="759" r:id="rId258"/>
    <p:sldId id="760" r:id="rId259"/>
    <p:sldId id="762" r:id="rId260"/>
    <p:sldId id="763" r:id="rId261"/>
    <p:sldId id="822" r:id="rId262"/>
    <p:sldId id="764" r:id="rId263"/>
    <p:sldId id="823" r:id="rId264"/>
    <p:sldId id="765" r:id="rId265"/>
    <p:sldId id="766" r:id="rId266"/>
    <p:sldId id="767" r:id="rId267"/>
    <p:sldId id="768" r:id="rId268"/>
    <p:sldId id="769" r:id="rId269"/>
    <p:sldId id="770" r:id="rId270"/>
    <p:sldId id="835" r:id="rId271"/>
    <p:sldId id="836" r:id="rId272"/>
    <p:sldId id="837" r:id="rId273"/>
    <p:sldId id="841" r:id="rId274"/>
    <p:sldId id="840" r:id="rId275"/>
    <p:sldId id="856" r:id="rId276"/>
    <p:sldId id="857" r:id="rId277"/>
    <p:sldId id="842" r:id="rId278"/>
    <p:sldId id="844" r:id="rId279"/>
    <p:sldId id="843" r:id="rId280"/>
    <p:sldId id="845" r:id="rId281"/>
    <p:sldId id="855" r:id="rId282"/>
    <p:sldId id="846" r:id="rId283"/>
    <p:sldId id="861" r:id="rId284"/>
    <p:sldId id="847" r:id="rId285"/>
    <p:sldId id="848" r:id="rId286"/>
    <p:sldId id="849" r:id="rId287"/>
    <p:sldId id="850" r:id="rId288"/>
    <p:sldId id="858" r:id="rId289"/>
    <p:sldId id="859" r:id="rId290"/>
    <p:sldId id="851" r:id="rId291"/>
    <p:sldId id="860" r:id="rId292"/>
    <p:sldId id="852" r:id="rId293"/>
    <p:sldId id="853" r:id="rId294"/>
    <p:sldId id="854" r:id="rId295"/>
    <p:sldId id="771" r:id="rId296"/>
    <p:sldId id="838" r:id="rId297"/>
    <p:sldId id="772" r:id="rId298"/>
    <p:sldId id="839" r:id="rId299"/>
    <p:sldId id="773" r:id="rId300"/>
    <p:sldId id="774" r:id="rId301"/>
    <p:sldId id="775" r:id="rId302"/>
    <p:sldId id="776" r:id="rId303"/>
    <p:sldId id="777" r:id="rId304"/>
    <p:sldId id="778" r:id="rId305"/>
    <p:sldId id="673" r:id="rId306"/>
    <p:sldId id="674" r:id="rId307"/>
    <p:sldId id="675" r:id="rId308"/>
    <p:sldId id="676" r:id="rId309"/>
    <p:sldId id="707" r:id="rId310"/>
    <p:sldId id="677" r:id="rId311"/>
    <p:sldId id="678" r:id="rId312"/>
    <p:sldId id="679" r:id="rId313"/>
    <p:sldId id="680" r:id="rId314"/>
    <p:sldId id="681" r:id="rId315"/>
    <p:sldId id="682" r:id="rId316"/>
    <p:sldId id="683" r:id="rId317"/>
    <p:sldId id="684" r:id="rId318"/>
    <p:sldId id="685" r:id="rId319"/>
    <p:sldId id="686" r:id="rId320"/>
    <p:sldId id="687" r:id="rId321"/>
    <p:sldId id="708" r:id="rId322"/>
    <p:sldId id="688" r:id="rId323"/>
    <p:sldId id="689" r:id="rId324"/>
    <p:sldId id="690" r:id="rId325"/>
    <p:sldId id="691" r:id="rId326"/>
    <p:sldId id="692" r:id="rId327"/>
    <p:sldId id="693" r:id="rId328"/>
    <p:sldId id="694" r:id="rId329"/>
    <p:sldId id="695" r:id="rId330"/>
    <p:sldId id="696" r:id="rId331"/>
    <p:sldId id="697" r:id="rId332"/>
    <p:sldId id="698" r:id="rId333"/>
    <p:sldId id="699" r:id="rId334"/>
    <p:sldId id="700" r:id="rId335"/>
    <p:sldId id="701" r:id="rId336"/>
    <p:sldId id="702" r:id="rId337"/>
    <p:sldId id="703" r:id="rId338"/>
    <p:sldId id="704" r:id="rId339"/>
    <p:sldId id="705" r:id="rId340"/>
    <p:sldId id="706" r:id="rId341"/>
  </p:sldIdLst>
  <p:sldSz cx="9144000" cy="6858000" type="screen4x3"/>
  <p:notesSz cx="6858000" cy="8699500"/>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FF3399"/>
    <a:srgbClr val="0033CC"/>
    <a:srgbClr val="009900"/>
    <a:srgbClr val="FF822D"/>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50" d="100"/>
          <a:sy n="50" d="100"/>
        </p:scale>
        <p:origin x="-1286" y="-6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Lst>
  </p:outlineViewPr>
  <p:notesTextViewPr>
    <p:cViewPr>
      <p:scale>
        <a:sx n="100" d="100"/>
        <a:sy n="100" d="100"/>
      </p:scale>
      <p:origin x="0" y="0"/>
    </p:cViewPr>
  </p:notesTextViewPr>
  <p:sorterViewPr>
    <p:cViewPr>
      <p:scale>
        <a:sx n="97" d="100"/>
        <a:sy n="97" d="100"/>
      </p:scale>
      <p:origin x="0" y="54379"/>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viewProps" Target="viewProps.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34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s>
</file>

<file path=ppt/_rels/viewProps.xml.rels><?xml version="1.0" encoding="UTF-8" standalone="yes"?>
<Relationships xmlns="http://schemas.openxmlformats.org/package/2006/relationships"><Relationship Id="rId8" Type="http://schemas.openxmlformats.org/officeDocument/2006/relationships/slide" Target="slides/slide177.xml"/><Relationship Id="rId13" Type="http://schemas.openxmlformats.org/officeDocument/2006/relationships/slide" Target="slides/slide207.xml"/><Relationship Id="rId18" Type="http://schemas.openxmlformats.org/officeDocument/2006/relationships/slide" Target="slides/slide212.xml"/><Relationship Id="rId26" Type="http://schemas.openxmlformats.org/officeDocument/2006/relationships/slide" Target="slides/slide255.xml"/><Relationship Id="rId3" Type="http://schemas.openxmlformats.org/officeDocument/2006/relationships/slide" Target="slides/slide143.xml"/><Relationship Id="rId21" Type="http://schemas.openxmlformats.org/officeDocument/2006/relationships/slide" Target="slides/slide215.xml"/><Relationship Id="rId7" Type="http://schemas.openxmlformats.org/officeDocument/2006/relationships/slide" Target="slides/slide147.xml"/><Relationship Id="rId12" Type="http://schemas.openxmlformats.org/officeDocument/2006/relationships/slide" Target="slides/slide206.xml"/><Relationship Id="rId17" Type="http://schemas.openxmlformats.org/officeDocument/2006/relationships/slide" Target="slides/slide211.xml"/><Relationship Id="rId25" Type="http://schemas.openxmlformats.org/officeDocument/2006/relationships/slide" Target="slides/slide250.xml"/><Relationship Id="rId2" Type="http://schemas.openxmlformats.org/officeDocument/2006/relationships/slide" Target="slides/slide142.xml"/><Relationship Id="rId16" Type="http://schemas.openxmlformats.org/officeDocument/2006/relationships/slide" Target="slides/slide210.xml"/><Relationship Id="rId20" Type="http://schemas.openxmlformats.org/officeDocument/2006/relationships/slide" Target="slides/slide214.xml"/><Relationship Id="rId29" Type="http://schemas.openxmlformats.org/officeDocument/2006/relationships/slide" Target="slides/slide258.xml"/><Relationship Id="rId1" Type="http://schemas.openxmlformats.org/officeDocument/2006/relationships/slide" Target="slides/slide58.xml"/><Relationship Id="rId6" Type="http://schemas.openxmlformats.org/officeDocument/2006/relationships/slide" Target="slides/slide146.xml"/><Relationship Id="rId11" Type="http://schemas.openxmlformats.org/officeDocument/2006/relationships/slide" Target="slides/slide205.xml"/><Relationship Id="rId24" Type="http://schemas.openxmlformats.org/officeDocument/2006/relationships/slide" Target="slides/slide249.xml"/><Relationship Id="rId5" Type="http://schemas.openxmlformats.org/officeDocument/2006/relationships/slide" Target="slides/slide145.xml"/><Relationship Id="rId15" Type="http://schemas.openxmlformats.org/officeDocument/2006/relationships/slide" Target="slides/slide209.xml"/><Relationship Id="rId23" Type="http://schemas.openxmlformats.org/officeDocument/2006/relationships/slide" Target="slides/slide248.xml"/><Relationship Id="rId28" Type="http://schemas.openxmlformats.org/officeDocument/2006/relationships/slide" Target="slides/slide257.xml"/><Relationship Id="rId10" Type="http://schemas.openxmlformats.org/officeDocument/2006/relationships/slide" Target="slides/slide204.xml"/><Relationship Id="rId19" Type="http://schemas.openxmlformats.org/officeDocument/2006/relationships/slide" Target="slides/slide213.xml"/><Relationship Id="rId4" Type="http://schemas.openxmlformats.org/officeDocument/2006/relationships/slide" Target="slides/slide144.xml"/><Relationship Id="rId9" Type="http://schemas.openxmlformats.org/officeDocument/2006/relationships/slide" Target="slides/slide190.xml"/><Relationship Id="rId14" Type="http://schemas.openxmlformats.org/officeDocument/2006/relationships/slide" Target="slides/slide208.xml"/><Relationship Id="rId22" Type="http://schemas.openxmlformats.org/officeDocument/2006/relationships/slide" Target="slides/slide216.xml"/><Relationship Id="rId27" Type="http://schemas.openxmlformats.org/officeDocument/2006/relationships/slide" Target="slides/slide256.xml"/><Relationship Id="rId30" Type="http://schemas.openxmlformats.org/officeDocument/2006/relationships/slide" Target="slides/slide25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image" Target="../media/image14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7.wmf"/><Relationship Id="rId1" Type="http://schemas.openxmlformats.org/officeDocument/2006/relationships/image" Target="../media/image1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8131" name="Rectangle 3"/>
          <p:cNvSpPr>
            <a:spLocks noGrp="1" noChangeArrowheads="1"/>
          </p:cNvSpPr>
          <p:nvPr>
            <p:ph type="dt" sz="quarter" idx="1"/>
          </p:nvPr>
        </p:nvSpPr>
        <p:spPr bwMode="auto">
          <a:xfrm>
            <a:off x="3886200" y="0"/>
            <a:ext cx="2971800"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8132" name="Rectangle 4"/>
          <p:cNvSpPr>
            <a:spLocks noGrp="1" noChangeArrowheads="1"/>
          </p:cNvSpPr>
          <p:nvPr>
            <p:ph type="ftr" sz="quarter" idx="2"/>
          </p:nvPr>
        </p:nvSpPr>
        <p:spPr bwMode="auto">
          <a:xfrm>
            <a:off x="0" y="8264525"/>
            <a:ext cx="2971800"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8133" name="Rectangle 5"/>
          <p:cNvSpPr>
            <a:spLocks noGrp="1" noChangeArrowheads="1"/>
          </p:cNvSpPr>
          <p:nvPr>
            <p:ph type="sldNum" sz="quarter" idx="3"/>
          </p:nvPr>
        </p:nvSpPr>
        <p:spPr bwMode="auto">
          <a:xfrm>
            <a:off x="3886200" y="8264525"/>
            <a:ext cx="2971800"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C77A759-763F-4084-915F-936858C2DF69}" type="slidenum">
              <a:rPr lang="en-US" altLang="en-US"/>
              <a:pPr/>
              <a:t>‹#›</a:t>
            </a:fld>
            <a:endParaRPr lang="en-US" altLang="en-US"/>
          </a:p>
        </p:txBody>
      </p:sp>
    </p:spTree>
    <p:extLst>
      <p:ext uri="{BB962C8B-B14F-4D97-AF65-F5344CB8AC3E}">
        <p14:creationId xmlns:p14="http://schemas.microsoft.com/office/powerpoint/2010/main" val="734878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bwMode="auto">
          <a:xfrm>
            <a:off x="0" y="0"/>
            <a:ext cx="2971800"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defRPr>
            </a:lvl1pPr>
          </a:lstStyle>
          <a:p>
            <a:pPr>
              <a:defRPr/>
            </a:pPr>
            <a:endParaRPr lang="en-US"/>
          </a:p>
        </p:txBody>
      </p:sp>
      <p:sp>
        <p:nvSpPr>
          <p:cNvPr id="168963" name="Rectangle 3"/>
          <p:cNvSpPr>
            <a:spLocks noGrp="1" noChangeArrowheads="1"/>
          </p:cNvSpPr>
          <p:nvPr>
            <p:ph type="dt" idx="1"/>
          </p:nvPr>
        </p:nvSpPr>
        <p:spPr bwMode="auto">
          <a:xfrm>
            <a:off x="3884613" y="0"/>
            <a:ext cx="2971800"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defRPr>
            </a:lvl1pPr>
          </a:lstStyle>
          <a:p>
            <a:pPr>
              <a:defRPr/>
            </a:pPr>
            <a:endParaRPr lang="en-US"/>
          </a:p>
        </p:txBody>
      </p:sp>
      <p:sp>
        <p:nvSpPr>
          <p:cNvPr id="197636" name="Rectangle 4"/>
          <p:cNvSpPr>
            <a:spLocks noGrp="1" noRot="1" noChangeAspect="1" noChangeArrowheads="1" noTextEdit="1"/>
          </p:cNvSpPr>
          <p:nvPr>
            <p:ph type="sldImg" idx="2"/>
          </p:nvPr>
        </p:nvSpPr>
        <p:spPr bwMode="auto">
          <a:xfrm>
            <a:off x="1254125" y="652463"/>
            <a:ext cx="4349750" cy="32623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5" name="Rectangle 5"/>
          <p:cNvSpPr>
            <a:spLocks noGrp="1" noChangeArrowheads="1"/>
          </p:cNvSpPr>
          <p:nvPr>
            <p:ph type="body" sz="quarter" idx="3"/>
          </p:nvPr>
        </p:nvSpPr>
        <p:spPr bwMode="auto">
          <a:xfrm>
            <a:off x="685800" y="4132263"/>
            <a:ext cx="5486400" cy="391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8966" name="Rectangle 6"/>
          <p:cNvSpPr>
            <a:spLocks noGrp="1" noChangeArrowheads="1"/>
          </p:cNvSpPr>
          <p:nvPr>
            <p:ph type="ftr" sz="quarter" idx="4"/>
          </p:nvPr>
        </p:nvSpPr>
        <p:spPr bwMode="auto">
          <a:xfrm>
            <a:off x="0" y="8262938"/>
            <a:ext cx="2971800"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defRPr>
            </a:lvl1pPr>
          </a:lstStyle>
          <a:p>
            <a:pPr>
              <a:defRPr/>
            </a:pPr>
            <a:endParaRPr lang="en-US"/>
          </a:p>
        </p:txBody>
      </p:sp>
      <p:sp>
        <p:nvSpPr>
          <p:cNvPr id="168967" name="Rectangle 7"/>
          <p:cNvSpPr>
            <a:spLocks noGrp="1" noChangeArrowheads="1"/>
          </p:cNvSpPr>
          <p:nvPr>
            <p:ph type="sldNum" sz="quarter" idx="5"/>
          </p:nvPr>
        </p:nvSpPr>
        <p:spPr bwMode="auto">
          <a:xfrm>
            <a:off x="3884613" y="8262938"/>
            <a:ext cx="2971800"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anose="020B0604030504040204" pitchFamily="34" charset="0"/>
              </a:defRPr>
            </a:lvl1pPr>
          </a:lstStyle>
          <a:p>
            <a:fld id="{93355763-7F25-4EE4-91D5-4C3D21307DDB}" type="slidenum">
              <a:rPr lang="en-US" altLang="en-US"/>
              <a:pPr/>
              <a:t>‹#›</a:t>
            </a:fld>
            <a:endParaRPr lang="en-US" altLang="en-US"/>
          </a:p>
        </p:txBody>
      </p:sp>
    </p:spTree>
    <p:extLst>
      <p:ext uri="{BB962C8B-B14F-4D97-AF65-F5344CB8AC3E}">
        <p14:creationId xmlns:p14="http://schemas.microsoft.com/office/powerpoint/2010/main" val="23946465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7F1E3D8-0E6E-4D6D-B4B4-379A8492A054}" type="slidenum">
              <a:rPr lang="en-US" altLang="en-US" sz="1200">
                <a:latin typeface="Tahoma" panose="020B0604030504040204" pitchFamily="34" charset="0"/>
              </a:rPr>
              <a:pPr eaLnBrk="1" hangingPunct="1"/>
              <a:t>1</a:t>
            </a:fld>
            <a:endParaRPr lang="en-US" altLang="en-US" sz="1200">
              <a:latin typeface="Tahoma" panose="020B0604030504040204" pitchFamily="34"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34062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544D9C-19A7-4C9B-A833-7EB95A1161FE}" type="slidenum">
              <a:rPr lang="en-US"/>
              <a:pPr/>
              <a:t>71</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9F4766-685B-484E-B7AC-75878B021D81}" type="slidenum">
              <a:rPr lang="en-US"/>
              <a:pPr/>
              <a:t>72</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D64AEB-D28B-4FC3-9C7E-3752A244B62F}" type="slidenum">
              <a:rPr lang="en-US"/>
              <a:pPr/>
              <a:t>73</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A2FD93-0B94-4172-8B61-44A99149EDD1}" type="slidenum">
              <a:rPr lang="en-US"/>
              <a:pPr/>
              <a:t>74</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CEB53-9D27-43DF-8B6A-7ED846E6ACF8}" type="slidenum">
              <a:rPr lang="en-US"/>
              <a:pPr/>
              <a:t>75</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60E7F2-0D05-451A-8469-EB368C227039}" type="slidenum">
              <a:rPr lang="en-US"/>
              <a:pPr/>
              <a:t>76</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E69119-108B-4F3B-A381-B01574172481}" type="slidenum">
              <a:rPr lang="en-US"/>
              <a:pPr/>
              <a:t>77</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 xmlns:a16="http://schemas.microsoft.com/office/drawing/2014/main" id="{C3E1AA6C-6F5A-43F3-8903-E147C49083F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8E21C993-F9BA-40EC-87FC-511183306263}" type="slidenum">
              <a:rPr lang="en-US" altLang="en-US" sz="1200"/>
              <a:pPr/>
              <a:t>80</a:t>
            </a:fld>
            <a:endParaRPr lang="en-US" altLang="en-US" sz="1200"/>
          </a:p>
        </p:txBody>
      </p:sp>
      <p:sp>
        <p:nvSpPr>
          <p:cNvPr id="59395" name="Rectangle 2">
            <a:extLst>
              <a:ext uri="{FF2B5EF4-FFF2-40B4-BE49-F238E27FC236}">
                <a16:creationId xmlns="" xmlns:a16="http://schemas.microsoft.com/office/drawing/2014/main" id="{4D81600B-8E71-4E36-9F32-31471DE4D7EF}"/>
              </a:ext>
            </a:extLst>
          </p:cNvPr>
          <p:cNvSpPr>
            <a:spLocks noGrp="1" noRot="1" noChangeAspect="1" noChangeArrowheads="1" noTextEdit="1"/>
          </p:cNvSpPr>
          <p:nvPr>
            <p:ph type="sldImg"/>
          </p:nvPr>
        </p:nvSpPr>
        <p:spPr>
          <a:ln/>
        </p:spPr>
      </p:sp>
      <p:sp>
        <p:nvSpPr>
          <p:cNvPr id="59396" name="Rectangle 3">
            <a:extLst>
              <a:ext uri="{FF2B5EF4-FFF2-40B4-BE49-F238E27FC236}">
                <a16:creationId xmlns="" xmlns:a16="http://schemas.microsoft.com/office/drawing/2014/main" id="{063A2571-3B06-401F-9254-D470DCBB14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 xmlns:a16="http://schemas.microsoft.com/office/drawing/2014/main" id="{6BFFE08A-8FCC-4B7B-B3DC-E439C19A94D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6094610-FA89-471A-8A56-C9B4572E2865}" type="slidenum">
              <a:rPr lang="en-US" altLang="en-US" sz="1200"/>
              <a:pPr/>
              <a:t>81</a:t>
            </a:fld>
            <a:endParaRPr lang="en-US" altLang="en-US" sz="1200"/>
          </a:p>
        </p:txBody>
      </p:sp>
      <p:sp>
        <p:nvSpPr>
          <p:cNvPr id="60419" name="Rectangle 2">
            <a:extLst>
              <a:ext uri="{FF2B5EF4-FFF2-40B4-BE49-F238E27FC236}">
                <a16:creationId xmlns="" xmlns:a16="http://schemas.microsoft.com/office/drawing/2014/main" id="{8EB54FF7-4907-4965-9612-D3F75E8B6678}"/>
              </a:ext>
            </a:extLst>
          </p:cNvPr>
          <p:cNvSpPr>
            <a:spLocks noGrp="1" noRot="1" noChangeAspect="1" noChangeArrowheads="1" noTextEdit="1"/>
          </p:cNvSpPr>
          <p:nvPr>
            <p:ph type="sldImg"/>
          </p:nvPr>
        </p:nvSpPr>
        <p:spPr>
          <a:ln/>
        </p:spPr>
      </p:sp>
      <p:sp>
        <p:nvSpPr>
          <p:cNvPr id="60420" name="Rectangle 3">
            <a:extLst>
              <a:ext uri="{FF2B5EF4-FFF2-40B4-BE49-F238E27FC236}">
                <a16:creationId xmlns="" xmlns:a16="http://schemas.microsoft.com/office/drawing/2014/main" id="{7C3C1C78-B128-40F5-BCF2-6EBEC1E3CF6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 xmlns:a16="http://schemas.microsoft.com/office/drawing/2014/main" id="{253876FD-8D15-4E04-B90F-8E43E725B5C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03093F86-72C1-43CC-9435-F05A740FED04}" type="slidenum">
              <a:rPr lang="en-US" altLang="en-US" sz="1200"/>
              <a:pPr/>
              <a:t>82</a:t>
            </a:fld>
            <a:endParaRPr lang="en-US" altLang="en-US" sz="1200"/>
          </a:p>
        </p:txBody>
      </p:sp>
      <p:sp>
        <p:nvSpPr>
          <p:cNvPr id="61443" name="Rectangle 2">
            <a:extLst>
              <a:ext uri="{FF2B5EF4-FFF2-40B4-BE49-F238E27FC236}">
                <a16:creationId xmlns="" xmlns:a16="http://schemas.microsoft.com/office/drawing/2014/main" id="{97C93E39-1065-4D33-94CA-0B1550590446}"/>
              </a:ext>
            </a:extLst>
          </p:cNvPr>
          <p:cNvSpPr>
            <a:spLocks noGrp="1" noRot="1" noChangeAspect="1" noChangeArrowheads="1" noTextEdit="1"/>
          </p:cNvSpPr>
          <p:nvPr>
            <p:ph type="sldImg"/>
          </p:nvPr>
        </p:nvSpPr>
        <p:spPr>
          <a:ln/>
        </p:spPr>
      </p:sp>
      <p:sp>
        <p:nvSpPr>
          <p:cNvPr id="61444" name="Rectangle 3">
            <a:extLst>
              <a:ext uri="{FF2B5EF4-FFF2-40B4-BE49-F238E27FC236}">
                <a16:creationId xmlns="" xmlns:a16="http://schemas.microsoft.com/office/drawing/2014/main" id="{43115883-C1BC-4AB5-994F-57F6EF27914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149A145-73AC-4669-960D-88716A85DE71}" type="slidenum">
              <a:rPr lang="en-US" altLang="en-US" sz="1200">
                <a:latin typeface="Tahoma" panose="020B0604030504040204" pitchFamily="34" charset="0"/>
              </a:rPr>
              <a:pPr eaLnBrk="1" hangingPunct="1"/>
              <a:t>3</a:t>
            </a:fld>
            <a:endParaRPr lang="en-US" altLang="en-US" sz="1200">
              <a:latin typeface="Tahoma" panose="020B0604030504040204" pitchFamily="34"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15630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71282D1-F05D-439C-A5D4-9B7662AD8172}" type="slidenum">
              <a:rPr lang="de-DE" altLang="en-US" sz="1200">
                <a:latin typeface="Tahoma" panose="020B0604030504040204" pitchFamily="34" charset="0"/>
              </a:rPr>
              <a:pPr eaLnBrk="1" hangingPunct="1"/>
              <a:t>190</a:t>
            </a:fld>
            <a:endParaRPr lang="de-DE" altLang="en-US" sz="1200">
              <a:latin typeface="Tahoma" panose="020B0604030504040204" pitchFamily="34"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3039760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3355763-7F25-4EE4-91D5-4C3D21307DDB}" type="slidenum">
              <a:rPr lang="en-US" altLang="en-US" smtClean="0"/>
              <a:pPr/>
              <a:t>229</a:t>
            </a:fld>
            <a:endParaRPr lang="en-US" altLang="en-US"/>
          </a:p>
        </p:txBody>
      </p:sp>
    </p:spTree>
    <p:extLst>
      <p:ext uri="{BB962C8B-B14F-4D97-AF65-F5344CB8AC3E}">
        <p14:creationId xmlns:p14="http://schemas.microsoft.com/office/powerpoint/2010/main" val="1511030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3355763-7F25-4EE4-91D5-4C3D21307DDB}" type="slidenum">
              <a:rPr lang="en-US" altLang="en-US" smtClean="0"/>
              <a:pPr/>
              <a:t>230</a:t>
            </a:fld>
            <a:endParaRPr lang="en-US" altLang="en-US"/>
          </a:p>
        </p:txBody>
      </p:sp>
    </p:spTree>
    <p:extLst>
      <p:ext uri="{BB962C8B-B14F-4D97-AF65-F5344CB8AC3E}">
        <p14:creationId xmlns:p14="http://schemas.microsoft.com/office/powerpoint/2010/main" val="3041453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fld id="{0113782F-BEED-4E82-B07A-468F39E1A19D}" type="slidenum">
              <a:rPr lang="en-US" altLang="en-US">
                <a:latin typeface="Arial" panose="020B0604020202020204" pitchFamily="34" charset="0"/>
              </a:rPr>
              <a:pPr eaLnBrk="1" hangingPunct="1"/>
              <a:t>260</a:t>
            </a:fld>
            <a:endParaRPr lang="en-US" altLang="en-US">
              <a:latin typeface="Arial" panose="020B0604020202020204" pitchFamily="3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57090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t>7</a:t>
            </a:r>
          </a:p>
        </p:txBody>
      </p:sp>
      <p:sp>
        <p:nvSpPr>
          <p:cNvPr id="205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912EA04-6BCE-449B-99EA-3C47156F8198}" type="slidenum">
              <a:rPr lang="en-US" altLang="en-US" sz="1200">
                <a:latin typeface="Tahoma" panose="020B0604030504040204" pitchFamily="34" charset="0"/>
              </a:rPr>
              <a:pPr eaLnBrk="1" hangingPunct="1"/>
              <a:t>306</a:t>
            </a:fld>
            <a:endParaRPr lang="en-US" altLang="en-US" sz="1200">
              <a:latin typeface="Tahoma" panose="020B0604030504040204" pitchFamily="34" charset="0"/>
            </a:endParaRPr>
          </a:p>
        </p:txBody>
      </p:sp>
    </p:spTree>
    <p:extLst>
      <p:ext uri="{BB962C8B-B14F-4D97-AF65-F5344CB8AC3E}">
        <p14:creationId xmlns:p14="http://schemas.microsoft.com/office/powerpoint/2010/main" val="234991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8B981AA-1C26-4215-B9EC-D22195B5F980}" type="slidenum">
              <a:rPr lang="en-US" altLang="en-US" sz="1200">
                <a:latin typeface="Tahoma" panose="020B0604030504040204" pitchFamily="34" charset="0"/>
              </a:rPr>
              <a:pPr eaLnBrk="1" hangingPunct="1"/>
              <a:t>4</a:t>
            </a:fld>
            <a:endParaRPr lang="en-US" altLang="en-US" sz="1200">
              <a:latin typeface="Tahoma" panose="020B0604030504040204" pitchFamily="34"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787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9443C31-C32D-478C-A1EE-FE6A46D56FBF}" type="slidenum">
              <a:rPr lang="en-US" altLang="en-US" sz="1200">
                <a:latin typeface="Tahoma" panose="020B0604030504040204" pitchFamily="34" charset="0"/>
              </a:rPr>
              <a:pPr eaLnBrk="1" hangingPunct="1"/>
              <a:t>5</a:t>
            </a:fld>
            <a:endParaRPr lang="en-US" altLang="en-US" sz="1200">
              <a:latin typeface="Tahoma" panose="020B0604030504040204"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6671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D27DA0F-7029-460D-BA02-5547DE273E88}" type="slidenum">
              <a:rPr lang="en-US" altLang="en-US" sz="1200">
                <a:latin typeface="Tahoma" panose="020B0604030504040204" pitchFamily="34" charset="0"/>
              </a:rPr>
              <a:pPr eaLnBrk="1" hangingPunct="1"/>
              <a:t>6</a:t>
            </a:fld>
            <a:endParaRPr lang="en-US" altLang="en-US" sz="1200">
              <a:latin typeface="Tahoma" panose="020B0604030504040204" pitchFamily="3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83013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36E6125-C8B2-4478-ACEF-6297D9EEA688}" type="slidenum">
              <a:rPr lang="en-US" altLang="en-US" sz="1200">
                <a:latin typeface="Tahoma" panose="020B0604030504040204" pitchFamily="34" charset="0"/>
              </a:rPr>
              <a:pPr eaLnBrk="1" hangingPunct="1"/>
              <a:t>7</a:t>
            </a:fld>
            <a:endParaRPr lang="en-US" altLang="en-US" sz="1200">
              <a:latin typeface="Tahoma" panose="020B0604030504040204" pitchFamily="3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97366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DD6EA6-F66C-4BCC-87D0-B8068A96CDBB}" type="slidenum">
              <a:rPr lang="en-US"/>
              <a:pPr/>
              <a:t>68</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91677C-CF34-4C3F-924A-15DD55B37B2F}" type="slidenum">
              <a:rPr lang="en-US"/>
              <a:pPr/>
              <a:t>69</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70AD40-6263-4C2F-B82A-6C1089B03AE1}" type="slidenum">
              <a:rPr lang="en-US"/>
              <a:pPr/>
              <a:t>70</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hidden">
          <a:xfrm>
            <a:off x="1752600" y="1600200"/>
            <a:ext cx="7391400" cy="5257800"/>
          </a:xfrm>
          <a:prstGeom prst="rect">
            <a:avLst/>
          </a:prstGeom>
          <a:gradFill rotWithShape="0">
            <a:gsLst>
              <a:gs pos="0">
                <a:schemeClr val="bg2"/>
              </a:gs>
              <a:gs pos="50000">
                <a:schemeClr val="bg1"/>
              </a:gs>
              <a:gs pos="100000">
                <a:schemeClr val="bg2"/>
              </a:gs>
            </a:gsLst>
            <a:lin ang="2700000" scaled="1"/>
          </a:gradFill>
          <a:ln w="9525">
            <a:noFill/>
            <a:miter lim="800000"/>
            <a:headEnd/>
            <a:tailEnd/>
          </a:ln>
          <a:effectLst/>
        </p:spPr>
        <p:txBody>
          <a:bodyPr wrap="none" anchor="ctr"/>
          <a:lstStyle/>
          <a:p>
            <a:pPr>
              <a:defRPr/>
            </a:pPr>
            <a:endParaRPr lang="en-IN"/>
          </a:p>
        </p:txBody>
      </p:sp>
      <p:sp>
        <p:nvSpPr>
          <p:cNvPr id="5" name="Line 100"/>
          <p:cNvSpPr>
            <a:spLocks noChangeShapeType="1"/>
          </p:cNvSpPr>
          <p:nvPr userDrawn="1"/>
        </p:nvSpPr>
        <p:spPr bwMode="auto">
          <a:xfrm>
            <a:off x="838200" y="4267200"/>
            <a:ext cx="8077200" cy="0"/>
          </a:xfrm>
          <a:prstGeom prst="line">
            <a:avLst/>
          </a:prstGeom>
          <a:noFill/>
          <a:ln w="53975">
            <a:solidFill>
              <a:srgbClr val="008000"/>
            </a:solidFill>
            <a:round/>
            <a:headEnd/>
            <a:tailEnd/>
          </a:ln>
          <a:effectLst/>
        </p:spPr>
        <p:txBody>
          <a:bodyPr wrap="none"/>
          <a:lstStyle/>
          <a:p>
            <a:pPr>
              <a:defRPr/>
            </a:pPr>
            <a:endParaRPr lang="en-IN"/>
          </a:p>
        </p:txBody>
      </p:sp>
      <p:pic>
        <p:nvPicPr>
          <p:cNvPr id="6" name="Picture 101" descr="eag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4800" y="990600"/>
            <a:ext cx="411480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68" name="Rectangle 92"/>
          <p:cNvSpPr>
            <a:spLocks noGrp="1" noChangeArrowheads="1"/>
          </p:cNvSpPr>
          <p:nvPr>
            <p:ph type="ctrTitle"/>
          </p:nvPr>
        </p:nvSpPr>
        <p:spPr>
          <a:xfrm>
            <a:off x="1981200" y="1676400"/>
            <a:ext cx="6934200" cy="2362200"/>
          </a:xfrm>
        </p:spPr>
        <p:txBody>
          <a:bodyPr/>
          <a:lstStyle>
            <a:lvl1pPr>
              <a:defRPr sz="3600"/>
            </a:lvl1pPr>
          </a:lstStyle>
          <a:p>
            <a:r>
              <a:rPr lang="en-US"/>
              <a:t>Click to edit Master title style</a:t>
            </a:r>
          </a:p>
        </p:txBody>
      </p:sp>
      <p:sp>
        <p:nvSpPr>
          <p:cNvPr id="50269" name="Rectangle 93"/>
          <p:cNvSpPr>
            <a:spLocks noGrp="1" noChangeArrowheads="1"/>
          </p:cNvSpPr>
          <p:nvPr>
            <p:ph type="subTitle" idx="1"/>
          </p:nvPr>
        </p:nvSpPr>
        <p:spPr>
          <a:xfrm>
            <a:off x="1828800" y="4343400"/>
            <a:ext cx="6934200" cy="1295400"/>
          </a:xfrm>
        </p:spPr>
        <p:txBody>
          <a:bodyPr/>
          <a:lstStyle>
            <a:lvl1pPr marL="0" indent="0">
              <a:buFontTx/>
              <a:buNone/>
              <a:defRPr sz="2400"/>
            </a:lvl1pPr>
          </a:lstStyle>
          <a:p>
            <a:r>
              <a:rPr lang="en-US"/>
              <a:t>Click to edit Master subtitle style</a:t>
            </a:r>
          </a:p>
        </p:txBody>
      </p:sp>
      <p:sp>
        <p:nvSpPr>
          <p:cNvPr id="7" name="Rectangle 94"/>
          <p:cNvSpPr>
            <a:spLocks noGrp="1" noChangeArrowheads="1"/>
          </p:cNvSpPr>
          <p:nvPr>
            <p:ph type="dt" sz="half" idx="10"/>
          </p:nvPr>
        </p:nvSpPr>
        <p:spPr>
          <a:xfrm>
            <a:off x="533400" y="6324600"/>
            <a:ext cx="1905000" cy="457200"/>
          </a:xfrm>
        </p:spPr>
        <p:txBody>
          <a:bodyPr/>
          <a:lstStyle>
            <a:lvl1pPr>
              <a:defRPr/>
            </a:lvl1pPr>
          </a:lstStyle>
          <a:p>
            <a:pPr>
              <a:defRPr/>
            </a:pPr>
            <a:endParaRPr lang="en-US"/>
          </a:p>
        </p:txBody>
      </p:sp>
      <p:sp>
        <p:nvSpPr>
          <p:cNvPr id="8" name="Rectangle 95"/>
          <p:cNvSpPr>
            <a:spLocks noGrp="1" noChangeArrowheads="1"/>
          </p:cNvSpPr>
          <p:nvPr>
            <p:ph type="ftr" sz="quarter" idx="11"/>
          </p:nvPr>
        </p:nvSpPr>
        <p:spPr>
          <a:xfrm>
            <a:off x="3200400" y="6324600"/>
            <a:ext cx="2895600" cy="457200"/>
          </a:xfrm>
        </p:spPr>
        <p:txBody>
          <a:bodyPr/>
          <a:lstStyle>
            <a:lvl1pPr>
              <a:defRPr/>
            </a:lvl1pPr>
          </a:lstStyle>
          <a:p>
            <a:pPr>
              <a:defRPr/>
            </a:pPr>
            <a:endParaRPr lang="en-US"/>
          </a:p>
        </p:txBody>
      </p:sp>
      <p:sp>
        <p:nvSpPr>
          <p:cNvPr id="9" name="Rectangle 96"/>
          <p:cNvSpPr>
            <a:spLocks noGrp="1" noChangeArrowheads="1"/>
          </p:cNvSpPr>
          <p:nvPr>
            <p:ph type="sldNum" sz="quarter" idx="12"/>
          </p:nvPr>
        </p:nvSpPr>
        <p:spPr>
          <a:xfrm>
            <a:off x="6858000" y="6324600"/>
            <a:ext cx="1905000" cy="457200"/>
          </a:xfrm>
        </p:spPr>
        <p:txBody>
          <a:bodyPr/>
          <a:lstStyle>
            <a:lvl1pPr>
              <a:defRPr/>
            </a:lvl1pPr>
          </a:lstStyle>
          <a:p>
            <a:fld id="{DDEAEF6A-1A2D-4842-8E68-8686570220CE}" type="slidenum">
              <a:rPr lang="en-US" altLang="en-US"/>
              <a:pPr/>
              <a:t>‹#›</a:t>
            </a:fld>
            <a:endParaRPr lang="en-US" altLang="en-US"/>
          </a:p>
        </p:txBody>
      </p:sp>
    </p:spTree>
    <p:extLst>
      <p:ext uri="{BB962C8B-B14F-4D97-AF65-F5344CB8AC3E}">
        <p14:creationId xmlns:p14="http://schemas.microsoft.com/office/powerpoint/2010/main" val="1551170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DEEBE43-967D-4639-BE09-4F3C41A3C82C}" type="slidenum">
              <a:rPr lang="en-US" altLang="en-US"/>
              <a:pPr/>
              <a:t>‹#›</a:t>
            </a:fld>
            <a:endParaRPr lang="en-US" altLang="en-US"/>
          </a:p>
        </p:txBody>
      </p:sp>
    </p:spTree>
    <p:extLst>
      <p:ext uri="{BB962C8B-B14F-4D97-AF65-F5344CB8AC3E}">
        <p14:creationId xmlns:p14="http://schemas.microsoft.com/office/powerpoint/2010/main" val="423126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685800"/>
            <a:ext cx="2076450" cy="557688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85800" y="685800"/>
            <a:ext cx="6076950" cy="5576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2E234B-19A9-42DF-A3E5-83F2F214AFED}" type="slidenum">
              <a:rPr lang="en-US" altLang="en-US"/>
              <a:pPr/>
              <a:t>‹#›</a:t>
            </a:fld>
            <a:endParaRPr lang="en-US" altLang="en-US"/>
          </a:p>
        </p:txBody>
      </p:sp>
    </p:spTree>
    <p:extLst>
      <p:ext uri="{BB962C8B-B14F-4D97-AF65-F5344CB8AC3E}">
        <p14:creationId xmlns:p14="http://schemas.microsoft.com/office/powerpoint/2010/main" val="20913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685800"/>
            <a:ext cx="77724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685800" y="2147888"/>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hart Placeholder 3"/>
          <p:cNvSpPr>
            <a:spLocks noGrp="1"/>
          </p:cNvSpPr>
          <p:nvPr>
            <p:ph type="chart" sz="half" idx="2"/>
          </p:nvPr>
        </p:nvSpPr>
        <p:spPr>
          <a:xfrm>
            <a:off x="4648200" y="2147888"/>
            <a:ext cx="3810000" cy="4114800"/>
          </a:xfrm>
        </p:spPr>
        <p:txBody>
          <a:bodyPr/>
          <a:lstStyle/>
          <a:p>
            <a:pPr lvl="0"/>
            <a:endParaRPr lang="en-IN"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2A60A8-0290-4E63-874D-BF1E2151844E}" type="slidenum">
              <a:rPr lang="en-US" altLang="en-US"/>
              <a:pPr/>
              <a:t>‹#›</a:t>
            </a:fld>
            <a:endParaRPr lang="en-US" altLang="en-US"/>
          </a:p>
        </p:txBody>
      </p:sp>
    </p:spTree>
    <p:extLst>
      <p:ext uri="{BB962C8B-B14F-4D97-AF65-F5344CB8AC3E}">
        <p14:creationId xmlns:p14="http://schemas.microsoft.com/office/powerpoint/2010/main" val="2373516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10B5640-811B-4263-A235-F9186B64B00E}" type="slidenum">
              <a:rPr lang="en-US" altLang="en-US"/>
              <a:pPr/>
              <a:t>‹#›</a:t>
            </a:fld>
            <a:endParaRPr lang="en-US" altLang="en-US"/>
          </a:p>
        </p:txBody>
      </p:sp>
    </p:spTree>
    <p:extLst>
      <p:ext uri="{BB962C8B-B14F-4D97-AF65-F5344CB8AC3E}">
        <p14:creationId xmlns:p14="http://schemas.microsoft.com/office/powerpoint/2010/main" val="84262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7F6F2C1-4D10-453C-A8C0-CBCCC844B415}" type="slidenum">
              <a:rPr lang="en-US" altLang="en-US"/>
              <a:pPr/>
              <a:t>‹#›</a:t>
            </a:fld>
            <a:endParaRPr lang="en-US" altLang="en-US"/>
          </a:p>
        </p:txBody>
      </p:sp>
    </p:spTree>
    <p:extLst>
      <p:ext uri="{BB962C8B-B14F-4D97-AF65-F5344CB8AC3E}">
        <p14:creationId xmlns:p14="http://schemas.microsoft.com/office/powerpoint/2010/main" val="2485835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85800" y="214788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214788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6A23040-66D8-4E94-85FD-B73CB63E95CB}" type="slidenum">
              <a:rPr lang="en-US" altLang="en-US"/>
              <a:pPr/>
              <a:t>‹#›</a:t>
            </a:fld>
            <a:endParaRPr lang="en-US" altLang="en-US"/>
          </a:p>
        </p:txBody>
      </p:sp>
    </p:spTree>
    <p:extLst>
      <p:ext uri="{BB962C8B-B14F-4D97-AF65-F5344CB8AC3E}">
        <p14:creationId xmlns:p14="http://schemas.microsoft.com/office/powerpoint/2010/main" val="2319521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FE968C93-4C34-43BA-8F56-5A052D024B4C}" type="slidenum">
              <a:rPr lang="en-US" altLang="en-US"/>
              <a:pPr/>
              <a:t>‹#›</a:t>
            </a:fld>
            <a:endParaRPr lang="en-US" altLang="en-US"/>
          </a:p>
        </p:txBody>
      </p:sp>
    </p:spTree>
    <p:extLst>
      <p:ext uri="{BB962C8B-B14F-4D97-AF65-F5344CB8AC3E}">
        <p14:creationId xmlns:p14="http://schemas.microsoft.com/office/powerpoint/2010/main" val="3588213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8DBD8A7D-8A9A-45F3-A796-CE5F37643D64}" type="slidenum">
              <a:rPr lang="en-US" altLang="en-US"/>
              <a:pPr/>
              <a:t>‹#›</a:t>
            </a:fld>
            <a:endParaRPr lang="en-US" altLang="en-US"/>
          </a:p>
        </p:txBody>
      </p:sp>
    </p:spTree>
    <p:extLst>
      <p:ext uri="{BB962C8B-B14F-4D97-AF65-F5344CB8AC3E}">
        <p14:creationId xmlns:p14="http://schemas.microsoft.com/office/powerpoint/2010/main" val="2396937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835FE41D-F276-41E1-9706-E542C9659D64}" type="slidenum">
              <a:rPr lang="en-US" altLang="en-US"/>
              <a:pPr/>
              <a:t>‹#›</a:t>
            </a:fld>
            <a:endParaRPr lang="en-US" altLang="en-US"/>
          </a:p>
        </p:txBody>
      </p:sp>
    </p:spTree>
    <p:extLst>
      <p:ext uri="{BB962C8B-B14F-4D97-AF65-F5344CB8AC3E}">
        <p14:creationId xmlns:p14="http://schemas.microsoft.com/office/powerpoint/2010/main" val="2754485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5166949-69B5-4254-9E23-D9B03015B46B}" type="slidenum">
              <a:rPr lang="en-US" altLang="en-US"/>
              <a:pPr/>
              <a:t>‹#›</a:t>
            </a:fld>
            <a:endParaRPr lang="en-US" altLang="en-US"/>
          </a:p>
        </p:txBody>
      </p:sp>
    </p:spTree>
    <p:extLst>
      <p:ext uri="{BB962C8B-B14F-4D97-AF65-F5344CB8AC3E}">
        <p14:creationId xmlns:p14="http://schemas.microsoft.com/office/powerpoint/2010/main" val="3072687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49DE847-9B94-4977-97D5-26C386A54592}" type="slidenum">
              <a:rPr lang="en-US" altLang="en-US"/>
              <a:pPr/>
              <a:t>‹#›</a:t>
            </a:fld>
            <a:endParaRPr lang="en-US" altLang="en-US"/>
          </a:p>
        </p:txBody>
      </p:sp>
    </p:spTree>
    <p:extLst>
      <p:ext uri="{BB962C8B-B14F-4D97-AF65-F5344CB8AC3E}">
        <p14:creationId xmlns:p14="http://schemas.microsoft.com/office/powerpoint/2010/main" val="3823483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19200" y="685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214788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9156" name="Rectangle 4"/>
          <p:cNvSpPr>
            <a:spLocks noGrp="1" noChangeArrowheads="1"/>
          </p:cNvSpPr>
          <p:nvPr>
            <p:ph type="dt" sz="half" idx="2"/>
          </p:nvPr>
        </p:nvSpPr>
        <p:spPr bwMode="auto">
          <a:xfrm>
            <a:off x="685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atin typeface="Times New Roman" pitchFamily="18" charset="0"/>
              </a:defRPr>
            </a:lvl1pPr>
          </a:lstStyle>
          <a:p>
            <a:pPr>
              <a:defRPr/>
            </a:pPr>
            <a:endParaRPr lang="en-US"/>
          </a:p>
        </p:txBody>
      </p:sp>
      <p:sp>
        <p:nvSpPr>
          <p:cNvPr id="49157" name="Rectangle 5"/>
          <p:cNvSpPr>
            <a:spLocks noGrp="1" noChangeArrowheads="1"/>
          </p:cNvSpPr>
          <p:nvPr>
            <p:ph type="ftr" sz="quarter" idx="3"/>
          </p:nvPr>
        </p:nvSpPr>
        <p:spPr bwMode="auto">
          <a:xfrm>
            <a:off x="31242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49158" name="Rectangle 6"/>
          <p:cNvSpPr>
            <a:spLocks noGrp="1" noChangeArrowheads="1"/>
          </p:cNvSpPr>
          <p:nvPr>
            <p:ph type="sldNum" sz="quarter" idx="4"/>
          </p:nvPr>
        </p:nvSpPr>
        <p:spPr bwMode="auto">
          <a:xfrm>
            <a:off x="65532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1D8EF2D4-40F0-40C1-B728-19261503150F}" type="slidenum">
              <a:rPr lang="en-US" altLang="en-US"/>
              <a:pPr/>
              <a:t>‹#›</a:t>
            </a:fld>
            <a:endParaRPr lang="en-US" altLang="en-US"/>
          </a:p>
        </p:txBody>
      </p:sp>
      <p:pic>
        <p:nvPicPr>
          <p:cNvPr id="1031" name="Picture 168" descr="frontstar-un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52400" y="685800"/>
            <a:ext cx="982663"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21" name="Line 169"/>
          <p:cNvSpPr>
            <a:spLocks noChangeShapeType="1"/>
          </p:cNvSpPr>
          <p:nvPr userDrawn="1"/>
        </p:nvSpPr>
        <p:spPr bwMode="auto">
          <a:xfrm>
            <a:off x="304800" y="1905000"/>
            <a:ext cx="8305800" cy="0"/>
          </a:xfrm>
          <a:prstGeom prst="line">
            <a:avLst/>
          </a:prstGeom>
          <a:noFill/>
          <a:ln w="50800">
            <a:solidFill>
              <a:srgbClr val="008000"/>
            </a:solidFill>
            <a:round/>
            <a:headEnd/>
            <a:tailEnd/>
          </a:ln>
          <a:effectLst/>
        </p:spPr>
        <p:txBody>
          <a:bodyPr wrap="none"/>
          <a:lstStyle/>
          <a:p>
            <a:pPr>
              <a:defRPr/>
            </a:pPr>
            <a:endParaRPr lang="en-IN"/>
          </a:p>
        </p:txBody>
      </p:sp>
    </p:spTree>
  </p:cSld>
  <p:clrMap bg1="lt1" tx1="dk1" bg2="lt2" tx2="dk2" accent1="accent1" accent2="accent2" accent3="accent3" accent4="accent4" accent5="accent5" accent6="accent6" hlink="hlink" folHlink="folHlink"/>
  <p:sldLayoutIdLst>
    <p:sldLayoutId id="2147483824"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Lst>
  <p:txStyles>
    <p:titleStyle>
      <a:lvl1pPr algn="l" rtl="0" eaLnBrk="0" fontAlgn="base" hangingPunct="0">
        <a:spcBef>
          <a:spcPct val="0"/>
        </a:spcBef>
        <a:spcAft>
          <a:spcPct val="0"/>
        </a:spcAft>
        <a:defRPr sz="4000" i="1">
          <a:solidFill>
            <a:schemeClr val="hlink"/>
          </a:solidFill>
          <a:latin typeface="+mj-lt"/>
          <a:ea typeface="+mj-ea"/>
          <a:cs typeface="+mj-cs"/>
        </a:defRPr>
      </a:lvl1pPr>
      <a:lvl2pPr algn="l" rtl="0" eaLnBrk="0" fontAlgn="base" hangingPunct="0">
        <a:spcBef>
          <a:spcPct val="0"/>
        </a:spcBef>
        <a:spcAft>
          <a:spcPct val="0"/>
        </a:spcAft>
        <a:defRPr sz="4000" i="1">
          <a:solidFill>
            <a:schemeClr val="hlink"/>
          </a:solidFill>
          <a:latin typeface="Georgia" pitchFamily="18" charset="0"/>
        </a:defRPr>
      </a:lvl2pPr>
      <a:lvl3pPr algn="l" rtl="0" eaLnBrk="0" fontAlgn="base" hangingPunct="0">
        <a:spcBef>
          <a:spcPct val="0"/>
        </a:spcBef>
        <a:spcAft>
          <a:spcPct val="0"/>
        </a:spcAft>
        <a:defRPr sz="4000" i="1">
          <a:solidFill>
            <a:schemeClr val="hlink"/>
          </a:solidFill>
          <a:latin typeface="Georgia" pitchFamily="18" charset="0"/>
        </a:defRPr>
      </a:lvl3pPr>
      <a:lvl4pPr algn="l" rtl="0" eaLnBrk="0" fontAlgn="base" hangingPunct="0">
        <a:spcBef>
          <a:spcPct val="0"/>
        </a:spcBef>
        <a:spcAft>
          <a:spcPct val="0"/>
        </a:spcAft>
        <a:defRPr sz="4000" i="1">
          <a:solidFill>
            <a:schemeClr val="hlink"/>
          </a:solidFill>
          <a:latin typeface="Georgia" pitchFamily="18" charset="0"/>
        </a:defRPr>
      </a:lvl4pPr>
      <a:lvl5pPr algn="l" rtl="0" eaLnBrk="0" fontAlgn="base" hangingPunct="0">
        <a:spcBef>
          <a:spcPct val="0"/>
        </a:spcBef>
        <a:spcAft>
          <a:spcPct val="0"/>
        </a:spcAft>
        <a:defRPr sz="4000" i="1">
          <a:solidFill>
            <a:schemeClr val="hlink"/>
          </a:solidFill>
          <a:latin typeface="Georgia" pitchFamily="18" charset="0"/>
        </a:defRPr>
      </a:lvl5pPr>
      <a:lvl6pPr marL="457200" algn="l" rtl="0" fontAlgn="base">
        <a:spcBef>
          <a:spcPct val="0"/>
        </a:spcBef>
        <a:spcAft>
          <a:spcPct val="0"/>
        </a:spcAft>
        <a:defRPr sz="4000" i="1">
          <a:solidFill>
            <a:schemeClr val="hlink"/>
          </a:solidFill>
          <a:latin typeface="Georgia" pitchFamily="18" charset="0"/>
        </a:defRPr>
      </a:lvl6pPr>
      <a:lvl7pPr marL="914400" algn="l" rtl="0" fontAlgn="base">
        <a:spcBef>
          <a:spcPct val="0"/>
        </a:spcBef>
        <a:spcAft>
          <a:spcPct val="0"/>
        </a:spcAft>
        <a:defRPr sz="4000" i="1">
          <a:solidFill>
            <a:schemeClr val="hlink"/>
          </a:solidFill>
          <a:latin typeface="Georgia" pitchFamily="18" charset="0"/>
        </a:defRPr>
      </a:lvl7pPr>
      <a:lvl8pPr marL="1371600" algn="l" rtl="0" fontAlgn="base">
        <a:spcBef>
          <a:spcPct val="0"/>
        </a:spcBef>
        <a:spcAft>
          <a:spcPct val="0"/>
        </a:spcAft>
        <a:defRPr sz="4000" i="1">
          <a:solidFill>
            <a:schemeClr val="hlink"/>
          </a:solidFill>
          <a:latin typeface="Georgia" pitchFamily="18" charset="0"/>
        </a:defRPr>
      </a:lvl8pPr>
      <a:lvl9pPr marL="1828800" algn="l" rtl="0" fontAlgn="base">
        <a:spcBef>
          <a:spcPct val="0"/>
        </a:spcBef>
        <a:spcAft>
          <a:spcPct val="0"/>
        </a:spcAft>
        <a:defRPr sz="4000" i="1">
          <a:solidFill>
            <a:schemeClr val="hlink"/>
          </a:solidFill>
          <a:latin typeface="Georgia" pitchFamily="18" charset="0"/>
        </a:defRPr>
      </a:lvl9pPr>
    </p:titleStyle>
    <p:bodyStyle>
      <a:lvl1pPr marL="342900" indent="-342900" algn="l" rtl="0" eaLnBrk="0" fontAlgn="base" hangingPunct="0">
        <a:spcBef>
          <a:spcPct val="20000"/>
        </a:spcBef>
        <a:spcAft>
          <a:spcPct val="0"/>
        </a:spcAft>
        <a:buBlip>
          <a:blip r:embed="rId15"/>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SzPct val="75000"/>
        <a:buBlip>
          <a:blip r:embed="rId16"/>
        </a:buBlip>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defRPr>
      </a:lvl5pPr>
      <a:lvl6pPr marL="2514600" indent="-228600" algn="l" rtl="0" fontAlgn="base">
        <a:spcBef>
          <a:spcPct val="20000"/>
        </a:spcBef>
        <a:spcAft>
          <a:spcPct val="0"/>
        </a:spcAft>
        <a:buClr>
          <a:schemeClr val="tx2"/>
        </a:buClr>
        <a:buChar char="–"/>
        <a:defRPr>
          <a:solidFill>
            <a:schemeClr val="tx1"/>
          </a:solidFill>
          <a:latin typeface="+mn-lt"/>
        </a:defRPr>
      </a:lvl6pPr>
      <a:lvl7pPr marL="2971800" indent="-228600" algn="l" rtl="0" fontAlgn="base">
        <a:spcBef>
          <a:spcPct val="20000"/>
        </a:spcBef>
        <a:spcAft>
          <a:spcPct val="0"/>
        </a:spcAft>
        <a:buClr>
          <a:schemeClr val="tx2"/>
        </a:buClr>
        <a:buChar char="–"/>
        <a:defRPr>
          <a:solidFill>
            <a:schemeClr val="tx1"/>
          </a:solidFill>
          <a:latin typeface="+mn-lt"/>
        </a:defRPr>
      </a:lvl7pPr>
      <a:lvl8pPr marL="3429000" indent="-228600" algn="l" rtl="0" fontAlgn="base">
        <a:spcBef>
          <a:spcPct val="20000"/>
        </a:spcBef>
        <a:spcAft>
          <a:spcPct val="0"/>
        </a:spcAft>
        <a:buClr>
          <a:schemeClr val="tx2"/>
        </a:buClr>
        <a:buChar char="–"/>
        <a:defRPr>
          <a:solidFill>
            <a:schemeClr val="tx1"/>
          </a:solidFill>
          <a:latin typeface="+mn-lt"/>
        </a:defRPr>
      </a:lvl8pPr>
      <a:lvl9pPr marL="3886200" indent="-228600" algn="l" rtl="0" fontAlgn="base">
        <a:spcBef>
          <a:spcPct val="20000"/>
        </a:spcBef>
        <a:spcAft>
          <a:spcPct val="0"/>
        </a:spcAft>
        <a:buClr>
          <a:schemeClr val="tx2"/>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1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09.png"/><Relationship Id="rId7"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06.wmf"/><Relationship Id="rId4" Type="http://schemas.openxmlformats.org/officeDocument/2006/relationships/oleObject" Target="../embeddings/oleObject2.bin"/><Relationship Id="rId9" Type="http://schemas.openxmlformats.org/officeDocument/2006/relationships/image" Target="../media/image108.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www.statemaster.com/encyclopedia/Big_O-notation" TargetMode="External"/><Relationship Id="rId2" Type="http://schemas.openxmlformats.org/officeDocument/2006/relationships/hyperlink" Target="http://www.statemaster.com/encyclopedia/Adjacency-matrix" TargetMode="External"/><Relationship Id="rId1" Type="http://schemas.openxmlformats.org/officeDocument/2006/relationships/slideLayout" Target="../slideLayouts/slideLayout2.xml"/><Relationship Id="rId5" Type="http://schemas.openxmlformats.org/officeDocument/2006/relationships/hyperlink" Target="http://www.statemaster.com/encyclopedia/Adjacency-list" TargetMode="External"/><Relationship Id="rId4" Type="http://schemas.openxmlformats.org/officeDocument/2006/relationships/hyperlink" Target="http://www.statemaster.com/encyclopedia/Binary-heap"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4.wmf"/></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5.wmf"/></Relationships>
</file>

<file path=ppt/slides/_rels/slide209.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17.wmf"/><Relationship Id="rId5" Type="http://schemas.openxmlformats.org/officeDocument/2006/relationships/oleObject" Target="../embeddings/oleObject8.bin"/><Relationship Id="rId4" Type="http://schemas.openxmlformats.org/officeDocument/2006/relationships/image" Target="../media/image116.wmf"/></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15.wmf"/><Relationship Id="rId5" Type="http://schemas.openxmlformats.org/officeDocument/2006/relationships/oleObject" Target="../embeddings/oleObject11.bin"/><Relationship Id="rId4" Type="http://schemas.openxmlformats.org/officeDocument/2006/relationships/image" Target="../media/image118.w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15.w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15.wmf"/></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19.w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20.wm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234.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235.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34.wmf"/><Relationship Id="rId5" Type="http://schemas.openxmlformats.org/officeDocument/2006/relationships/oleObject" Target="../embeddings/oleObject17.bin"/><Relationship Id="rId4" Type="http://schemas.openxmlformats.org/officeDocument/2006/relationships/image" Target="../media/image133.w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36.wmf"/></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37.wmf"/></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39.wmf"/><Relationship Id="rId4" Type="http://schemas.openxmlformats.org/officeDocument/2006/relationships/oleObject" Target="../embeddings/oleObject21.bin"/></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42.emf"/><Relationship Id="rId5" Type="http://schemas.openxmlformats.org/officeDocument/2006/relationships/oleObject" Target="../embeddings/oleObject23.bin"/><Relationship Id="rId4" Type="http://schemas.openxmlformats.org/officeDocument/2006/relationships/image" Target="../media/image141.wmf"/></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44.wmf"/><Relationship Id="rId5" Type="http://schemas.openxmlformats.org/officeDocument/2006/relationships/oleObject" Target="../embeddings/oleObject25.bin"/><Relationship Id="rId4" Type="http://schemas.openxmlformats.org/officeDocument/2006/relationships/image" Target="../media/image143.wmf"/></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46.wmf"/><Relationship Id="rId5" Type="http://schemas.openxmlformats.org/officeDocument/2006/relationships/oleObject" Target="../embeddings/oleObject27.bin"/><Relationship Id="rId4" Type="http://schemas.openxmlformats.org/officeDocument/2006/relationships/image" Target="../media/image145.wmf"/></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48.wmf"/><Relationship Id="rId5" Type="http://schemas.openxmlformats.org/officeDocument/2006/relationships/oleObject" Target="../embeddings/oleObject29.bin"/><Relationship Id="rId4" Type="http://schemas.openxmlformats.org/officeDocument/2006/relationships/image" Target="../media/image147.emf"/></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hyperlink" Target="file:///\\Pointer" TargetMode="Externa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0.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28600" y="4114800"/>
            <a:ext cx="8686800" cy="1981200"/>
          </a:xfrm>
        </p:spPr>
        <p:txBody>
          <a:bodyPr/>
          <a:lstStyle/>
          <a:p>
            <a:pPr eaLnBrk="1" hangingPunct="1"/>
            <a:r>
              <a:rPr lang="en-US" altLang="en-US" sz="3400" b="1">
                <a:solidFill>
                  <a:srgbClr val="FF0000"/>
                </a:solidFill>
              </a:rPr>
              <a:t>Master of Science (Computer Science) </a:t>
            </a:r>
            <a:r>
              <a:rPr lang="en-US" altLang="en-US" b="1">
                <a:solidFill>
                  <a:schemeClr val="tx1"/>
                </a:solidFill>
              </a:rPr>
              <a:t/>
            </a:r>
            <a:br>
              <a:rPr lang="en-US" altLang="en-US" b="1">
                <a:solidFill>
                  <a:schemeClr val="tx1"/>
                </a:solidFill>
              </a:rPr>
            </a:br>
            <a:r>
              <a:rPr lang="en-US" altLang="en-US" sz="3200">
                <a:solidFill>
                  <a:srgbClr val="00CC00"/>
                </a:solidFill>
              </a:rPr>
              <a:t>Sub. Code: COMS 411</a:t>
            </a:r>
            <a:r>
              <a:rPr lang="en-US" altLang="en-US" sz="3200">
                <a:solidFill>
                  <a:schemeClr val="tx1"/>
                </a:solidFill>
              </a:rPr>
              <a:t/>
            </a:r>
            <a:br>
              <a:rPr lang="en-US" altLang="en-US" sz="3200">
                <a:solidFill>
                  <a:schemeClr val="tx1"/>
                </a:solidFill>
              </a:rPr>
            </a:br>
            <a:r>
              <a:rPr lang="en-US" altLang="en-US" sz="3200">
                <a:solidFill>
                  <a:srgbClr val="0070C0"/>
                </a:solidFill>
              </a:rPr>
              <a:t>Sub. Name: </a:t>
            </a:r>
            <a:r>
              <a:rPr lang="en-IN" altLang="en-US" sz="3200">
                <a:solidFill>
                  <a:srgbClr val="0070C0"/>
                </a:solidFill>
              </a:rPr>
              <a:t>Design of Algorithms</a:t>
            </a:r>
            <a:endParaRPr lang="en-US" altLang="en-US" sz="3200">
              <a:solidFill>
                <a:srgbClr val="0070C0"/>
              </a:solidFill>
            </a:endParaRPr>
          </a:p>
        </p:txBody>
      </p:sp>
      <p:sp>
        <p:nvSpPr>
          <p:cNvPr id="3075" name="Rectangle 3"/>
          <p:cNvSpPr>
            <a:spLocks noGrp="1" noChangeArrowheads="1"/>
          </p:cNvSpPr>
          <p:nvPr>
            <p:ph type="subTitle" idx="1"/>
          </p:nvPr>
        </p:nvSpPr>
        <p:spPr>
          <a:xfrm>
            <a:off x="914400" y="6400800"/>
            <a:ext cx="6934200" cy="457200"/>
          </a:xfrm>
        </p:spPr>
        <p:txBody>
          <a:bodyPr/>
          <a:lstStyle/>
          <a:p>
            <a:pPr eaLnBrk="1" hangingPunct="1"/>
            <a:r>
              <a:rPr lang="en-US" altLang="en-US"/>
              <a:t>Dr. S. RAVI, Dept. of Computer Science</a:t>
            </a:r>
            <a:endParaRPr lang="en-US" altLang="en-US" i="1"/>
          </a:p>
        </p:txBody>
      </p:sp>
      <p:sp>
        <p:nvSpPr>
          <p:cNvPr id="3076" name="AutoShape 5" descr="https://encrypted-tbn2.gstatic.com/images?q=tbn:ANd9GcTJiT-YpSuFK6N5dnUJhk9ZmBFKqMyYB-51OyTQR2EywFQu0C7i"/>
          <p:cNvSpPr>
            <a:spLocks noChangeAspect="1" noChangeArrowheads="1"/>
          </p:cNvSpPr>
          <p:nvPr/>
        </p:nvSpPr>
        <p:spPr bwMode="auto">
          <a:xfrm>
            <a:off x="18732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IN" altLang="en-US"/>
          </a:p>
        </p:txBody>
      </p:sp>
      <p:sp>
        <p:nvSpPr>
          <p:cNvPr id="3077" name="AutoShape 7" descr="https://encrypted-tbn2.gstatic.com/images?q=tbn:ANd9GcTJiT-YpSuFK6N5dnUJhk9ZmBFKqMyYB-51OyTQR2EywFQu0C7i"/>
          <p:cNvSpPr>
            <a:spLocks noChangeAspect="1" noChangeArrowheads="1"/>
          </p:cNvSpPr>
          <p:nvPr/>
        </p:nvSpPr>
        <p:spPr bwMode="auto">
          <a:xfrm>
            <a:off x="18732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IN" altLang="en-US"/>
          </a:p>
        </p:txBody>
      </p:sp>
      <p:pic>
        <p:nvPicPr>
          <p:cNvPr id="3078" name="Picture 8" descr="C:\Users\admin\Pictures\Pondicherry Logo Gate 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6096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9" descr="C:\Users\admin\Pictures\Pondicherry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219200"/>
            <a:ext cx="21621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img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8839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ctrTitle"/>
          </p:nvPr>
        </p:nvSpPr>
        <p:spPr>
          <a:xfrm>
            <a:off x="1676400" y="2971800"/>
            <a:ext cx="6934200" cy="2362200"/>
          </a:xfrm>
        </p:spPr>
        <p:txBody>
          <a:bodyPr/>
          <a:lstStyle/>
          <a:p>
            <a:r>
              <a:rPr lang="en-US" altLang="en-US"/>
              <a:t>Greedy method</a:t>
            </a:r>
            <a:br>
              <a:rPr lang="en-US" altLang="en-US"/>
            </a:br>
            <a:endParaRPr lang="en-US" altLang="en-US"/>
          </a:p>
        </p:txBody>
      </p:sp>
    </p:spTree>
    <p:extLst>
      <p:ext uri="{BB962C8B-B14F-4D97-AF65-F5344CB8AC3E}">
        <p14:creationId xmlns:p14="http://schemas.microsoft.com/office/powerpoint/2010/main" val="276993681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2667000" y="685800"/>
            <a:ext cx="6324600" cy="1143000"/>
          </a:xfrm>
        </p:spPr>
        <p:txBody>
          <a:bodyPr/>
          <a:lstStyle/>
          <a:p>
            <a:r>
              <a:rPr lang="en-US" altLang="en-US" dirty="0"/>
              <a:t>General Method</a:t>
            </a:r>
          </a:p>
        </p:txBody>
      </p:sp>
      <p:sp>
        <p:nvSpPr>
          <p:cNvPr id="67587" name="Content Placeholder 2"/>
          <p:cNvSpPr>
            <a:spLocks noGrp="1"/>
          </p:cNvSpPr>
          <p:nvPr>
            <p:ph idx="1"/>
          </p:nvPr>
        </p:nvSpPr>
        <p:spPr>
          <a:xfrm>
            <a:off x="685800" y="2147888"/>
            <a:ext cx="7772400" cy="2652712"/>
          </a:xfrm>
        </p:spPr>
        <p:txBody>
          <a:bodyPr/>
          <a:lstStyle/>
          <a:p>
            <a:r>
              <a:rPr lang="en-US" altLang="en-US" dirty="0"/>
              <a:t>Feasible solution-constraints</a:t>
            </a:r>
          </a:p>
          <a:p>
            <a:r>
              <a:rPr lang="en-US" altLang="en-US" dirty="0"/>
              <a:t>Objective function- </a:t>
            </a:r>
            <a:r>
              <a:rPr lang="en-US" altLang="en-US" dirty="0" err="1"/>
              <a:t>maximise</a:t>
            </a:r>
            <a:r>
              <a:rPr lang="en-US" altLang="en-US" dirty="0"/>
              <a:t> or </a:t>
            </a:r>
            <a:r>
              <a:rPr lang="en-US" altLang="en-US" dirty="0" err="1"/>
              <a:t>minimise</a:t>
            </a:r>
            <a:endParaRPr lang="en-US" altLang="en-US" dirty="0"/>
          </a:p>
          <a:p>
            <a:r>
              <a:rPr lang="en-US" altLang="en-US" dirty="0"/>
              <a:t>Optimal solution</a:t>
            </a:r>
          </a:p>
          <a:p>
            <a:r>
              <a:rPr lang="en-US" altLang="en-US" dirty="0"/>
              <a:t>Subset paradigm</a:t>
            </a:r>
          </a:p>
          <a:p>
            <a:r>
              <a:rPr lang="en-US" altLang="en-US" dirty="0"/>
              <a:t>Ordering paradigm</a:t>
            </a:r>
          </a:p>
          <a:p>
            <a:pPr>
              <a:buFontTx/>
              <a:buNone/>
            </a:pPr>
            <a:endParaRPr lang="en-US" altLang="en-US" dirty="0"/>
          </a:p>
        </p:txBody>
      </p:sp>
    </p:spTree>
    <p:extLst>
      <p:ext uri="{BB962C8B-B14F-4D97-AF65-F5344CB8AC3E}">
        <p14:creationId xmlns:p14="http://schemas.microsoft.com/office/powerpoint/2010/main" val="329736503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52400"/>
            <a:ext cx="7086600" cy="1143000"/>
          </a:xfrm>
        </p:spPr>
        <p:txBody>
          <a:bodyPr rtlCol="0">
            <a:normAutofit fontScale="90000"/>
          </a:bodyPr>
          <a:lstStyle/>
          <a:p>
            <a:pPr fontAlgn="auto">
              <a:spcAft>
                <a:spcPts val="0"/>
              </a:spcAft>
              <a:defRPr/>
            </a:pPr>
            <a:r>
              <a:rPr lang="en-US" dirty="0"/>
              <a:t>Control abstraction for greedy method- Subset paradigm</a:t>
            </a:r>
          </a:p>
        </p:txBody>
      </p:sp>
      <p:sp>
        <p:nvSpPr>
          <p:cNvPr id="3" name="Content Placeholder 2"/>
          <p:cNvSpPr>
            <a:spLocks noGrp="1"/>
          </p:cNvSpPr>
          <p:nvPr>
            <p:ph idx="1"/>
          </p:nvPr>
        </p:nvSpPr>
        <p:spPr>
          <a:xfrm>
            <a:off x="609600" y="1524000"/>
            <a:ext cx="8305800" cy="5105400"/>
          </a:xfrm>
        </p:spPr>
        <p:txBody>
          <a:bodyPr rtlCol="0">
            <a:normAutofit fontScale="62500" lnSpcReduction="20000"/>
          </a:bodyPr>
          <a:lstStyle/>
          <a:p>
            <a:pPr fontAlgn="auto">
              <a:spcAft>
                <a:spcPts val="0"/>
              </a:spcAft>
              <a:buFontTx/>
              <a:buNone/>
              <a:defRPr/>
            </a:pPr>
            <a:endParaRPr lang="en-US" sz="3400" dirty="0"/>
          </a:p>
          <a:p>
            <a:pPr fontAlgn="auto">
              <a:spcAft>
                <a:spcPts val="0"/>
              </a:spcAft>
              <a:buFontTx/>
              <a:buNone/>
              <a:defRPr/>
            </a:pPr>
            <a:r>
              <a:rPr lang="en-US" sz="3800" dirty="0"/>
              <a:t>1.	Algorithm Greedy (a,n)</a:t>
            </a:r>
          </a:p>
          <a:p>
            <a:pPr fontAlgn="auto">
              <a:spcAft>
                <a:spcPts val="0"/>
              </a:spcAft>
              <a:buFontTx/>
              <a:buNone/>
              <a:defRPr/>
            </a:pPr>
            <a:r>
              <a:rPr lang="en-US" sz="3800" dirty="0"/>
              <a:t>2.	//a[1:n] contain the ‘n’  inputs</a:t>
            </a:r>
          </a:p>
          <a:p>
            <a:pPr fontAlgn="auto">
              <a:spcAft>
                <a:spcPts val="0"/>
              </a:spcAft>
              <a:buFontTx/>
              <a:buNone/>
              <a:defRPr/>
            </a:pPr>
            <a:r>
              <a:rPr lang="en-US" sz="3800" dirty="0"/>
              <a:t>3. 	{ </a:t>
            </a:r>
          </a:p>
          <a:p>
            <a:pPr fontAlgn="auto">
              <a:spcAft>
                <a:spcPts val="0"/>
              </a:spcAft>
              <a:buFontTx/>
              <a:buNone/>
              <a:defRPr/>
            </a:pPr>
            <a:r>
              <a:rPr lang="en-US" sz="3800" dirty="0"/>
              <a:t>4.	solution =0;//Initialise the solution.</a:t>
            </a:r>
          </a:p>
          <a:p>
            <a:pPr fontAlgn="auto">
              <a:spcAft>
                <a:spcPts val="0"/>
              </a:spcAft>
              <a:buFontTx/>
              <a:buNone/>
              <a:defRPr/>
            </a:pPr>
            <a:r>
              <a:rPr lang="en-US" sz="3800" dirty="0"/>
              <a:t>5.	For i=1 to n do</a:t>
            </a:r>
          </a:p>
          <a:p>
            <a:pPr fontAlgn="auto">
              <a:spcAft>
                <a:spcPts val="0"/>
              </a:spcAft>
              <a:buFontTx/>
              <a:buNone/>
              <a:defRPr/>
            </a:pPr>
            <a:r>
              <a:rPr lang="en-US" sz="3800" dirty="0"/>
              <a:t>6.	{</a:t>
            </a:r>
          </a:p>
          <a:p>
            <a:pPr fontAlgn="auto">
              <a:spcAft>
                <a:spcPts val="0"/>
              </a:spcAft>
              <a:buFontTx/>
              <a:buNone/>
              <a:defRPr/>
            </a:pPr>
            <a:r>
              <a:rPr lang="en-US" sz="3800" dirty="0"/>
              <a:t>7.	x=select(a);</a:t>
            </a:r>
          </a:p>
          <a:p>
            <a:pPr fontAlgn="auto">
              <a:spcAft>
                <a:spcPts val="0"/>
              </a:spcAft>
              <a:buFontTx/>
              <a:buNone/>
              <a:defRPr/>
            </a:pPr>
            <a:r>
              <a:rPr lang="en-US" sz="3800" dirty="0"/>
              <a:t>8.	if(feasible(solution,x))then</a:t>
            </a:r>
          </a:p>
          <a:p>
            <a:pPr fontAlgn="auto">
              <a:spcAft>
                <a:spcPts val="0"/>
              </a:spcAft>
              <a:buFontTx/>
              <a:buNone/>
              <a:defRPr/>
            </a:pPr>
            <a:r>
              <a:rPr lang="en-US" sz="3800" dirty="0"/>
              <a:t>9.	solution=union(solution,x);</a:t>
            </a:r>
          </a:p>
          <a:p>
            <a:pPr fontAlgn="auto">
              <a:spcAft>
                <a:spcPts val="0"/>
              </a:spcAft>
              <a:buFontTx/>
              <a:buNone/>
              <a:defRPr/>
            </a:pPr>
            <a:r>
              <a:rPr lang="en-US" sz="3800" dirty="0"/>
              <a:t>10.	}</a:t>
            </a:r>
          </a:p>
          <a:p>
            <a:pPr fontAlgn="auto">
              <a:spcAft>
                <a:spcPts val="0"/>
              </a:spcAft>
              <a:buFontTx/>
              <a:buNone/>
              <a:defRPr/>
            </a:pPr>
            <a:r>
              <a:rPr lang="en-US" sz="3800" dirty="0"/>
              <a:t>11.	return solution;</a:t>
            </a:r>
          </a:p>
          <a:p>
            <a:pPr fontAlgn="auto">
              <a:spcAft>
                <a:spcPts val="0"/>
              </a:spcAft>
              <a:buFontTx/>
              <a:buNone/>
              <a:defRPr/>
            </a:pPr>
            <a:r>
              <a:rPr lang="en-US" sz="3800" dirty="0"/>
              <a:t>12.	}</a:t>
            </a:r>
          </a:p>
          <a:p>
            <a:pPr fontAlgn="auto">
              <a:spcAft>
                <a:spcPts val="0"/>
              </a:spcAft>
              <a:buFont typeface="Arial" pitchFamily="34" charset="0"/>
              <a:buChar char="•"/>
              <a:defRPr/>
            </a:pPr>
            <a:endParaRPr lang="en-US" dirty="0"/>
          </a:p>
        </p:txBody>
      </p:sp>
    </p:spTree>
    <p:extLst>
      <p:ext uri="{BB962C8B-B14F-4D97-AF65-F5344CB8AC3E}">
        <p14:creationId xmlns:p14="http://schemas.microsoft.com/office/powerpoint/2010/main" val="42575276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2362200" y="685800"/>
            <a:ext cx="6629400" cy="1143000"/>
          </a:xfrm>
        </p:spPr>
        <p:txBody>
          <a:bodyPr/>
          <a:lstStyle/>
          <a:p>
            <a:r>
              <a:rPr lang="en-US" altLang="en-US" dirty="0"/>
              <a:t>Knapsack Problem</a:t>
            </a:r>
          </a:p>
        </p:txBody>
      </p:sp>
      <p:sp>
        <p:nvSpPr>
          <p:cNvPr id="69635" name="Content Placeholder 2"/>
          <p:cNvSpPr>
            <a:spLocks noGrp="1"/>
          </p:cNvSpPr>
          <p:nvPr>
            <p:ph idx="1"/>
          </p:nvPr>
        </p:nvSpPr>
        <p:spPr>
          <a:xfrm>
            <a:off x="685800" y="2147888"/>
            <a:ext cx="7924800" cy="4481512"/>
          </a:xfrm>
        </p:spPr>
        <p:txBody>
          <a:bodyPr/>
          <a:lstStyle/>
          <a:p>
            <a:pPr>
              <a:buFontTx/>
              <a:buChar char="•"/>
            </a:pPr>
            <a:r>
              <a:rPr lang="en-US" altLang="en-US" dirty="0"/>
              <a:t>We are given n objects  and knapsack  or bag with capacity M</a:t>
            </a:r>
          </a:p>
          <a:p>
            <a:pPr>
              <a:buFontTx/>
              <a:buChar char="•"/>
            </a:pPr>
            <a:r>
              <a:rPr lang="en-US" altLang="en-US" dirty="0"/>
              <a:t>Object i has  a weight W</a:t>
            </a:r>
            <a:r>
              <a:rPr lang="en-US" altLang="en-US" baseline="-25000" dirty="0"/>
              <a:t>i</a:t>
            </a:r>
            <a:r>
              <a:rPr lang="en-US" altLang="en-US" dirty="0"/>
              <a:t>  where i varies from 1 to n.</a:t>
            </a:r>
          </a:p>
          <a:p>
            <a:pPr>
              <a:buFontTx/>
              <a:buChar char="•"/>
            </a:pPr>
            <a:r>
              <a:rPr lang="en-US" altLang="en-US" dirty="0"/>
              <a:t>The problem is </a:t>
            </a:r>
            <a:r>
              <a:rPr lang="en-US" altLang="en-US" dirty="0" smtClean="0"/>
              <a:t>to </a:t>
            </a:r>
            <a:r>
              <a:rPr lang="en-US" altLang="en-US" dirty="0"/>
              <a:t>fill the bag with the help of objects and the resulting profit has to be maximum.</a:t>
            </a:r>
          </a:p>
          <a:p>
            <a:pPr>
              <a:buFontTx/>
              <a:buChar char="•"/>
            </a:pPr>
            <a:r>
              <a:rPr lang="en-US" altLang="en-US" dirty="0"/>
              <a:t>Fraction x</a:t>
            </a:r>
            <a:r>
              <a:rPr lang="en-US" altLang="en-US" baseline="-25000" dirty="0"/>
              <a:t>i</a:t>
            </a:r>
            <a:r>
              <a:rPr lang="en-US" altLang="en-US" dirty="0"/>
              <a:t>, 0&lt;=x</a:t>
            </a:r>
            <a:r>
              <a:rPr lang="en-US" altLang="en-US" baseline="-25000" dirty="0"/>
              <a:t>i</a:t>
            </a:r>
            <a:r>
              <a:rPr lang="en-US" altLang="en-US" dirty="0"/>
              <a:t>&lt;=1 of object i is placed into the knapsack then profit </a:t>
            </a:r>
            <a:r>
              <a:rPr lang="en-US" altLang="en-US" dirty="0" err="1"/>
              <a:t>p</a:t>
            </a:r>
            <a:r>
              <a:rPr lang="en-US" altLang="en-US" baseline="-25000" dirty="0" err="1"/>
              <a:t>i</a:t>
            </a:r>
            <a:r>
              <a:rPr lang="en-US" altLang="en-US" dirty="0" err="1"/>
              <a:t>x</a:t>
            </a:r>
            <a:r>
              <a:rPr lang="en-US" altLang="en-US" baseline="-25000" dirty="0" err="1"/>
              <a:t>i</a:t>
            </a:r>
            <a:r>
              <a:rPr lang="en-US" altLang="en-US" baseline="-25000" dirty="0"/>
              <a:t> </a:t>
            </a:r>
            <a:r>
              <a:rPr lang="en-US" altLang="en-US" dirty="0"/>
              <a:t>is earned</a:t>
            </a:r>
          </a:p>
          <a:p>
            <a:pPr>
              <a:buFontTx/>
              <a:buChar char="•"/>
            </a:pPr>
            <a:endParaRPr lang="en-US" altLang="en-US" dirty="0"/>
          </a:p>
        </p:txBody>
      </p:sp>
    </p:spTree>
    <p:extLst>
      <p:ext uri="{BB962C8B-B14F-4D97-AF65-F5344CB8AC3E}">
        <p14:creationId xmlns:p14="http://schemas.microsoft.com/office/powerpoint/2010/main" val="5849067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p:cNvSpPr>
            <a:spLocks noGrp="1"/>
          </p:cNvSpPr>
          <p:nvPr>
            <p:ph idx="1"/>
          </p:nvPr>
        </p:nvSpPr>
        <p:spPr/>
        <p:txBody>
          <a:bodyPr/>
          <a:lstStyle/>
          <a:p>
            <a:r>
              <a:rPr lang="en-US" altLang="en-US"/>
              <a:t>Maximise ∑ p</a:t>
            </a:r>
            <a:r>
              <a:rPr lang="en-US" altLang="en-US" baseline="-25000"/>
              <a:t>i</a:t>
            </a:r>
            <a:r>
              <a:rPr lang="en-US" altLang="en-US"/>
              <a:t>x</a:t>
            </a:r>
            <a:r>
              <a:rPr lang="en-US" altLang="en-US" baseline="-25000"/>
              <a:t>i    </a:t>
            </a:r>
            <a:r>
              <a:rPr lang="en-US" altLang="en-US"/>
              <a:t> 		 1≤ i ≤ n</a:t>
            </a:r>
          </a:p>
          <a:p>
            <a:r>
              <a:rPr lang="en-US" altLang="en-US"/>
              <a:t>Subject to ∑ w</a:t>
            </a:r>
            <a:r>
              <a:rPr lang="en-US" altLang="en-US" baseline="-25000"/>
              <a:t>i</a:t>
            </a:r>
            <a:r>
              <a:rPr lang="en-US" altLang="en-US"/>
              <a:t>x</a:t>
            </a:r>
            <a:r>
              <a:rPr lang="en-US" altLang="en-US" baseline="-25000"/>
              <a:t>i </a:t>
            </a:r>
            <a:r>
              <a:rPr lang="en-US" altLang="en-US"/>
              <a:t>≤ m 	1≤ i ≤ n</a:t>
            </a:r>
          </a:p>
          <a:p>
            <a:r>
              <a:rPr lang="en-US" altLang="en-US"/>
              <a:t>0≤ x</a:t>
            </a:r>
            <a:r>
              <a:rPr lang="en-US" altLang="en-US" baseline="-25000"/>
              <a:t>i</a:t>
            </a:r>
            <a:r>
              <a:rPr lang="en-US" altLang="en-US"/>
              <a:t>≤ 1        1≤ i ≤ n</a:t>
            </a:r>
          </a:p>
          <a:p>
            <a:endParaRPr lang="en-US" altLang="en-US"/>
          </a:p>
          <a:p>
            <a:endParaRPr lang="en-US" altLang="en-US"/>
          </a:p>
        </p:txBody>
      </p:sp>
    </p:spTree>
    <p:extLst>
      <p:ext uri="{BB962C8B-B14F-4D97-AF65-F5344CB8AC3E}">
        <p14:creationId xmlns:p14="http://schemas.microsoft.com/office/powerpoint/2010/main" val="2578891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3200400" y="685800"/>
            <a:ext cx="5791200" cy="1143000"/>
          </a:xfrm>
        </p:spPr>
        <p:txBody>
          <a:bodyPr/>
          <a:lstStyle/>
          <a:p>
            <a:r>
              <a:rPr lang="en-US" altLang="en-US"/>
              <a:t>Example</a:t>
            </a:r>
          </a:p>
        </p:txBody>
      </p:sp>
      <p:sp>
        <p:nvSpPr>
          <p:cNvPr id="71683" name="Content Placeholder 2"/>
          <p:cNvSpPr>
            <a:spLocks noGrp="1"/>
          </p:cNvSpPr>
          <p:nvPr>
            <p:ph idx="1"/>
          </p:nvPr>
        </p:nvSpPr>
        <p:spPr/>
        <p:txBody>
          <a:bodyPr/>
          <a:lstStyle/>
          <a:p>
            <a:r>
              <a:rPr lang="en-US" altLang="en-US"/>
              <a:t>Capacity=20</a:t>
            </a:r>
          </a:p>
          <a:p>
            <a:r>
              <a:rPr lang="en-US" altLang="en-US"/>
              <a:t>N=3, M=20</a:t>
            </a:r>
          </a:p>
          <a:p>
            <a:r>
              <a:rPr lang="en-US" altLang="en-US"/>
              <a:t>Wi=18, 15, 10</a:t>
            </a:r>
          </a:p>
          <a:p>
            <a:r>
              <a:rPr lang="en-US" altLang="en-US"/>
              <a:t>Pi=25, 24, 15</a:t>
            </a:r>
          </a:p>
          <a:p>
            <a:endParaRPr lang="en-US" altLang="en-US"/>
          </a:p>
        </p:txBody>
      </p:sp>
    </p:spTree>
    <p:extLst>
      <p:ext uri="{BB962C8B-B14F-4D97-AF65-F5344CB8AC3E}">
        <p14:creationId xmlns:p14="http://schemas.microsoft.com/office/powerpoint/2010/main" val="395162773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2"/>
          <p:cNvSpPr>
            <a:spLocks noGrp="1"/>
          </p:cNvSpPr>
          <p:nvPr>
            <p:ph idx="1"/>
          </p:nvPr>
        </p:nvSpPr>
        <p:spPr/>
        <p:txBody>
          <a:bodyPr/>
          <a:lstStyle/>
          <a:p>
            <a:r>
              <a:rPr lang="en-US" altLang="en-US" b="1"/>
              <a:t>X</a:t>
            </a:r>
            <a:r>
              <a:rPr lang="en-US" altLang="en-US" b="1" baseline="-25000"/>
              <a:t>1</a:t>
            </a:r>
            <a:r>
              <a:rPr lang="en-US" altLang="en-US" b="1"/>
              <a:t> X</a:t>
            </a:r>
            <a:r>
              <a:rPr lang="en-US" altLang="en-US" b="1" baseline="-25000"/>
              <a:t>2</a:t>
            </a:r>
            <a:r>
              <a:rPr lang="en-US" altLang="en-US" b="1"/>
              <a:t> X</a:t>
            </a:r>
            <a:r>
              <a:rPr lang="en-US" altLang="en-US" b="1" baseline="-25000"/>
              <a:t>3</a:t>
            </a:r>
            <a:r>
              <a:rPr lang="en-US" altLang="en-US"/>
              <a:t>        </a:t>
            </a:r>
            <a:r>
              <a:rPr lang="en-US" altLang="en-US" b="1"/>
              <a:t>W</a:t>
            </a:r>
            <a:r>
              <a:rPr lang="en-US" altLang="en-US" b="1" baseline="-25000"/>
              <a:t>i</a:t>
            </a:r>
            <a:r>
              <a:rPr lang="en-US" altLang="en-US" b="1"/>
              <a:t>X</a:t>
            </a:r>
            <a:r>
              <a:rPr lang="en-US" altLang="en-US" b="1" baseline="-25000"/>
              <a:t>i</a:t>
            </a:r>
            <a:r>
              <a:rPr lang="en-US" altLang="en-US"/>
              <a:t>       </a:t>
            </a:r>
            <a:r>
              <a:rPr lang="en-US" altLang="en-US" b="1"/>
              <a:t>P</a:t>
            </a:r>
            <a:r>
              <a:rPr lang="en-US" altLang="en-US" b="1" baseline="-25000"/>
              <a:t>i</a:t>
            </a:r>
            <a:r>
              <a:rPr lang="en-US" altLang="en-US" b="1"/>
              <a:t>X</a:t>
            </a:r>
            <a:r>
              <a:rPr lang="en-US" altLang="en-US" b="1" baseline="-25000"/>
              <a:t>i</a:t>
            </a:r>
          </a:p>
          <a:p>
            <a:r>
              <a:rPr lang="en-US" altLang="en-US"/>
              <a:t>½  1/3  ¼  	</a:t>
            </a:r>
          </a:p>
          <a:p>
            <a:r>
              <a:rPr lang="en-US" altLang="en-US"/>
              <a:t>1   2/15   0	</a:t>
            </a:r>
          </a:p>
          <a:p>
            <a:r>
              <a:rPr lang="en-US" altLang="en-US"/>
              <a:t>0   2/3   1	</a:t>
            </a:r>
          </a:p>
          <a:p>
            <a:r>
              <a:rPr lang="en-US" altLang="en-US"/>
              <a:t>0    1     ½  	</a:t>
            </a:r>
          </a:p>
          <a:p>
            <a:endParaRPr lang="en-US" altLang="en-US"/>
          </a:p>
        </p:txBody>
      </p:sp>
    </p:spTree>
    <p:extLst>
      <p:ext uri="{BB962C8B-B14F-4D97-AF65-F5344CB8AC3E}">
        <p14:creationId xmlns:p14="http://schemas.microsoft.com/office/powerpoint/2010/main" val="17707909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p:cNvSpPr>
            <a:spLocks noGrp="1"/>
          </p:cNvSpPr>
          <p:nvPr>
            <p:ph idx="1"/>
          </p:nvPr>
        </p:nvSpPr>
        <p:spPr>
          <a:xfrm>
            <a:off x="0" y="2286000"/>
            <a:ext cx="9144000" cy="4114800"/>
          </a:xfrm>
        </p:spPr>
        <p:txBody>
          <a:bodyPr/>
          <a:lstStyle/>
          <a:p>
            <a:pPr>
              <a:buFontTx/>
              <a:buNone/>
            </a:pPr>
            <a:r>
              <a:rPr lang="en-US" altLang="en-US" sz="2000" b="1"/>
              <a:t>	X</a:t>
            </a:r>
            <a:r>
              <a:rPr lang="en-US" altLang="en-US" sz="2000" b="1" baseline="-25000"/>
              <a:t>1</a:t>
            </a:r>
            <a:r>
              <a:rPr lang="en-US" altLang="en-US" sz="2000" b="1"/>
              <a:t> X</a:t>
            </a:r>
            <a:r>
              <a:rPr lang="en-US" altLang="en-US" sz="2000" b="1" baseline="-25000"/>
              <a:t>2</a:t>
            </a:r>
            <a:r>
              <a:rPr lang="en-US" altLang="en-US" sz="2000" b="1"/>
              <a:t> X</a:t>
            </a:r>
            <a:r>
              <a:rPr lang="en-US" altLang="en-US" sz="2000" b="1" baseline="-25000"/>
              <a:t>3</a:t>
            </a:r>
            <a:r>
              <a:rPr lang="en-US" altLang="en-US" sz="2000"/>
              <a:t>         	    	</a:t>
            </a:r>
            <a:r>
              <a:rPr lang="en-US" altLang="en-US" sz="2000" b="1"/>
              <a:t>W</a:t>
            </a:r>
            <a:r>
              <a:rPr lang="en-US" altLang="en-US" sz="2000" b="1" baseline="-25000"/>
              <a:t>i</a:t>
            </a:r>
            <a:r>
              <a:rPr lang="en-US" altLang="en-US" sz="2000" b="1"/>
              <a:t>X</a:t>
            </a:r>
            <a:r>
              <a:rPr lang="en-US" altLang="en-US" sz="2000" b="1" baseline="-25000"/>
              <a:t>i</a:t>
            </a:r>
            <a:r>
              <a:rPr lang="en-US" altLang="en-US" sz="2000"/>
              <a:t>       			</a:t>
            </a:r>
            <a:r>
              <a:rPr lang="en-US" altLang="en-US" sz="2000" b="1"/>
              <a:t>P</a:t>
            </a:r>
            <a:r>
              <a:rPr lang="en-US" altLang="en-US" sz="2000" b="1" baseline="-25000"/>
              <a:t>i</a:t>
            </a:r>
            <a:r>
              <a:rPr lang="en-US" altLang="en-US" sz="2000" b="1"/>
              <a:t>X</a:t>
            </a:r>
            <a:r>
              <a:rPr lang="en-US" altLang="en-US" sz="2000" b="1" baseline="-25000"/>
              <a:t>i</a:t>
            </a:r>
          </a:p>
          <a:p>
            <a:endParaRPr lang="en-US" altLang="en-US"/>
          </a:p>
          <a:p>
            <a:pPr>
              <a:buFontTx/>
              <a:buNone/>
            </a:pPr>
            <a:r>
              <a:rPr lang="en-US" altLang="en-US" sz="1600"/>
              <a:t>	½  1/3  ¼          (1/2)*18+(1/3) *15+(1/4)*10 =16.5          (1/2)*25+(1/3) *24+(1/4)*15 = 24.25</a:t>
            </a:r>
          </a:p>
          <a:p>
            <a:pPr>
              <a:buFontTx/>
              <a:buNone/>
            </a:pPr>
            <a:r>
              <a:rPr lang="en-US" altLang="en-US" sz="1600"/>
              <a:t>	1   2/15   0          (1)*18+(2/15) *15+(0)*10       = 20            (1)*25+(2/15) *24+(0)*15       = 28.2</a:t>
            </a:r>
          </a:p>
          <a:p>
            <a:pPr>
              <a:buFontTx/>
              <a:buNone/>
            </a:pPr>
            <a:r>
              <a:rPr lang="en-US" altLang="en-US" sz="1600"/>
              <a:t>       0   2/3   1            (0)*18+(2/3) *15+(1)*10          = 20           (0)*25+(2/3) *24+(1)*15          = 31</a:t>
            </a:r>
          </a:p>
          <a:p>
            <a:pPr>
              <a:buFontTx/>
              <a:buNone/>
            </a:pPr>
            <a:r>
              <a:rPr lang="en-US" altLang="en-US" sz="1600"/>
              <a:t>       0    1     ½           (0)*18+(1) *15+(1/2)*10          = 20            (0)*25+(1) *24+(1/2)*15          = 31.5</a:t>
            </a:r>
          </a:p>
          <a:p>
            <a:pPr>
              <a:buFontTx/>
              <a:buNone/>
            </a:pPr>
            <a:endParaRPr lang="en-US" altLang="en-US"/>
          </a:p>
        </p:txBody>
      </p:sp>
    </p:spTree>
    <p:extLst>
      <p:ext uri="{BB962C8B-B14F-4D97-AF65-F5344CB8AC3E}">
        <p14:creationId xmlns:p14="http://schemas.microsoft.com/office/powerpoint/2010/main" val="116626413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2514600" y="685800"/>
            <a:ext cx="6477000" cy="1143000"/>
          </a:xfrm>
        </p:spPr>
        <p:txBody>
          <a:bodyPr/>
          <a:lstStyle/>
          <a:p>
            <a:r>
              <a:rPr lang="en-US" altLang="en-US"/>
              <a:t>Order by profit</a:t>
            </a:r>
          </a:p>
        </p:txBody>
      </p:sp>
      <p:sp>
        <p:nvSpPr>
          <p:cNvPr id="74755" name="Content Placeholder 2"/>
          <p:cNvSpPr>
            <a:spLocks noGrp="1"/>
          </p:cNvSpPr>
          <p:nvPr>
            <p:ph idx="1"/>
          </p:nvPr>
        </p:nvSpPr>
        <p:spPr/>
        <p:txBody>
          <a:bodyPr/>
          <a:lstStyle/>
          <a:p>
            <a:endParaRPr lang="en-US" altLang="en-US" b="1"/>
          </a:p>
          <a:p>
            <a:pPr lvl="4">
              <a:buFontTx/>
              <a:buNone/>
            </a:pPr>
            <a:r>
              <a:rPr lang="en-US" altLang="en-US" b="1"/>
              <a:t>Weight                              profit              wt reqd/wt</a:t>
            </a:r>
          </a:p>
          <a:p>
            <a:r>
              <a:rPr lang="en-US" altLang="en-US" b="1"/>
              <a:t>X</a:t>
            </a:r>
            <a:r>
              <a:rPr lang="en-US" altLang="en-US" b="1" baseline="-25000"/>
              <a:t>1                    </a:t>
            </a:r>
            <a:r>
              <a:rPr lang="en-US" altLang="en-US" b="1"/>
              <a:t> 18			25</a:t>
            </a:r>
          </a:p>
          <a:p>
            <a:r>
              <a:rPr lang="en-US" altLang="en-US" b="1"/>
              <a:t>X</a:t>
            </a:r>
            <a:r>
              <a:rPr lang="en-US" altLang="en-US" b="1" baseline="-25000"/>
              <a:t>2		</a:t>
            </a:r>
            <a:r>
              <a:rPr lang="en-US" altLang="en-US" b="1"/>
              <a:t>   15			24</a:t>
            </a:r>
            <a:endParaRPr lang="en-US" altLang="en-US" b="1" baseline="-25000"/>
          </a:p>
          <a:p>
            <a:r>
              <a:rPr lang="en-US" altLang="en-US" b="1"/>
              <a:t> X</a:t>
            </a:r>
            <a:r>
              <a:rPr lang="en-US" altLang="en-US" b="1" baseline="-25000"/>
              <a:t>3             </a:t>
            </a:r>
            <a:r>
              <a:rPr lang="en-US" altLang="en-US" b="1"/>
              <a:t>     10			15</a:t>
            </a:r>
            <a:endParaRPr lang="en-US" altLang="en-US"/>
          </a:p>
        </p:txBody>
      </p:sp>
    </p:spTree>
    <p:extLst>
      <p:ext uri="{BB962C8B-B14F-4D97-AF65-F5344CB8AC3E}">
        <p14:creationId xmlns:p14="http://schemas.microsoft.com/office/powerpoint/2010/main" val="219935657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2"/>
          <p:cNvSpPr>
            <a:spLocks noGrp="1"/>
          </p:cNvSpPr>
          <p:nvPr>
            <p:ph idx="1"/>
          </p:nvPr>
        </p:nvSpPr>
        <p:spPr/>
        <p:txBody>
          <a:bodyPr/>
          <a:lstStyle/>
          <a:p>
            <a:pPr lvl="4">
              <a:buFontTx/>
              <a:buNone/>
            </a:pPr>
            <a:r>
              <a:rPr lang="en-US" altLang="en-US" b="1"/>
              <a:t>Weight                              profit              wt reqd/wt</a:t>
            </a:r>
          </a:p>
          <a:p>
            <a:r>
              <a:rPr lang="en-US" altLang="en-US" b="1"/>
              <a:t>X</a:t>
            </a:r>
            <a:r>
              <a:rPr lang="en-US" altLang="en-US" b="1" baseline="-25000"/>
              <a:t>1                    </a:t>
            </a:r>
            <a:r>
              <a:rPr lang="en-US" altLang="en-US" b="1"/>
              <a:t> 18			25		1.0</a:t>
            </a:r>
          </a:p>
          <a:p>
            <a:r>
              <a:rPr lang="en-US" altLang="en-US" b="1"/>
              <a:t>X</a:t>
            </a:r>
            <a:r>
              <a:rPr lang="en-US" altLang="en-US" b="1" baseline="-25000"/>
              <a:t>2		</a:t>
            </a:r>
            <a:r>
              <a:rPr lang="en-US" altLang="en-US" b="1"/>
              <a:t>   15			24	(2/15)0.133</a:t>
            </a:r>
            <a:endParaRPr lang="en-US" altLang="en-US" b="1" baseline="-25000"/>
          </a:p>
          <a:p>
            <a:r>
              <a:rPr lang="en-US" altLang="en-US" b="1"/>
              <a:t> X</a:t>
            </a:r>
            <a:r>
              <a:rPr lang="en-US" altLang="en-US" b="1" baseline="-25000"/>
              <a:t>3             </a:t>
            </a:r>
            <a:r>
              <a:rPr lang="en-US" altLang="en-US" b="1"/>
              <a:t>     10			15		0</a:t>
            </a:r>
          </a:p>
          <a:p>
            <a:endParaRPr lang="en-US" altLang="en-US" b="1"/>
          </a:p>
          <a:p>
            <a:r>
              <a:rPr lang="en-US" altLang="en-US" b="1"/>
              <a:t>∑P</a:t>
            </a:r>
            <a:r>
              <a:rPr lang="en-US" altLang="en-US" b="1" baseline="-25000"/>
              <a:t>i</a:t>
            </a:r>
            <a:r>
              <a:rPr lang="en-US" altLang="en-US" b="1"/>
              <a:t>X</a:t>
            </a:r>
            <a:r>
              <a:rPr lang="en-US" altLang="en-US" b="1" baseline="-25000"/>
              <a:t>i  </a:t>
            </a:r>
            <a:r>
              <a:rPr lang="en-US" altLang="en-US" b="1"/>
              <a:t> =</a:t>
            </a:r>
            <a:r>
              <a:rPr lang="en-US" altLang="en-US" b="1" baseline="-25000"/>
              <a:t>  </a:t>
            </a:r>
            <a:r>
              <a:rPr lang="en-US" altLang="en-US" b="1"/>
              <a:t>1*25+0.133*24</a:t>
            </a:r>
          </a:p>
          <a:p>
            <a:r>
              <a:rPr lang="en-US" altLang="en-US" b="1"/>
              <a:t>= 28.192</a:t>
            </a:r>
            <a:endParaRPr lang="en-US" altLang="en-US"/>
          </a:p>
        </p:txBody>
      </p:sp>
    </p:spTree>
    <p:extLst>
      <p:ext uri="{BB962C8B-B14F-4D97-AF65-F5344CB8AC3E}">
        <p14:creationId xmlns:p14="http://schemas.microsoft.com/office/powerpoint/2010/main" val="358294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img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6868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p:cNvSpPr>
            <a:spLocks noGrp="1"/>
          </p:cNvSpPr>
          <p:nvPr>
            <p:ph idx="1"/>
          </p:nvPr>
        </p:nvSpPr>
        <p:spPr/>
        <p:txBody>
          <a:bodyPr/>
          <a:lstStyle/>
          <a:p>
            <a:pPr lvl="4">
              <a:buFontTx/>
              <a:buNone/>
            </a:pPr>
            <a:r>
              <a:rPr lang="en-US" altLang="en-US" b="1"/>
              <a:t>Weight                   profit                 pi/wi           wt reqd/wt</a:t>
            </a:r>
          </a:p>
          <a:p>
            <a:pPr lvl="4">
              <a:buFontTx/>
              <a:buNone/>
            </a:pPr>
            <a:r>
              <a:rPr lang="en-US" altLang="en-US" b="1"/>
              <a:t> 	   </a:t>
            </a:r>
          </a:p>
          <a:p>
            <a:pPr>
              <a:buFontTx/>
              <a:buNone/>
            </a:pPr>
            <a:r>
              <a:rPr lang="en-US" altLang="en-US" sz="2400" b="1"/>
              <a:t>X </a:t>
            </a:r>
            <a:r>
              <a:rPr lang="en-US" altLang="en-US" sz="2400" b="1" baseline="-25000"/>
              <a:t>2</a:t>
            </a:r>
            <a:r>
              <a:rPr lang="en-US" altLang="en-US" sz="2400" b="1"/>
              <a:t>		   15		24	     1.6           1</a:t>
            </a:r>
          </a:p>
          <a:p>
            <a:pPr>
              <a:buFontTx/>
              <a:buNone/>
            </a:pPr>
            <a:r>
              <a:rPr lang="en-US" altLang="en-US" sz="2400" b="1"/>
              <a:t>X</a:t>
            </a:r>
            <a:r>
              <a:rPr lang="en-US" altLang="en-US" sz="2400" b="1" baseline="-25000"/>
              <a:t> 3                             </a:t>
            </a:r>
            <a:r>
              <a:rPr lang="en-US" altLang="en-US" sz="2400" b="1"/>
              <a:t> 10		15	     1.5     (5/10) 0.5</a:t>
            </a:r>
          </a:p>
          <a:p>
            <a:pPr>
              <a:buFontTx/>
              <a:buNone/>
            </a:pPr>
            <a:r>
              <a:rPr lang="en-US" altLang="en-US" sz="2400" b="1"/>
              <a:t>X</a:t>
            </a:r>
            <a:r>
              <a:rPr lang="en-US" altLang="en-US" sz="2400" b="1" baseline="-25000"/>
              <a:t>1             </a:t>
            </a:r>
            <a:r>
              <a:rPr lang="en-US" altLang="en-US" sz="2400" b="1"/>
              <a:t>             18		25	     1.38         0</a:t>
            </a:r>
            <a:endParaRPr lang="en-US" altLang="en-US" sz="2400"/>
          </a:p>
          <a:p>
            <a:r>
              <a:rPr lang="en-US" altLang="en-US" sz="2400" b="1"/>
              <a:t>∑ P</a:t>
            </a:r>
            <a:r>
              <a:rPr lang="en-US" altLang="en-US" sz="2400" b="1" baseline="-25000"/>
              <a:t>i</a:t>
            </a:r>
            <a:r>
              <a:rPr lang="en-US" altLang="en-US" sz="2400" b="1"/>
              <a:t>X</a:t>
            </a:r>
            <a:r>
              <a:rPr lang="en-US" altLang="en-US" sz="2400" b="1" baseline="-25000"/>
              <a:t>i  </a:t>
            </a:r>
            <a:r>
              <a:rPr lang="en-US" altLang="en-US" sz="2400" b="1"/>
              <a:t> =</a:t>
            </a:r>
            <a:r>
              <a:rPr lang="en-US" altLang="en-US" sz="2400" b="1" baseline="-25000"/>
              <a:t> </a:t>
            </a:r>
            <a:r>
              <a:rPr lang="en-US" altLang="en-US" sz="2400" b="1"/>
              <a:t>1*24+0.5*15</a:t>
            </a:r>
          </a:p>
          <a:p>
            <a:r>
              <a:rPr lang="en-US" altLang="en-US" sz="2400" b="1"/>
              <a:t>=31.5 (optimal solution)</a:t>
            </a:r>
          </a:p>
          <a:p>
            <a:endParaRPr lang="en-US" altLang="en-US"/>
          </a:p>
        </p:txBody>
      </p:sp>
    </p:spTree>
    <p:extLst>
      <p:ext uri="{BB962C8B-B14F-4D97-AF65-F5344CB8AC3E}">
        <p14:creationId xmlns:p14="http://schemas.microsoft.com/office/powerpoint/2010/main" val="129934970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2667000" y="685800"/>
            <a:ext cx="6324600" cy="1143000"/>
          </a:xfrm>
        </p:spPr>
        <p:txBody>
          <a:bodyPr/>
          <a:lstStyle/>
          <a:p>
            <a:r>
              <a:rPr lang="en-US" altLang="en-US"/>
              <a:t>Order by weight(capacity)</a:t>
            </a:r>
          </a:p>
        </p:txBody>
      </p:sp>
      <p:sp>
        <p:nvSpPr>
          <p:cNvPr id="76803" name="Content Placeholder 2"/>
          <p:cNvSpPr>
            <a:spLocks noGrp="1"/>
          </p:cNvSpPr>
          <p:nvPr>
            <p:ph idx="1"/>
          </p:nvPr>
        </p:nvSpPr>
        <p:spPr/>
        <p:txBody>
          <a:bodyPr/>
          <a:lstStyle/>
          <a:p>
            <a:endParaRPr lang="en-US" altLang="en-US" b="1"/>
          </a:p>
          <a:p>
            <a:pPr lvl="4">
              <a:buFontTx/>
              <a:buNone/>
            </a:pPr>
            <a:r>
              <a:rPr lang="en-US" altLang="en-US" b="1"/>
              <a:t>Weight                              profit              wt reqd/wt</a:t>
            </a:r>
          </a:p>
          <a:p>
            <a:r>
              <a:rPr lang="en-US" altLang="en-US" b="1"/>
              <a:t>X</a:t>
            </a:r>
            <a:r>
              <a:rPr lang="en-US" altLang="en-US" b="1" baseline="-25000"/>
              <a:t> 3                   </a:t>
            </a:r>
            <a:r>
              <a:rPr lang="en-US" altLang="en-US" b="1"/>
              <a:t> 10			15		</a:t>
            </a:r>
          </a:p>
          <a:p>
            <a:r>
              <a:rPr lang="en-US" altLang="en-US" b="1"/>
              <a:t>X</a:t>
            </a:r>
            <a:r>
              <a:rPr lang="en-US" altLang="en-US" b="1" baseline="-25000"/>
              <a:t>2		</a:t>
            </a:r>
            <a:r>
              <a:rPr lang="en-US" altLang="en-US" b="1"/>
              <a:t>   15			24	</a:t>
            </a:r>
            <a:endParaRPr lang="en-US" altLang="en-US" b="1" baseline="-25000"/>
          </a:p>
          <a:p>
            <a:r>
              <a:rPr lang="en-US" altLang="en-US" b="1"/>
              <a:t> X</a:t>
            </a:r>
            <a:r>
              <a:rPr lang="en-US" altLang="en-US" b="1" baseline="-25000"/>
              <a:t>1             </a:t>
            </a:r>
            <a:r>
              <a:rPr lang="en-US" altLang="en-US" b="1"/>
              <a:t>     18			25		</a:t>
            </a:r>
          </a:p>
          <a:p>
            <a:endParaRPr lang="en-US" altLang="en-US"/>
          </a:p>
        </p:txBody>
      </p:sp>
    </p:spTree>
    <p:extLst>
      <p:ext uri="{BB962C8B-B14F-4D97-AF65-F5344CB8AC3E}">
        <p14:creationId xmlns:p14="http://schemas.microsoft.com/office/powerpoint/2010/main" val="41031859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2"/>
          <p:cNvSpPr>
            <a:spLocks noGrp="1"/>
          </p:cNvSpPr>
          <p:nvPr>
            <p:ph idx="1"/>
          </p:nvPr>
        </p:nvSpPr>
        <p:spPr/>
        <p:txBody>
          <a:bodyPr/>
          <a:lstStyle/>
          <a:p>
            <a:pPr lvl="4">
              <a:buFontTx/>
              <a:buNone/>
            </a:pPr>
            <a:r>
              <a:rPr lang="en-US" altLang="en-US" b="1"/>
              <a:t>Weight                              profit              wt reqd/wt</a:t>
            </a:r>
          </a:p>
          <a:p>
            <a:r>
              <a:rPr lang="en-US" altLang="en-US" b="1"/>
              <a:t>X</a:t>
            </a:r>
            <a:r>
              <a:rPr lang="en-US" altLang="en-US" b="1" baseline="-25000"/>
              <a:t>3                    </a:t>
            </a:r>
            <a:r>
              <a:rPr lang="en-US" altLang="en-US" b="1"/>
              <a:t> 10			15		1.0</a:t>
            </a:r>
          </a:p>
          <a:p>
            <a:r>
              <a:rPr lang="en-US" altLang="en-US" b="1"/>
              <a:t>X</a:t>
            </a:r>
            <a:r>
              <a:rPr lang="en-US" altLang="en-US" b="1" baseline="-25000"/>
              <a:t>2		</a:t>
            </a:r>
            <a:r>
              <a:rPr lang="en-US" altLang="en-US" b="1"/>
              <a:t>   15			24	(10/15)0.67</a:t>
            </a:r>
            <a:endParaRPr lang="en-US" altLang="en-US" b="1" baseline="-25000"/>
          </a:p>
          <a:p>
            <a:r>
              <a:rPr lang="en-US" altLang="en-US" b="1"/>
              <a:t> X</a:t>
            </a:r>
            <a:r>
              <a:rPr lang="en-US" altLang="en-US" b="1" baseline="-25000"/>
              <a:t>1             </a:t>
            </a:r>
            <a:r>
              <a:rPr lang="en-US" altLang="en-US" b="1"/>
              <a:t>     18			25		0</a:t>
            </a:r>
          </a:p>
          <a:p>
            <a:r>
              <a:rPr lang="en-US" altLang="en-US" b="1"/>
              <a:t>∑ P</a:t>
            </a:r>
            <a:r>
              <a:rPr lang="en-US" altLang="en-US" b="1" baseline="-25000"/>
              <a:t>i</a:t>
            </a:r>
            <a:r>
              <a:rPr lang="en-US" altLang="en-US" b="1"/>
              <a:t>X</a:t>
            </a:r>
            <a:r>
              <a:rPr lang="en-US" altLang="en-US" b="1" baseline="-25000"/>
              <a:t>i  </a:t>
            </a:r>
            <a:r>
              <a:rPr lang="en-US" altLang="en-US" b="1"/>
              <a:t> =</a:t>
            </a:r>
            <a:r>
              <a:rPr lang="en-US" altLang="en-US" b="1" baseline="-25000"/>
              <a:t> </a:t>
            </a:r>
            <a:r>
              <a:rPr lang="en-US" altLang="en-US" b="1"/>
              <a:t>1*15+0.67*24</a:t>
            </a:r>
          </a:p>
          <a:p>
            <a:r>
              <a:rPr lang="en-US" altLang="en-US" b="1"/>
              <a:t>=31</a:t>
            </a:r>
          </a:p>
        </p:txBody>
      </p:sp>
    </p:spTree>
    <p:extLst>
      <p:ext uri="{BB962C8B-B14F-4D97-AF65-F5344CB8AC3E}">
        <p14:creationId xmlns:p14="http://schemas.microsoft.com/office/powerpoint/2010/main" val="10243674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685800"/>
            <a:ext cx="6858000" cy="1143000"/>
          </a:xfrm>
        </p:spPr>
        <p:txBody>
          <a:bodyPr rtlCol="0">
            <a:normAutofit fontScale="90000"/>
          </a:bodyPr>
          <a:lstStyle/>
          <a:p>
            <a:pPr fontAlgn="auto">
              <a:spcAft>
                <a:spcPts val="0"/>
              </a:spcAft>
              <a:defRPr/>
            </a:pPr>
            <a:r>
              <a:rPr lang="en-US" dirty="0"/>
              <a:t>Order by ratio of accumulated profit to capacity(</a:t>
            </a:r>
            <a:r>
              <a:rPr lang="en-US" b="1" dirty="0"/>
              <a:t>P</a:t>
            </a:r>
            <a:r>
              <a:rPr lang="en-US" b="1" baseline="-25000" dirty="0"/>
              <a:t>i</a:t>
            </a:r>
            <a:r>
              <a:rPr lang="en-US" b="1" dirty="0"/>
              <a:t> /W</a:t>
            </a:r>
            <a:r>
              <a:rPr lang="en-US" b="1" baseline="-25000" dirty="0"/>
              <a:t>i</a:t>
            </a:r>
            <a:r>
              <a:rPr lang="en-US" b="1" dirty="0"/>
              <a:t> )</a:t>
            </a:r>
            <a:endParaRPr lang="en-US" dirty="0"/>
          </a:p>
        </p:txBody>
      </p:sp>
      <p:sp>
        <p:nvSpPr>
          <p:cNvPr id="78851" name="Content Placeholder 2"/>
          <p:cNvSpPr>
            <a:spLocks noGrp="1"/>
          </p:cNvSpPr>
          <p:nvPr>
            <p:ph idx="1"/>
          </p:nvPr>
        </p:nvSpPr>
        <p:spPr/>
        <p:txBody>
          <a:bodyPr/>
          <a:lstStyle/>
          <a:p>
            <a:pPr lvl="4">
              <a:buFontTx/>
              <a:buNone/>
            </a:pPr>
            <a:r>
              <a:rPr lang="en-US" altLang="en-US" b="1"/>
              <a:t>Weight                              profit                 pi/wi </a:t>
            </a:r>
          </a:p>
          <a:p>
            <a:pPr lvl="4">
              <a:buFontTx/>
              <a:buNone/>
            </a:pPr>
            <a:r>
              <a:rPr lang="en-US" altLang="en-US" b="1"/>
              <a:t> 	   </a:t>
            </a:r>
          </a:p>
          <a:p>
            <a:pPr>
              <a:buFontTx/>
              <a:buNone/>
            </a:pPr>
            <a:r>
              <a:rPr lang="en-US" altLang="en-US" b="1"/>
              <a:t>X </a:t>
            </a:r>
            <a:r>
              <a:rPr lang="en-US" altLang="en-US" b="1" baseline="-25000"/>
              <a:t>2</a:t>
            </a:r>
            <a:r>
              <a:rPr lang="en-US" altLang="en-US" b="1"/>
              <a:t>		15			24	     1.6    </a:t>
            </a:r>
          </a:p>
          <a:p>
            <a:pPr>
              <a:buFontTx/>
              <a:buNone/>
            </a:pPr>
            <a:r>
              <a:rPr lang="en-US" altLang="en-US" b="1"/>
              <a:t>X</a:t>
            </a:r>
            <a:r>
              <a:rPr lang="en-US" altLang="en-US" b="1" baseline="-25000"/>
              <a:t> 3                      </a:t>
            </a:r>
            <a:r>
              <a:rPr lang="en-US" altLang="en-US" b="1"/>
              <a:t> 10			15	     1.5	</a:t>
            </a:r>
          </a:p>
          <a:p>
            <a:pPr>
              <a:buFontTx/>
              <a:buNone/>
            </a:pPr>
            <a:r>
              <a:rPr lang="en-US" altLang="en-US" b="1"/>
              <a:t>X</a:t>
            </a:r>
            <a:r>
              <a:rPr lang="en-US" altLang="en-US" b="1" baseline="-25000"/>
              <a:t>1             </a:t>
            </a:r>
            <a:r>
              <a:rPr lang="en-US" altLang="en-US" b="1"/>
              <a:t>       18			25	     1.38</a:t>
            </a:r>
            <a:endParaRPr lang="en-US" altLang="en-US"/>
          </a:p>
        </p:txBody>
      </p:sp>
    </p:spTree>
    <p:extLst>
      <p:ext uri="{BB962C8B-B14F-4D97-AF65-F5344CB8AC3E}">
        <p14:creationId xmlns:p14="http://schemas.microsoft.com/office/powerpoint/2010/main" val="27149292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2667000" y="228600"/>
            <a:ext cx="6477000" cy="1143000"/>
          </a:xfrm>
        </p:spPr>
        <p:txBody>
          <a:bodyPr/>
          <a:lstStyle/>
          <a:p>
            <a:r>
              <a:rPr lang="en-US" altLang="en-US"/>
              <a:t>Algorithm</a:t>
            </a:r>
          </a:p>
        </p:txBody>
      </p:sp>
      <p:sp>
        <p:nvSpPr>
          <p:cNvPr id="3" name="Content Placeholder 2"/>
          <p:cNvSpPr>
            <a:spLocks noGrp="1"/>
          </p:cNvSpPr>
          <p:nvPr>
            <p:ph idx="1"/>
          </p:nvPr>
        </p:nvSpPr>
        <p:spPr>
          <a:xfrm>
            <a:off x="971600" y="1371600"/>
            <a:ext cx="7791400" cy="5334000"/>
          </a:xfrm>
        </p:spPr>
        <p:txBody>
          <a:bodyPr rtlCol="0">
            <a:normAutofit fontScale="47500" lnSpcReduction="20000"/>
          </a:bodyPr>
          <a:lstStyle/>
          <a:p>
            <a:pPr fontAlgn="auto">
              <a:spcAft>
                <a:spcPts val="0"/>
              </a:spcAft>
              <a:buFontTx/>
              <a:buNone/>
              <a:defRPr/>
            </a:pPr>
            <a:r>
              <a:rPr lang="en-US" sz="4400" dirty="0" smtClean="0"/>
              <a:t>1.Algorityhm </a:t>
            </a:r>
            <a:r>
              <a:rPr lang="en-US" sz="4400" dirty="0"/>
              <a:t>Greedy knapsack (m,n)</a:t>
            </a:r>
          </a:p>
          <a:p>
            <a:pPr fontAlgn="auto">
              <a:spcAft>
                <a:spcPts val="0"/>
              </a:spcAft>
              <a:buFontTx/>
              <a:buNone/>
              <a:defRPr/>
            </a:pPr>
            <a:r>
              <a:rPr lang="en-US" sz="4400" dirty="0"/>
              <a:t>2//P[1:n] and the w[1:n]contain the profit</a:t>
            </a:r>
          </a:p>
          <a:p>
            <a:pPr fontAlgn="auto">
              <a:spcAft>
                <a:spcPts val="0"/>
              </a:spcAft>
              <a:buFontTx/>
              <a:buNone/>
              <a:defRPr/>
            </a:pPr>
            <a:r>
              <a:rPr lang="en-US" sz="4400" dirty="0"/>
              <a:t>3.// &amp; weight res’.of the n object ordered.</a:t>
            </a:r>
          </a:p>
          <a:p>
            <a:pPr fontAlgn="auto">
              <a:spcAft>
                <a:spcPts val="0"/>
              </a:spcAft>
              <a:buFontTx/>
              <a:buNone/>
              <a:defRPr/>
            </a:pPr>
            <a:r>
              <a:rPr lang="en-US" sz="4400" dirty="0"/>
              <a:t>4.//such that p[i]/w[i] &gt;=p[i+1]/W[i+1]</a:t>
            </a:r>
          </a:p>
          <a:p>
            <a:pPr fontAlgn="auto">
              <a:spcAft>
                <a:spcPts val="0"/>
              </a:spcAft>
              <a:buFontTx/>
              <a:buNone/>
              <a:defRPr/>
            </a:pPr>
            <a:r>
              <a:rPr lang="en-US" sz="4400" dirty="0"/>
              <a:t>5.//m is the Knapsack size and x[1:n] is the solution vertex.</a:t>
            </a:r>
          </a:p>
          <a:p>
            <a:pPr fontAlgn="auto">
              <a:spcAft>
                <a:spcPts val="0"/>
              </a:spcAft>
              <a:buFontTx/>
              <a:buNone/>
              <a:defRPr/>
            </a:pPr>
            <a:r>
              <a:rPr lang="en-US" sz="4400" dirty="0"/>
              <a:t>6.{</a:t>
            </a:r>
          </a:p>
          <a:p>
            <a:pPr fontAlgn="auto">
              <a:spcAft>
                <a:spcPts val="0"/>
              </a:spcAft>
              <a:buFontTx/>
              <a:buNone/>
              <a:defRPr/>
            </a:pPr>
            <a:r>
              <a:rPr lang="en-US" sz="4400" dirty="0"/>
              <a:t>7.for i=1 to n do x[i]=0.0;</a:t>
            </a:r>
          </a:p>
          <a:p>
            <a:pPr fontAlgn="auto">
              <a:spcAft>
                <a:spcPts val="0"/>
              </a:spcAft>
              <a:buFontTx/>
              <a:buNone/>
              <a:defRPr/>
            </a:pPr>
            <a:r>
              <a:rPr lang="en-US" sz="4400" dirty="0"/>
              <a:t>8.U=m;</a:t>
            </a:r>
          </a:p>
          <a:p>
            <a:pPr fontAlgn="auto">
              <a:spcAft>
                <a:spcPts val="0"/>
              </a:spcAft>
              <a:buFontTx/>
              <a:buNone/>
              <a:defRPr/>
            </a:pPr>
            <a:r>
              <a:rPr lang="en-US" sz="4400" dirty="0"/>
              <a:t>9.For i=1 to n do</a:t>
            </a:r>
          </a:p>
          <a:p>
            <a:pPr fontAlgn="auto">
              <a:spcAft>
                <a:spcPts val="0"/>
              </a:spcAft>
              <a:buFontTx/>
              <a:buNone/>
              <a:defRPr/>
            </a:pPr>
            <a:r>
              <a:rPr lang="en-US" sz="4400" dirty="0"/>
              <a:t>10.{</a:t>
            </a:r>
          </a:p>
          <a:p>
            <a:pPr fontAlgn="auto">
              <a:spcAft>
                <a:spcPts val="0"/>
              </a:spcAft>
              <a:buFontTx/>
              <a:buNone/>
              <a:defRPr/>
            </a:pPr>
            <a:r>
              <a:rPr lang="en-US" sz="4400" dirty="0"/>
              <a:t>11.if (w[i]&gt;U)then break;</a:t>
            </a:r>
          </a:p>
          <a:p>
            <a:pPr fontAlgn="auto">
              <a:spcAft>
                <a:spcPts val="0"/>
              </a:spcAft>
              <a:buFontTx/>
              <a:buNone/>
              <a:defRPr/>
            </a:pPr>
            <a:r>
              <a:rPr lang="en-US" sz="4400" dirty="0"/>
              <a:t>13.x[i]=1.0;U=U-w[i]</a:t>
            </a:r>
          </a:p>
          <a:p>
            <a:pPr fontAlgn="auto">
              <a:spcAft>
                <a:spcPts val="0"/>
              </a:spcAft>
              <a:buFontTx/>
              <a:buNone/>
              <a:defRPr/>
            </a:pPr>
            <a:r>
              <a:rPr lang="en-US" sz="4400" dirty="0"/>
              <a:t>14.}</a:t>
            </a:r>
          </a:p>
          <a:p>
            <a:pPr fontAlgn="auto">
              <a:spcAft>
                <a:spcPts val="0"/>
              </a:spcAft>
              <a:buFontTx/>
              <a:buNone/>
              <a:defRPr/>
            </a:pPr>
            <a:r>
              <a:rPr lang="en-US" sz="4400" dirty="0"/>
              <a:t>15.if(i&lt;=n)then x[i]=U/w[i];</a:t>
            </a:r>
          </a:p>
          <a:p>
            <a:pPr fontAlgn="auto">
              <a:spcAft>
                <a:spcPts val="0"/>
              </a:spcAft>
              <a:buFontTx/>
              <a:buNone/>
              <a:defRPr/>
            </a:pPr>
            <a:r>
              <a:rPr lang="en-US" sz="4400" dirty="0"/>
              <a:t>16.}</a:t>
            </a:r>
          </a:p>
          <a:p>
            <a:pPr fontAlgn="auto">
              <a:spcAft>
                <a:spcPts val="0"/>
              </a:spcAft>
              <a:buFontTx/>
              <a:buNone/>
              <a:defRPr/>
            </a:pPr>
            <a:r>
              <a:rPr lang="en-US" dirty="0"/>
              <a:t> </a:t>
            </a:r>
          </a:p>
          <a:p>
            <a:pPr fontAlgn="auto">
              <a:spcAft>
                <a:spcPts val="0"/>
              </a:spcAft>
              <a:buFont typeface="Arial" pitchFamily="34" charset="0"/>
              <a:buChar char="•"/>
              <a:defRPr/>
            </a:pPr>
            <a:endParaRPr lang="en-US" dirty="0"/>
          </a:p>
        </p:txBody>
      </p:sp>
    </p:spTree>
    <p:extLst>
      <p:ext uri="{BB962C8B-B14F-4D97-AF65-F5344CB8AC3E}">
        <p14:creationId xmlns:p14="http://schemas.microsoft.com/office/powerpoint/2010/main" val="19666459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3" descr="img0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6868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5" descr="img0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9154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5" descr="img0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6868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3" descr="img0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93712"/>
            <a:ext cx="86106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3" descr="img0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763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533400" y="762000"/>
            <a:ext cx="8229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800">
                <a:solidFill>
                  <a:srgbClr val="0066FF"/>
                </a:solidFill>
              </a:rPr>
              <a:t>How to create programs</a:t>
            </a:r>
          </a:p>
        </p:txBody>
      </p:sp>
      <p:sp>
        <p:nvSpPr>
          <p:cNvPr id="13315" name="Rectangle 5"/>
          <p:cNvSpPr>
            <a:spLocks noChangeArrowheads="1"/>
          </p:cNvSpPr>
          <p:nvPr/>
        </p:nvSpPr>
        <p:spPr bwMode="auto">
          <a:xfrm>
            <a:off x="304800" y="2057400"/>
            <a:ext cx="8610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0000"/>
              </a:lnSpc>
              <a:spcBef>
                <a:spcPct val="20000"/>
              </a:spcBef>
            </a:pPr>
            <a:r>
              <a:rPr lang="en-US" altLang="en-US" sz="2000">
                <a:solidFill>
                  <a:srgbClr val="FF0000"/>
                </a:solidFill>
              </a:rPr>
              <a:t>Seat of pants method</a:t>
            </a:r>
            <a:r>
              <a:rPr lang="en-US" altLang="en-US" sz="2000">
                <a:solidFill>
                  <a:srgbClr val="0066FF"/>
                </a:solidFill>
              </a:rPr>
              <a:t>: Write something down and then try to get it working. </a:t>
            </a:r>
          </a:p>
          <a:p>
            <a:pPr eaLnBrk="1" hangingPunct="1">
              <a:lnSpc>
                <a:spcPct val="80000"/>
              </a:lnSpc>
              <a:spcBef>
                <a:spcPct val="20000"/>
              </a:spcBef>
            </a:pPr>
            <a:endParaRPr lang="en-US" altLang="en-US" sz="2000">
              <a:solidFill>
                <a:srgbClr val="0066FF"/>
              </a:solidFill>
            </a:endParaRPr>
          </a:p>
          <a:p>
            <a:pPr eaLnBrk="1" hangingPunct="1">
              <a:lnSpc>
                <a:spcPct val="80000"/>
              </a:lnSpc>
              <a:spcBef>
                <a:spcPct val="20000"/>
              </a:spcBef>
            </a:pPr>
            <a:r>
              <a:rPr lang="en-US" altLang="en-US" sz="2000" u="sng">
                <a:solidFill>
                  <a:srgbClr val="0066FF"/>
                </a:solidFill>
              </a:rPr>
              <a:t>The process of creating programs is split into five phases:</a:t>
            </a:r>
          </a:p>
          <a:p>
            <a:pPr eaLnBrk="1" hangingPunct="1">
              <a:lnSpc>
                <a:spcPct val="80000"/>
              </a:lnSpc>
              <a:spcBef>
                <a:spcPct val="20000"/>
              </a:spcBef>
            </a:pPr>
            <a:r>
              <a:rPr lang="en-US" altLang="en-US" sz="2000">
                <a:solidFill>
                  <a:srgbClr val="0066FF"/>
                </a:solidFill>
              </a:rPr>
              <a:t>i) </a:t>
            </a:r>
            <a:r>
              <a:rPr lang="en-US" altLang="en-US" sz="2000">
                <a:solidFill>
                  <a:srgbClr val="FF0000"/>
                </a:solidFill>
              </a:rPr>
              <a:t>Requirements:</a:t>
            </a:r>
            <a:r>
              <a:rPr lang="en-US" altLang="en-US" sz="2000">
                <a:solidFill>
                  <a:srgbClr val="0066FF"/>
                </a:solidFill>
              </a:rPr>
              <a:t> Understand the information given (the inputs) and what results U R to produce (the outputs)</a:t>
            </a:r>
          </a:p>
          <a:p>
            <a:pPr eaLnBrk="1" hangingPunct="1">
              <a:lnSpc>
                <a:spcPct val="80000"/>
              </a:lnSpc>
              <a:spcBef>
                <a:spcPct val="20000"/>
              </a:spcBef>
            </a:pPr>
            <a:r>
              <a:rPr lang="en-US" altLang="en-US" sz="2000">
                <a:solidFill>
                  <a:srgbClr val="0066FF"/>
                </a:solidFill>
              </a:rPr>
              <a:t>ii) </a:t>
            </a:r>
            <a:r>
              <a:rPr lang="en-US" altLang="en-US" sz="2000">
                <a:solidFill>
                  <a:srgbClr val="FF0000"/>
                </a:solidFill>
              </a:rPr>
              <a:t>Design:</a:t>
            </a:r>
            <a:r>
              <a:rPr lang="en-US" altLang="en-US" sz="2000"/>
              <a:t>  </a:t>
            </a:r>
            <a:r>
              <a:rPr lang="en-US" altLang="en-US" sz="2000">
                <a:solidFill>
                  <a:srgbClr val="0066FF"/>
                </a:solidFill>
              </a:rPr>
              <a:t>For each object there will be some basic opns to perform on it. </a:t>
            </a:r>
          </a:p>
          <a:p>
            <a:pPr eaLnBrk="1" hangingPunct="1">
              <a:lnSpc>
                <a:spcPct val="80000"/>
              </a:lnSpc>
              <a:spcBef>
                <a:spcPct val="20000"/>
              </a:spcBef>
            </a:pPr>
            <a:r>
              <a:rPr lang="en-US" altLang="en-US" sz="2000">
                <a:solidFill>
                  <a:srgbClr val="0066FF"/>
                </a:solidFill>
              </a:rPr>
              <a:t>			Write an algorithm which solves the problem.</a:t>
            </a:r>
          </a:p>
          <a:p>
            <a:pPr eaLnBrk="1" hangingPunct="1">
              <a:lnSpc>
                <a:spcPct val="80000"/>
              </a:lnSpc>
              <a:spcBef>
                <a:spcPct val="20000"/>
              </a:spcBef>
            </a:pPr>
            <a:r>
              <a:rPr lang="en-US" altLang="en-US" sz="2000">
                <a:solidFill>
                  <a:srgbClr val="0066FF"/>
                </a:solidFill>
              </a:rPr>
              <a:t>iii) </a:t>
            </a:r>
            <a:r>
              <a:rPr lang="en-US" altLang="en-US" sz="2000">
                <a:solidFill>
                  <a:srgbClr val="FF0000"/>
                </a:solidFill>
              </a:rPr>
              <a:t>Analysis:</a:t>
            </a:r>
            <a:r>
              <a:rPr lang="en-US" altLang="en-US" sz="2000">
                <a:solidFill>
                  <a:srgbClr val="0066FF"/>
                </a:solidFill>
              </a:rPr>
              <a:t> Write more than one algorithm. Compare them and choose the best algorithm.</a:t>
            </a:r>
          </a:p>
          <a:p>
            <a:pPr eaLnBrk="1" hangingPunct="1">
              <a:lnSpc>
                <a:spcPct val="80000"/>
              </a:lnSpc>
              <a:spcBef>
                <a:spcPct val="20000"/>
              </a:spcBef>
            </a:pPr>
            <a:r>
              <a:rPr lang="en-US" altLang="en-US" sz="2000">
                <a:solidFill>
                  <a:srgbClr val="0066FF"/>
                </a:solidFill>
              </a:rPr>
              <a:t>iv) </a:t>
            </a:r>
            <a:r>
              <a:rPr lang="en-US" altLang="en-US" sz="2000">
                <a:solidFill>
                  <a:srgbClr val="FF0000"/>
                </a:solidFill>
              </a:rPr>
              <a:t>Refinement and coding: </a:t>
            </a:r>
          </a:p>
          <a:p>
            <a:pPr eaLnBrk="1" hangingPunct="1">
              <a:lnSpc>
                <a:spcPct val="80000"/>
              </a:lnSpc>
              <a:spcBef>
                <a:spcPct val="20000"/>
              </a:spcBef>
            </a:pPr>
            <a:r>
              <a:rPr lang="en-US" altLang="en-US" sz="2000">
                <a:solidFill>
                  <a:srgbClr val="FF0000"/>
                </a:solidFill>
              </a:rPr>
              <a:t>v) Verification:</a:t>
            </a:r>
            <a:r>
              <a:rPr lang="en-US" altLang="en-US" sz="2000">
                <a:solidFill>
                  <a:srgbClr val="0066FF"/>
                </a:solidFill>
              </a:rPr>
              <a:t> Consists of three distinct aspects:</a:t>
            </a:r>
          </a:p>
          <a:p>
            <a:pPr eaLnBrk="1" hangingPunct="1">
              <a:lnSpc>
                <a:spcPct val="80000"/>
              </a:lnSpc>
              <a:spcBef>
                <a:spcPct val="20000"/>
              </a:spcBef>
            </a:pPr>
            <a:r>
              <a:rPr lang="en-US" altLang="en-US" sz="2000">
                <a:solidFill>
                  <a:srgbClr val="0066FF"/>
                </a:solidFill>
              </a:rPr>
              <a:t>		</a:t>
            </a:r>
            <a:r>
              <a:rPr lang="en-US" altLang="en-US" sz="2000">
                <a:solidFill>
                  <a:schemeClr val="tx2"/>
                </a:solidFill>
              </a:rPr>
              <a:t>Program proving:</a:t>
            </a:r>
            <a:r>
              <a:rPr lang="en-US" altLang="en-US" sz="2000">
                <a:solidFill>
                  <a:srgbClr val="0066FF"/>
                </a:solidFill>
              </a:rPr>
              <a:t> Prove that the program is correct for all possible 				combination of inputs.</a:t>
            </a:r>
          </a:p>
          <a:p>
            <a:pPr eaLnBrk="1" hangingPunct="1">
              <a:lnSpc>
                <a:spcPct val="80000"/>
              </a:lnSpc>
              <a:spcBef>
                <a:spcPct val="20000"/>
              </a:spcBef>
            </a:pPr>
            <a:r>
              <a:rPr lang="en-US" altLang="en-US" sz="2000">
                <a:solidFill>
                  <a:srgbClr val="0066FF"/>
                </a:solidFill>
              </a:rPr>
              <a:t>		</a:t>
            </a:r>
            <a:r>
              <a:rPr lang="en-US" altLang="en-US" sz="2000">
                <a:solidFill>
                  <a:schemeClr val="tx2"/>
                </a:solidFill>
              </a:rPr>
              <a:t>Testing:</a:t>
            </a:r>
            <a:r>
              <a:rPr lang="en-US" altLang="en-US" sz="2000">
                <a:solidFill>
                  <a:srgbClr val="0066FF"/>
                </a:solidFill>
              </a:rPr>
              <a:t> The art of creating sample data upon which to run UR program.</a:t>
            </a:r>
          </a:p>
          <a:p>
            <a:pPr eaLnBrk="1" hangingPunct="1">
              <a:lnSpc>
                <a:spcPct val="80000"/>
              </a:lnSpc>
              <a:spcBef>
                <a:spcPct val="20000"/>
              </a:spcBef>
            </a:pPr>
            <a:r>
              <a:rPr lang="en-US" altLang="en-US" sz="2000">
                <a:solidFill>
                  <a:srgbClr val="0066FF"/>
                </a:solidFill>
              </a:rPr>
              <a:t>		</a:t>
            </a:r>
            <a:r>
              <a:rPr lang="en-US" altLang="en-US" sz="2000">
                <a:solidFill>
                  <a:schemeClr val="tx2"/>
                </a:solidFill>
              </a:rPr>
              <a:t>Debugging:</a:t>
            </a:r>
            <a:r>
              <a:rPr lang="en-US" altLang="en-US" sz="2000">
                <a:solidFill>
                  <a:srgbClr val="0066FF"/>
                </a:solidFill>
              </a:rPr>
              <a:t> The process of correcting errors</a:t>
            </a:r>
          </a:p>
        </p:txBody>
      </p:sp>
      <p:pic>
        <p:nvPicPr>
          <p:cNvPr id="13316" name="Picture 9" descr="C:\Users\admin\Pictures\Pondicherry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2616"/>
            <a:ext cx="1905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3" descr="img0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8392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3" descr="img0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763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3" descr="img0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9154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3" descr="img0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6868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3" descr="img0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763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descr="img0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839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3" descr="img0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763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3" descr="img0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106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3" descr="img0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763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3" descr="img0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868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img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8392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3" descr="img0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6106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3" descr="img0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106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3" descr="img0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5344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3" descr="img0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8392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3" descr="img0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6106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3" descr="img0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763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134471" y="1"/>
            <a:ext cx="0" cy="1112521"/>
          </a:xfrm>
          <a:prstGeom prst="rect">
            <a:avLst/>
          </a:prstGeom>
        </p:spPr>
        <p:txBody>
          <a:bodyPr vert="horz" wrap="square" lIns="0" tIns="4482" rIns="0" bIns="0" rtlCol="0">
            <a:spAutoFit/>
          </a:bodyPr>
          <a:lstStyle/>
          <a:p>
            <a:pPr marL="33619">
              <a:spcBef>
                <a:spcPts val="35"/>
              </a:spcBef>
            </a:pPr>
            <a:fld id="{81D60167-4931-47E6-BA6A-407CBD079E47}" type="slidenum">
              <a:rPr dirty="0"/>
              <a:pPr marL="33619">
                <a:spcBef>
                  <a:spcPts val="35"/>
                </a:spcBef>
              </a:pPr>
              <a:t>136</a:t>
            </a:fld>
            <a:endParaRPr dirty="0"/>
          </a:p>
        </p:txBody>
      </p:sp>
      <p:sp>
        <p:nvSpPr>
          <p:cNvPr id="2" name="object 2"/>
          <p:cNvSpPr txBox="1">
            <a:spLocks noGrp="1"/>
          </p:cNvSpPr>
          <p:nvPr>
            <p:ph type="title"/>
          </p:nvPr>
        </p:nvSpPr>
        <p:spPr>
          <a:xfrm>
            <a:off x="2210248" y="545966"/>
            <a:ext cx="5746128" cy="555107"/>
          </a:xfrm>
          <a:prstGeom prst="rect">
            <a:avLst/>
          </a:prstGeom>
        </p:spPr>
        <p:txBody>
          <a:bodyPr vert="horz" wrap="square" lIns="0" tIns="11766" rIns="0" bIns="0" numCol="1" rtlCol="0" anchor="ctr" anchorCtr="0" compatLnSpc="1">
            <a:prstTxWarp prst="textNoShape">
              <a:avLst/>
            </a:prstTxWarp>
            <a:spAutoFit/>
          </a:bodyPr>
          <a:lstStyle/>
          <a:p>
            <a:pPr marL="11206">
              <a:spcBef>
                <a:spcPts val="93"/>
              </a:spcBef>
            </a:pPr>
            <a:r>
              <a:rPr sz="3530" spc="-4" dirty="0"/>
              <a:t>Optimal</a:t>
            </a:r>
            <a:r>
              <a:rPr sz="3530" spc="-71" dirty="0"/>
              <a:t> </a:t>
            </a:r>
            <a:r>
              <a:rPr sz="3530" spc="-18" dirty="0"/>
              <a:t>Storage</a:t>
            </a:r>
            <a:r>
              <a:rPr sz="3530" spc="-40" dirty="0"/>
              <a:t> </a:t>
            </a:r>
            <a:r>
              <a:rPr sz="3530" dirty="0"/>
              <a:t>on</a:t>
            </a:r>
            <a:r>
              <a:rPr sz="3530" spc="-22" dirty="0"/>
              <a:t> </a:t>
            </a:r>
            <a:r>
              <a:rPr sz="3530" spc="-57" dirty="0"/>
              <a:t>Tapes</a:t>
            </a:r>
            <a:endParaRPr sz="3530" dirty="0"/>
          </a:p>
        </p:txBody>
      </p:sp>
      <p:sp>
        <p:nvSpPr>
          <p:cNvPr id="3" name="object 3"/>
          <p:cNvSpPr txBox="1"/>
          <p:nvPr/>
        </p:nvSpPr>
        <p:spPr>
          <a:xfrm>
            <a:off x="395536" y="2564904"/>
            <a:ext cx="8424936" cy="2424457"/>
          </a:xfrm>
          <a:prstGeom prst="rect">
            <a:avLst/>
          </a:prstGeom>
        </p:spPr>
        <p:txBody>
          <a:bodyPr vert="horz" wrap="square" lIns="0" tIns="56590" rIns="0" bIns="0" rtlCol="0">
            <a:spAutoFit/>
          </a:bodyPr>
          <a:lstStyle/>
          <a:p>
            <a:pPr marL="314902" marR="5603" indent="-304256">
              <a:lnSpc>
                <a:spcPts val="2859"/>
              </a:lnSpc>
              <a:spcBef>
                <a:spcPts val="446"/>
              </a:spcBef>
              <a:buFont typeface="Arial MT"/>
              <a:buChar char="•"/>
              <a:tabLst>
                <a:tab pos="465629" algn="l"/>
                <a:tab pos="466190" algn="l"/>
              </a:tabLst>
            </a:pPr>
            <a:r>
              <a:rPr sz="3200" spc="-4" dirty="0" smtClean="0">
                <a:latin typeface="Calibri"/>
                <a:cs typeface="Calibri"/>
              </a:rPr>
              <a:t>Optimal</a:t>
            </a:r>
            <a:r>
              <a:rPr sz="3200" spc="66" dirty="0" smtClean="0">
                <a:latin typeface="Calibri"/>
                <a:cs typeface="Calibri"/>
              </a:rPr>
              <a:t> </a:t>
            </a:r>
            <a:r>
              <a:rPr sz="3200" spc="-18" dirty="0">
                <a:latin typeface="Calibri"/>
                <a:cs typeface="Calibri"/>
              </a:rPr>
              <a:t>Storage</a:t>
            </a:r>
            <a:r>
              <a:rPr sz="3200" spc="26" dirty="0">
                <a:latin typeface="Calibri"/>
                <a:cs typeface="Calibri"/>
              </a:rPr>
              <a:t> </a:t>
            </a:r>
            <a:r>
              <a:rPr sz="3200" spc="-4" dirty="0">
                <a:latin typeface="Calibri"/>
                <a:cs typeface="Calibri"/>
              </a:rPr>
              <a:t>on</a:t>
            </a:r>
            <a:r>
              <a:rPr sz="3200" spc="62" dirty="0">
                <a:latin typeface="Calibri"/>
                <a:cs typeface="Calibri"/>
              </a:rPr>
              <a:t> </a:t>
            </a:r>
            <a:r>
              <a:rPr sz="3200" spc="-44" dirty="0">
                <a:latin typeface="Calibri"/>
                <a:cs typeface="Calibri"/>
              </a:rPr>
              <a:t>Tapes</a:t>
            </a:r>
            <a:r>
              <a:rPr sz="3200" spc="57" dirty="0">
                <a:latin typeface="Calibri"/>
                <a:cs typeface="Calibri"/>
              </a:rPr>
              <a:t> </a:t>
            </a:r>
            <a:r>
              <a:rPr sz="3200" dirty="0">
                <a:latin typeface="Calibri"/>
                <a:cs typeface="Calibri"/>
              </a:rPr>
              <a:t>is</a:t>
            </a:r>
            <a:r>
              <a:rPr sz="3200" spc="35" dirty="0">
                <a:latin typeface="Calibri"/>
                <a:cs typeface="Calibri"/>
              </a:rPr>
              <a:t> </a:t>
            </a:r>
            <a:r>
              <a:rPr sz="3200" dirty="0">
                <a:latin typeface="Calibri"/>
                <a:cs typeface="Calibri"/>
              </a:rPr>
              <a:t>one</a:t>
            </a:r>
            <a:r>
              <a:rPr sz="3200" spc="57" dirty="0">
                <a:latin typeface="Calibri"/>
                <a:cs typeface="Calibri"/>
              </a:rPr>
              <a:t> </a:t>
            </a:r>
            <a:r>
              <a:rPr sz="3200" spc="-4" dirty="0">
                <a:latin typeface="Calibri"/>
                <a:cs typeface="Calibri"/>
              </a:rPr>
              <a:t>of</a:t>
            </a:r>
            <a:r>
              <a:rPr sz="3200" spc="57" dirty="0">
                <a:latin typeface="Calibri"/>
                <a:cs typeface="Calibri"/>
              </a:rPr>
              <a:t> </a:t>
            </a:r>
            <a:r>
              <a:rPr sz="3200" spc="-13" dirty="0">
                <a:latin typeface="Calibri"/>
                <a:cs typeface="Calibri"/>
              </a:rPr>
              <a:t>the</a:t>
            </a:r>
            <a:r>
              <a:rPr sz="3200" spc="49" dirty="0">
                <a:latin typeface="Calibri"/>
                <a:cs typeface="Calibri"/>
              </a:rPr>
              <a:t> </a:t>
            </a:r>
            <a:r>
              <a:rPr sz="3200" spc="-9" dirty="0">
                <a:latin typeface="Calibri"/>
                <a:cs typeface="Calibri"/>
              </a:rPr>
              <a:t>application </a:t>
            </a:r>
            <a:r>
              <a:rPr sz="3200" spc="-587" dirty="0">
                <a:latin typeface="Calibri"/>
                <a:cs typeface="Calibri"/>
              </a:rPr>
              <a:t> </a:t>
            </a:r>
            <a:r>
              <a:rPr sz="3200" spc="-4" dirty="0">
                <a:latin typeface="Calibri"/>
                <a:cs typeface="Calibri"/>
              </a:rPr>
              <a:t>of</a:t>
            </a:r>
            <a:r>
              <a:rPr sz="3200" spc="-35" dirty="0">
                <a:latin typeface="Calibri"/>
                <a:cs typeface="Calibri"/>
              </a:rPr>
              <a:t> </a:t>
            </a:r>
            <a:r>
              <a:rPr sz="3200" dirty="0">
                <a:latin typeface="Calibri"/>
                <a:cs typeface="Calibri"/>
              </a:rPr>
              <a:t>the</a:t>
            </a:r>
            <a:r>
              <a:rPr sz="3200" spc="-9" dirty="0">
                <a:latin typeface="Calibri"/>
                <a:cs typeface="Calibri"/>
              </a:rPr>
              <a:t> Greedy</a:t>
            </a:r>
            <a:r>
              <a:rPr sz="3200" spc="-18" dirty="0">
                <a:latin typeface="Calibri"/>
                <a:cs typeface="Calibri"/>
              </a:rPr>
              <a:t> </a:t>
            </a:r>
            <a:r>
              <a:rPr sz="3200" spc="-4" dirty="0">
                <a:latin typeface="Calibri"/>
                <a:cs typeface="Calibri"/>
              </a:rPr>
              <a:t>Method.</a:t>
            </a:r>
            <a:endParaRPr sz="3200" dirty="0">
              <a:latin typeface="Calibri"/>
              <a:cs typeface="Calibri"/>
            </a:endParaRPr>
          </a:p>
          <a:p>
            <a:pPr>
              <a:spcBef>
                <a:spcPts val="35"/>
              </a:spcBef>
              <a:buFont typeface="Arial MT"/>
              <a:buChar char="•"/>
            </a:pPr>
            <a:endParaRPr sz="3200" dirty="0">
              <a:latin typeface="Calibri"/>
              <a:cs typeface="Calibri"/>
            </a:endParaRPr>
          </a:p>
          <a:p>
            <a:pPr marL="314902" marR="4483" indent="-304256">
              <a:lnSpc>
                <a:spcPts val="2859"/>
              </a:lnSpc>
              <a:spcBef>
                <a:spcPts val="4"/>
              </a:spcBef>
              <a:buFont typeface="Arial MT"/>
              <a:buChar char="•"/>
              <a:tabLst>
                <a:tab pos="314902" algn="l"/>
                <a:tab pos="315462" algn="l"/>
                <a:tab pos="941344" algn="l"/>
                <a:tab pos="2307975" algn="l"/>
                <a:tab pos="2635764" algn="l"/>
                <a:tab pos="3041999" algn="l"/>
                <a:tab pos="3695337" algn="l"/>
                <a:tab pos="4271350" algn="l"/>
                <a:tab pos="5483891" algn="l"/>
                <a:tab pos="6737336" algn="l"/>
              </a:tabLst>
            </a:pPr>
            <a:r>
              <a:rPr sz="3200" spc="-4" dirty="0">
                <a:latin typeface="Calibri"/>
                <a:cs typeface="Calibri"/>
              </a:rPr>
              <a:t>T</a:t>
            </a:r>
            <a:r>
              <a:rPr sz="3200" dirty="0">
                <a:latin typeface="Calibri"/>
                <a:cs typeface="Calibri"/>
              </a:rPr>
              <a:t>he	</a:t>
            </a:r>
            <a:r>
              <a:rPr sz="3200" spc="-4" dirty="0">
                <a:latin typeface="Calibri"/>
                <a:cs typeface="Calibri"/>
              </a:rPr>
              <a:t>o</a:t>
            </a:r>
            <a:r>
              <a:rPr sz="3200" dirty="0">
                <a:latin typeface="Calibri"/>
                <a:cs typeface="Calibri"/>
              </a:rPr>
              <a:t>b</a:t>
            </a:r>
            <a:r>
              <a:rPr sz="3200" spc="-4" dirty="0">
                <a:latin typeface="Calibri"/>
                <a:cs typeface="Calibri"/>
              </a:rPr>
              <a:t>j</a:t>
            </a:r>
            <a:r>
              <a:rPr sz="3200" spc="-9" dirty="0">
                <a:latin typeface="Calibri"/>
                <a:cs typeface="Calibri"/>
              </a:rPr>
              <a:t>e</a:t>
            </a:r>
            <a:r>
              <a:rPr sz="3200" dirty="0">
                <a:latin typeface="Calibri"/>
                <a:cs typeface="Calibri"/>
              </a:rPr>
              <a:t>c</a:t>
            </a:r>
            <a:r>
              <a:rPr sz="3200" spc="-18" dirty="0">
                <a:latin typeface="Calibri"/>
                <a:cs typeface="Calibri"/>
              </a:rPr>
              <a:t>t</a:t>
            </a:r>
            <a:r>
              <a:rPr sz="3200" dirty="0">
                <a:latin typeface="Calibri"/>
                <a:cs typeface="Calibri"/>
              </a:rPr>
              <a:t>i</a:t>
            </a:r>
            <a:r>
              <a:rPr sz="3200" spc="-31" dirty="0">
                <a:latin typeface="Calibri"/>
                <a:cs typeface="Calibri"/>
              </a:rPr>
              <a:t>v</a:t>
            </a:r>
            <a:r>
              <a:rPr sz="3200" dirty="0">
                <a:latin typeface="Calibri"/>
                <a:cs typeface="Calibri"/>
              </a:rPr>
              <a:t>e	i</a:t>
            </a:r>
            <a:r>
              <a:rPr sz="3200" spc="-4" dirty="0">
                <a:latin typeface="Calibri"/>
                <a:cs typeface="Calibri"/>
              </a:rPr>
              <a:t>s</a:t>
            </a:r>
            <a:r>
              <a:rPr sz="3200" dirty="0">
                <a:latin typeface="Calibri"/>
                <a:cs typeface="Calibri"/>
              </a:rPr>
              <a:t>	</a:t>
            </a:r>
            <a:r>
              <a:rPr sz="3200" spc="-22" dirty="0" smtClean="0">
                <a:latin typeface="Calibri"/>
                <a:cs typeface="Calibri"/>
              </a:rPr>
              <a:t>t</a:t>
            </a:r>
            <a:r>
              <a:rPr sz="3200" spc="-4" dirty="0" smtClean="0">
                <a:latin typeface="Calibri"/>
                <a:cs typeface="Calibri"/>
              </a:rPr>
              <a:t>o</a:t>
            </a:r>
            <a:r>
              <a:rPr lang="en-US" sz="3200" spc="-4" dirty="0" smtClean="0">
                <a:latin typeface="Calibri"/>
                <a:cs typeface="Calibri"/>
              </a:rPr>
              <a:t> </a:t>
            </a:r>
            <a:r>
              <a:rPr sz="3200" spc="-4" dirty="0" smtClean="0">
                <a:latin typeface="Calibri"/>
                <a:cs typeface="Calibri"/>
              </a:rPr>
              <a:t>f</a:t>
            </a:r>
            <a:r>
              <a:rPr sz="3200" dirty="0" smtClean="0">
                <a:latin typeface="Calibri"/>
                <a:cs typeface="Calibri"/>
              </a:rPr>
              <a:t>in</a:t>
            </a:r>
            <a:r>
              <a:rPr sz="3200" spc="-4" dirty="0" smtClean="0">
                <a:latin typeface="Calibri"/>
                <a:cs typeface="Calibri"/>
              </a:rPr>
              <a:t>d</a:t>
            </a:r>
            <a:r>
              <a:rPr sz="3200" dirty="0">
                <a:latin typeface="Calibri"/>
                <a:cs typeface="Calibri"/>
              </a:rPr>
              <a:t>	</a:t>
            </a:r>
            <a:r>
              <a:rPr sz="3200" spc="-4" dirty="0" smtClean="0">
                <a:latin typeface="Calibri"/>
                <a:cs typeface="Calibri"/>
              </a:rPr>
              <a:t>t</a:t>
            </a:r>
            <a:r>
              <a:rPr sz="3200" dirty="0" smtClean="0">
                <a:latin typeface="Calibri"/>
                <a:cs typeface="Calibri"/>
              </a:rPr>
              <a:t>he	</a:t>
            </a:r>
            <a:r>
              <a:rPr lang="en-US" sz="3200" dirty="0" smtClean="0">
                <a:latin typeface="Calibri"/>
                <a:cs typeface="Calibri"/>
              </a:rPr>
              <a:t>o</a:t>
            </a:r>
            <a:r>
              <a:rPr sz="3200" spc="-18" dirty="0" smtClean="0">
                <a:latin typeface="Calibri"/>
                <a:cs typeface="Calibri"/>
              </a:rPr>
              <a:t>p</a:t>
            </a:r>
            <a:r>
              <a:rPr sz="3200" spc="-22" dirty="0" smtClean="0">
                <a:latin typeface="Calibri"/>
                <a:cs typeface="Calibri"/>
              </a:rPr>
              <a:t>t</a:t>
            </a:r>
            <a:r>
              <a:rPr sz="3200" dirty="0" smtClean="0">
                <a:latin typeface="Calibri"/>
                <a:cs typeface="Calibri"/>
              </a:rPr>
              <a:t>ima</a:t>
            </a:r>
            <a:r>
              <a:rPr sz="3200" spc="-4" dirty="0" smtClean="0">
                <a:latin typeface="Calibri"/>
                <a:cs typeface="Calibri"/>
              </a:rPr>
              <a:t>l</a:t>
            </a:r>
            <a:r>
              <a:rPr sz="3200" dirty="0">
                <a:latin typeface="Calibri"/>
                <a:cs typeface="Calibri"/>
              </a:rPr>
              <a:t>	</a:t>
            </a:r>
            <a:r>
              <a:rPr sz="3200" spc="-35" dirty="0">
                <a:latin typeface="Calibri"/>
                <a:cs typeface="Calibri"/>
              </a:rPr>
              <a:t>r</a:t>
            </a:r>
            <a:r>
              <a:rPr sz="3200" spc="-26" dirty="0">
                <a:latin typeface="Calibri"/>
                <a:cs typeface="Calibri"/>
              </a:rPr>
              <a:t>e</a:t>
            </a:r>
            <a:r>
              <a:rPr sz="3200" dirty="0">
                <a:latin typeface="Calibri"/>
                <a:cs typeface="Calibri"/>
              </a:rPr>
              <a:t>t</a:t>
            </a:r>
            <a:r>
              <a:rPr sz="3200" spc="4" dirty="0">
                <a:latin typeface="Calibri"/>
                <a:cs typeface="Calibri"/>
              </a:rPr>
              <a:t>r</a:t>
            </a:r>
            <a:r>
              <a:rPr sz="3200" dirty="0">
                <a:latin typeface="Calibri"/>
                <a:cs typeface="Calibri"/>
              </a:rPr>
              <a:t>i</a:t>
            </a:r>
            <a:r>
              <a:rPr sz="3200" spc="-26" dirty="0">
                <a:latin typeface="Calibri"/>
                <a:cs typeface="Calibri"/>
              </a:rPr>
              <a:t>e</a:t>
            </a:r>
            <a:r>
              <a:rPr sz="3200" spc="-53" dirty="0">
                <a:latin typeface="Calibri"/>
                <a:cs typeface="Calibri"/>
              </a:rPr>
              <a:t>v</a:t>
            </a:r>
            <a:r>
              <a:rPr sz="3200" spc="-4" dirty="0">
                <a:latin typeface="Calibri"/>
                <a:cs typeface="Calibri"/>
              </a:rPr>
              <a:t>al</a:t>
            </a:r>
            <a:r>
              <a:rPr sz="3200" dirty="0">
                <a:latin typeface="Calibri"/>
                <a:cs typeface="Calibri"/>
              </a:rPr>
              <a:t>	ti</a:t>
            </a:r>
            <a:r>
              <a:rPr sz="3200" spc="-22" dirty="0">
                <a:latin typeface="Calibri"/>
                <a:cs typeface="Calibri"/>
              </a:rPr>
              <a:t>m</a:t>
            </a:r>
            <a:r>
              <a:rPr sz="3200" dirty="0">
                <a:latin typeface="Calibri"/>
                <a:cs typeface="Calibri"/>
              </a:rPr>
              <a:t>e  </a:t>
            </a:r>
            <a:r>
              <a:rPr sz="3200" spc="-26" dirty="0">
                <a:latin typeface="Calibri"/>
                <a:cs typeface="Calibri"/>
              </a:rPr>
              <a:t>for</a:t>
            </a:r>
            <a:r>
              <a:rPr sz="3200" spc="-22" dirty="0">
                <a:latin typeface="Calibri"/>
                <a:cs typeface="Calibri"/>
              </a:rPr>
              <a:t> </a:t>
            </a:r>
            <a:r>
              <a:rPr sz="3200" spc="-4" dirty="0">
                <a:latin typeface="Calibri"/>
                <a:cs typeface="Calibri"/>
              </a:rPr>
              <a:t>accessing</a:t>
            </a:r>
            <a:r>
              <a:rPr sz="3200" spc="-18" dirty="0">
                <a:latin typeface="Calibri"/>
                <a:cs typeface="Calibri"/>
              </a:rPr>
              <a:t> </a:t>
            </a:r>
            <a:r>
              <a:rPr sz="3200" spc="-13" dirty="0">
                <a:latin typeface="Calibri"/>
                <a:cs typeface="Calibri"/>
              </a:rPr>
              <a:t>programs</a:t>
            </a:r>
            <a:r>
              <a:rPr sz="3200" spc="-22" dirty="0">
                <a:latin typeface="Calibri"/>
                <a:cs typeface="Calibri"/>
              </a:rPr>
              <a:t> </a:t>
            </a:r>
            <a:r>
              <a:rPr sz="3200" spc="-4" dirty="0">
                <a:latin typeface="Calibri"/>
                <a:cs typeface="Calibri"/>
              </a:rPr>
              <a:t>that</a:t>
            </a:r>
            <a:r>
              <a:rPr sz="3200" spc="-22" dirty="0">
                <a:latin typeface="Calibri"/>
                <a:cs typeface="Calibri"/>
              </a:rPr>
              <a:t> </a:t>
            </a:r>
            <a:r>
              <a:rPr sz="3200" spc="-13" dirty="0">
                <a:latin typeface="Calibri"/>
                <a:cs typeface="Calibri"/>
              </a:rPr>
              <a:t>are</a:t>
            </a:r>
            <a:r>
              <a:rPr sz="3200" spc="-9" dirty="0">
                <a:latin typeface="Calibri"/>
                <a:cs typeface="Calibri"/>
              </a:rPr>
              <a:t> </a:t>
            </a:r>
            <a:r>
              <a:rPr sz="3200" spc="-18" dirty="0">
                <a:latin typeface="Calibri"/>
                <a:cs typeface="Calibri"/>
              </a:rPr>
              <a:t>stored </a:t>
            </a:r>
            <a:r>
              <a:rPr sz="3200" spc="-4" dirty="0">
                <a:latin typeface="Calibri"/>
                <a:cs typeface="Calibri"/>
              </a:rPr>
              <a:t>on</a:t>
            </a:r>
            <a:r>
              <a:rPr sz="3200" dirty="0">
                <a:latin typeface="Calibri"/>
                <a:cs typeface="Calibri"/>
              </a:rPr>
              <a:t> </a:t>
            </a:r>
            <a:r>
              <a:rPr sz="3200" spc="-9" dirty="0">
                <a:latin typeface="Calibri"/>
                <a:cs typeface="Calibri"/>
              </a:rPr>
              <a:t>tape.</a:t>
            </a:r>
            <a:endParaRPr sz="3200" dirty="0">
              <a:latin typeface="Calibri"/>
              <a:cs typeface="Calibri"/>
            </a:endParaRPr>
          </a:p>
        </p:txBody>
      </p:sp>
    </p:spTree>
    <p:extLst>
      <p:ext uri="{BB962C8B-B14F-4D97-AF65-F5344CB8AC3E}">
        <p14:creationId xmlns:p14="http://schemas.microsoft.com/office/powerpoint/2010/main" val="18391695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17794" y="808336"/>
            <a:ext cx="3530469" cy="625737"/>
          </a:xfrm>
          <a:prstGeom prst="rect">
            <a:avLst/>
          </a:prstGeom>
        </p:spPr>
        <p:txBody>
          <a:bodyPr vert="horz" wrap="square" lIns="0" tIns="10085" rIns="0" bIns="0" numCol="1" rtlCol="0" anchor="ctr" anchorCtr="0" compatLnSpc="1">
            <a:prstTxWarp prst="textNoShape">
              <a:avLst/>
            </a:prstTxWarp>
            <a:spAutoFit/>
          </a:bodyPr>
          <a:lstStyle/>
          <a:p>
            <a:pPr marL="11206">
              <a:spcBef>
                <a:spcPts val="79"/>
              </a:spcBef>
            </a:pPr>
            <a:r>
              <a:rPr spc="-9" dirty="0"/>
              <a:t>Description</a:t>
            </a:r>
          </a:p>
        </p:txBody>
      </p:sp>
      <p:sp>
        <p:nvSpPr>
          <p:cNvPr id="4" name="object 4"/>
          <p:cNvSpPr txBox="1"/>
          <p:nvPr/>
        </p:nvSpPr>
        <p:spPr>
          <a:xfrm>
            <a:off x="664285" y="2348880"/>
            <a:ext cx="7940163" cy="4023613"/>
          </a:xfrm>
          <a:prstGeom prst="rect">
            <a:avLst/>
          </a:prstGeom>
        </p:spPr>
        <p:txBody>
          <a:bodyPr vert="horz" wrap="square" lIns="0" tIns="75640" rIns="0" bIns="0" rtlCol="0">
            <a:spAutoFit/>
          </a:bodyPr>
          <a:lstStyle/>
          <a:p>
            <a:pPr marL="326109" marR="201156" indent="-304256">
              <a:lnSpc>
                <a:spcPts val="2118"/>
              </a:lnSpc>
              <a:spcBef>
                <a:spcPts val="596"/>
              </a:spcBef>
              <a:buFont typeface="Arial MT"/>
              <a:buChar char="•"/>
              <a:tabLst>
                <a:tab pos="326109" algn="l"/>
                <a:tab pos="326669" algn="l"/>
              </a:tabLst>
            </a:pPr>
            <a:r>
              <a:rPr sz="3200" spc="-9" dirty="0">
                <a:latin typeface="Calibri"/>
                <a:cs typeface="Calibri"/>
              </a:rPr>
              <a:t>There</a:t>
            </a:r>
            <a:r>
              <a:rPr sz="3200" spc="-31" dirty="0">
                <a:latin typeface="Calibri"/>
                <a:cs typeface="Calibri"/>
              </a:rPr>
              <a:t> </a:t>
            </a:r>
            <a:r>
              <a:rPr sz="3200" spc="-13" dirty="0">
                <a:latin typeface="Calibri"/>
                <a:cs typeface="Calibri"/>
              </a:rPr>
              <a:t>are</a:t>
            </a:r>
            <a:r>
              <a:rPr sz="3200" spc="22" dirty="0">
                <a:latin typeface="Calibri"/>
                <a:cs typeface="Calibri"/>
              </a:rPr>
              <a:t> </a:t>
            </a:r>
            <a:r>
              <a:rPr sz="3200" i="1" spc="-4" dirty="0">
                <a:latin typeface="Calibri"/>
                <a:cs typeface="Calibri"/>
              </a:rPr>
              <a:t>n</a:t>
            </a:r>
            <a:r>
              <a:rPr sz="3200" i="1" dirty="0">
                <a:latin typeface="Calibri"/>
                <a:cs typeface="Calibri"/>
              </a:rPr>
              <a:t> </a:t>
            </a:r>
            <a:r>
              <a:rPr sz="3200" i="1" spc="-9" dirty="0">
                <a:latin typeface="Calibri"/>
                <a:cs typeface="Calibri"/>
              </a:rPr>
              <a:t>programs</a:t>
            </a:r>
            <a:r>
              <a:rPr sz="3200" i="1" spc="44" dirty="0">
                <a:latin typeface="Calibri"/>
                <a:cs typeface="Calibri"/>
              </a:rPr>
              <a:t> </a:t>
            </a:r>
            <a:r>
              <a:rPr sz="3200" i="1" spc="-9" dirty="0">
                <a:latin typeface="Calibri"/>
                <a:cs typeface="Calibri"/>
              </a:rPr>
              <a:t>that</a:t>
            </a:r>
            <a:r>
              <a:rPr sz="3200" i="1" spc="35" dirty="0">
                <a:latin typeface="Calibri"/>
                <a:cs typeface="Calibri"/>
              </a:rPr>
              <a:t> </a:t>
            </a:r>
            <a:r>
              <a:rPr sz="3200" i="1" spc="-4" dirty="0">
                <a:latin typeface="Calibri"/>
                <a:cs typeface="Calibri"/>
              </a:rPr>
              <a:t>are</a:t>
            </a:r>
            <a:r>
              <a:rPr sz="3200" i="1" spc="9" dirty="0">
                <a:latin typeface="Calibri"/>
                <a:cs typeface="Calibri"/>
              </a:rPr>
              <a:t> </a:t>
            </a:r>
            <a:r>
              <a:rPr sz="3200" i="1" spc="-13" dirty="0">
                <a:latin typeface="Calibri"/>
                <a:cs typeface="Calibri"/>
              </a:rPr>
              <a:t>to</a:t>
            </a:r>
            <a:r>
              <a:rPr sz="3200" i="1" spc="4" dirty="0">
                <a:latin typeface="Calibri"/>
                <a:cs typeface="Calibri"/>
              </a:rPr>
              <a:t> </a:t>
            </a:r>
            <a:r>
              <a:rPr sz="3200" i="1" spc="-9" dirty="0">
                <a:latin typeface="Calibri"/>
                <a:cs typeface="Calibri"/>
              </a:rPr>
              <a:t>be</a:t>
            </a:r>
            <a:r>
              <a:rPr sz="3200" i="1" spc="13" dirty="0">
                <a:latin typeface="Calibri"/>
                <a:cs typeface="Calibri"/>
              </a:rPr>
              <a:t> </a:t>
            </a:r>
            <a:r>
              <a:rPr sz="3200" i="1" spc="-13" dirty="0">
                <a:latin typeface="Calibri"/>
                <a:cs typeface="Calibri"/>
              </a:rPr>
              <a:t>stored</a:t>
            </a:r>
            <a:r>
              <a:rPr sz="3200" i="1" dirty="0">
                <a:latin typeface="Calibri"/>
                <a:cs typeface="Calibri"/>
              </a:rPr>
              <a:t> </a:t>
            </a:r>
            <a:r>
              <a:rPr sz="3200" i="1" spc="-9" dirty="0">
                <a:latin typeface="Calibri"/>
                <a:cs typeface="Calibri"/>
              </a:rPr>
              <a:t>on</a:t>
            </a:r>
            <a:r>
              <a:rPr sz="3200" i="1" spc="22" dirty="0">
                <a:latin typeface="Calibri"/>
                <a:cs typeface="Calibri"/>
              </a:rPr>
              <a:t> </a:t>
            </a:r>
            <a:r>
              <a:rPr sz="3200" i="1" spc="-4" dirty="0">
                <a:latin typeface="Calibri"/>
                <a:cs typeface="Calibri"/>
              </a:rPr>
              <a:t>a</a:t>
            </a:r>
            <a:r>
              <a:rPr sz="3200" i="1" dirty="0">
                <a:latin typeface="Calibri"/>
                <a:cs typeface="Calibri"/>
              </a:rPr>
              <a:t> </a:t>
            </a:r>
            <a:r>
              <a:rPr sz="3200" i="1" spc="-13" dirty="0">
                <a:latin typeface="Calibri"/>
                <a:cs typeface="Calibri"/>
              </a:rPr>
              <a:t>computer </a:t>
            </a:r>
            <a:r>
              <a:rPr sz="3200" i="1" spc="-490" dirty="0">
                <a:latin typeface="Calibri"/>
                <a:cs typeface="Calibri"/>
              </a:rPr>
              <a:t> </a:t>
            </a:r>
            <a:r>
              <a:rPr sz="3200" i="1" spc="-13" dirty="0">
                <a:latin typeface="Calibri"/>
                <a:cs typeface="Calibri"/>
              </a:rPr>
              <a:t>tape </a:t>
            </a:r>
            <a:r>
              <a:rPr sz="3200" i="1" spc="-9" dirty="0">
                <a:latin typeface="Calibri"/>
                <a:cs typeface="Calibri"/>
              </a:rPr>
              <a:t>of</a:t>
            </a:r>
            <a:r>
              <a:rPr sz="3200" i="1" spc="9" dirty="0">
                <a:latin typeface="Calibri"/>
                <a:cs typeface="Calibri"/>
              </a:rPr>
              <a:t> </a:t>
            </a:r>
            <a:r>
              <a:rPr sz="3200" i="1" spc="-4" dirty="0">
                <a:latin typeface="Calibri"/>
                <a:cs typeface="Calibri"/>
              </a:rPr>
              <a:t>length</a:t>
            </a:r>
            <a:r>
              <a:rPr sz="3200" i="1" spc="18" dirty="0">
                <a:latin typeface="Calibri"/>
                <a:cs typeface="Calibri"/>
              </a:rPr>
              <a:t> </a:t>
            </a:r>
            <a:r>
              <a:rPr sz="3200" i="1" dirty="0">
                <a:latin typeface="Calibri"/>
                <a:cs typeface="Calibri"/>
              </a:rPr>
              <a:t>L</a:t>
            </a:r>
            <a:r>
              <a:rPr sz="3200" i="1" dirty="0" smtClean="0">
                <a:latin typeface="Calibri"/>
                <a:cs typeface="Calibri"/>
              </a:rPr>
              <a:t>.</a:t>
            </a:r>
            <a:endParaRPr lang="en-US" sz="3200" i="1" dirty="0" smtClean="0">
              <a:latin typeface="Calibri"/>
              <a:cs typeface="Calibri"/>
            </a:endParaRPr>
          </a:p>
          <a:p>
            <a:pPr marL="326109" marR="201156" indent="-304256">
              <a:lnSpc>
                <a:spcPts val="2118"/>
              </a:lnSpc>
              <a:spcBef>
                <a:spcPts val="596"/>
              </a:spcBef>
              <a:buFont typeface="Arial MT"/>
              <a:buChar char="•"/>
              <a:tabLst>
                <a:tab pos="326109" algn="l"/>
                <a:tab pos="326669" algn="l"/>
              </a:tabLst>
            </a:pPr>
            <a:endParaRPr sz="3200" dirty="0">
              <a:latin typeface="Calibri"/>
              <a:cs typeface="Calibri"/>
            </a:endParaRPr>
          </a:p>
          <a:p>
            <a:pPr marL="326109" indent="-304256">
              <a:spcBef>
                <a:spcPts val="18"/>
              </a:spcBef>
              <a:buFont typeface="Arial MT"/>
              <a:buChar char="•"/>
              <a:tabLst>
                <a:tab pos="326109" algn="l"/>
                <a:tab pos="326669" algn="l"/>
              </a:tabLst>
            </a:pPr>
            <a:r>
              <a:rPr sz="3200" i="1" spc="-9" dirty="0">
                <a:latin typeface="Calibri"/>
                <a:cs typeface="Calibri"/>
              </a:rPr>
              <a:t>Associated</a:t>
            </a:r>
            <a:r>
              <a:rPr sz="3200" i="1" spc="35" dirty="0">
                <a:latin typeface="Calibri"/>
                <a:cs typeface="Calibri"/>
              </a:rPr>
              <a:t> </a:t>
            </a:r>
            <a:r>
              <a:rPr sz="3200" i="1" spc="-4" dirty="0">
                <a:latin typeface="Calibri"/>
                <a:cs typeface="Calibri"/>
              </a:rPr>
              <a:t>with</a:t>
            </a:r>
            <a:r>
              <a:rPr sz="3200" i="1" spc="-9" dirty="0">
                <a:latin typeface="Calibri"/>
                <a:cs typeface="Calibri"/>
              </a:rPr>
              <a:t> </a:t>
            </a:r>
            <a:r>
              <a:rPr sz="3200" i="1" spc="-4" dirty="0">
                <a:latin typeface="Calibri"/>
                <a:cs typeface="Calibri"/>
              </a:rPr>
              <a:t>each</a:t>
            </a:r>
            <a:r>
              <a:rPr sz="3200" i="1" spc="13" dirty="0">
                <a:latin typeface="Calibri"/>
                <a:cs typeface="Calibri"/>
              </a:rPr>
              <a:t> </a:t>
            </a:r>
            <a:r>
              <a:rPr sz="3200" i="1" spc="-9" dirty="0">
                <a:latin typeface="Calibri"/>
                <a:cs typeface="Calibri"/>
              </a:rPr>
              <a:t>program</a:t>
            </a:r>
            <a:r>
              <a:rPr sz="3200" i="1" spc="62" dirty="0">
                <a:latin typeface="Calibri"/>
                <a:cs typeface="Calibri"/>
              </a:rPr>
              <a:t> </a:t>
            </a:r>
            <a:r>
              <a:rPr sz="3200" i="1" spc="-4" dirty="0">
                <a:latin typeface="Calibri"/>
                <a:cs typeface="Calibri"/>
              </a:rPr>
              <a:t>i</a:t>
            </a:r>
            <a:r>
              <a:rPr sz="3200" i="1" spc="-13" dirty="0">
                <a:latin typeface="Calibri"/>
                <a:cs typeface="Calibri"/>
              </a:rPr>
              <a:t> </a:t>
            </a:r>
            <a:r>
              <a:rPr sz="3200" i="1" spc="-4" dirty="0">
                <a:latin typeface="Calibri"/>
                <a:cs typeface="Calibri"/>
              </a:rPr>
              <a:t>is a</a:t>
            </a:r>
            <a:r>
              <a:rPr sz="3200" i="1" spc="-9" dirty="0">
                <a:latin typeface="Calibri"/>
                <a:cs typeface="Calibri"/>
              </a:rPr>
              <a:t> </a:t>
            </a:r>
            <a:r>
              <a:rPr sz="3200" i="1" spc="-4" dirty="0">
                <a:latin typeface="Calibri"/>
                <a:cs typeface="Calibri"/>
              </a:rPr>
              <a:t>length</a:t>
            </a:r>
            <a:r>
              <a:rPr sz="3200" i="1" spc="13" dirty="0">
                <a:latin typeface="Calibri"/>
                <a:cs typeface="Calibri"/>
              </a:rPr>
              <a:t> </a:t>
            </a:r>
            <a:r>
              <a:rPr sz="3200" i="1" dirty="0">
                <a:latin typeface="Calibri"/>
                <a:cs typeface="Calibri"/>
              </a:rPr>
              <a:t>l</a:t>
            </a:r>
            <a:r>
              <a:rPr sz="3200" i="1" dirty="0" smtClean="0">
                <a:latin typeface="Calibri"/>
                <a:cs typeface="Calibri"/>
              </a:rPr>
              <a:t>;</a:t>
            </a:r>
            <a:endParaRPr lang="en-US" sz="3200" i="1" dirty="0" smtClean="0">
              <a:latin typeface="Calibri"/>
              <a:cs typeface="Calibri"/>
            </a:endParaRPr>
          </a:p>
          <a:p>
            <a:pPr marL="326109" indent="-304256">
              <a:spcBef>
                <a:spcPts val="18"/>
              </a:spcBef>
              <a:buFont typeface="Arial MT"/>
              <a:buChar char="•"/>
              <a:tabLst>
                <a:tab pos="326109" algn="l"/>
                <a:tab pos="326669" algn="l"/>
              </a:tabLst>
            </a:pPr>
            <a:endParaRPr sz="3200" dirty="0">
              <a:latin typeface="Calibri"/>
              <a:cs typeface="Calibri"/>
            </a:endParaRPr>
          </a:p>
          <a:p>
            <a:pPr marL="326109" marR="15689" indent="-304256">
              <a:lnSpc>
                <a:spcPts val="2118"/>
              </a:lnSpc>
              <a:spcBef>
                <a:spcPts val="512"/>
              </a:spcBef>
              <a:buFont typeface="Arial MT"/>
              <a:buChar char="•"/>
              <a:tabLst>
                <a:tab pos="326109" algn="l"/>
                <a:tab pos="326669" algn="l"/>
              </a:tabLst>
            </a:pPr>
            <a:r>
              <a:rPr sz="3200" i="1" spc="-18" dirty="0">
                <a:latin typeface="Calibri"/>
                <a:cs typeface="Calibri"/>
              </a:rPr>
              <a:t>Clearly,</a:t>
            </a:r>
            <a:r>
              <a:rPr sz="3200" i="1" spc="-35" dirty="0">
                <a:latin typeface="Calibri"/>
                <a:cs typeface="Calibri"/>
              </a:rPr>
              <a:t> </a:t>
            </a:r>
            <a:r>
              <a:rPr sz="3200" i="1" spc="-9" dirty="0">
                <a:latin typeface="Calibri"/>
                <a:cs typeface="Calibri"/>
              </a:rPr>
              <a:t>all</a:t>
            </a:r>
            <a:r>
              <a:rPr sz="3200" i="1" spc="18" dirty="0">
                <a:latin typeface="Calibri"/>
                <a:cs typeface="Calibri"/>
              </a:rPr>
              <a:t> </a:t>
            </a:r>
            <a:r>
              <a:rPr sz="3200" spc="-18" dirty="0">
                <a:latin typeface="Calibri"/>
                <a:cs typeface="Calibri"/>
              </a:rPr>
              <a:t>programs</a:t>
            </a:r>
            <a:r>
              <a:rPr sz="3200" spc="22" dirty="0">
                <a:latin typeface="Calibri"/>
                <a:cs typeface="Calibri"/>
              </a:rPr>
              <a:t> </a:t>
            </a:r>
            <a:r>
              <a:rPr sz="3200" spc="-13" dirty="0">
                <a:latin typeface="Calibri"/>
                <a:cs typeface="Calibri"/>
              </a:rPr>
              <a:t>can</a:t>
            </a:r>
            <a:r>
              <a:rPr sz="3200" spc="18" dirty="0">
                <a:latin typeface="Calibri"/>
                <a:cs typeface="Calibri"/>
              </a:rPr>
              <a:t> </a:t>
            </a:r>
            <a:r>
              <a:rPr sz="3200" dirty="0">
                <a:latin typeface="Calibri"/>
                <a:cs typeface="Calibri"/>
              </a:rPr>
              <a:t>be</a:t>
            </a:r>
            <a:r>
              <a:rPr sz="3200" spc="-4" dirty="0">
                <a:latin typeface="Calibri"/>
                <a:cs typeface="Calibri"/>
              </a:rPr>
              <a:t> </a:t>
            </a:r>
            <a:r>
              <a:rPr sz="3200" spc="-13" dirty="0">
                <a:latin typeface="Calibri"/>
                <a:cs typeface="Calibri"/>
              </a:rPr>
              <a:t>stored</a:t>
            </a:r>
            <a:r>
              <a:rPr sz="3200" spc="-22" dirty="0">
                <a:latin typeface="Calibri"/>
                <a:cs typeface="Calibri"/>
              </a:rPr>
              <a:t> </a:t>
            </a:r>
            <a:r>
              <a:rPr sz="3200" spc="-4" dirty="0">
                <a:latin typeface="Calibri"/>
                <a:cs typeface="Calibri"/>
              </a:rPr>
              <a:t>on</a:t>
            </a:r>
            <a:r>
              <a:rPr sz="3200" dirty="0">
                <a:latin typeface="Calibri"/>
                <a:cs typeface="Calibri"/>
              </a:rPr>
              <a:t> </a:t>
            </a:r>
            <a:r>
              <a:rPr sz="3200" spc="-4" dirty="0">
                <a:latin typeface="Calibri"/>
                <a:cs typeface="Calibri"/>
              </a:rPr>
              <a:t>the </a:t>
            </a:r>
            <a:r>
              <a:rPr sz="3200" spc="-9" dirty="0">
                <a:latin typeface="Calibri"/>
                <a:cs typeface="Calibri"/>
              </a:rPr>
              <a:t>tape</a:t>
            </a:r>
            <a:r>
              <a:rPr sz="3200" spc="-4" dirty="0">
                <a:latin typeface="Calibri"/>
                <a:cs typeface="Calibri"/>
              </a:rPr>
              <a:t> if and</a:t>
            </a:r>
            <a:r>
              <a:rPr sz="3200" dirty="0">
                <a:latin typeface="Calibri"/>
                <a:cs typeface="Calibri"/>
              </a:rPr>
              <a:t> </a:t>
            </a:r>
            <a:r>
              <a:rPr sz="3200" spc="-4" dirty="0">
                <a:latin typeface="Calibri"/>
                <a:cs typeface="Calibri"/>
              </a:rPr>
              <a:t>only</a:t>
            </a:r>
            <a:r>
              <a:rPr sz="3200" spc="-9" dirty="0">
                <a:latin typeface="Calibri"/>
                <a:cs typeface="Calibri"/>
              </a:rPr>
              <a:t> </a:t>
            </a:r>
            <a:r>
              <a:rPr sz="3200" spc="-4" dirty="0">
                <a:latin typeface="Calibri"/>
                <a:cs typeface="Calibri"/>
              </a:rPr>
              <a:t>if </a:t>
            </a:r>
            <a:r>
              <a:rPr sz="3200" spc="-485" dirty="0">
                <a:latin typeface="Calibri"/>
                <a:cs typeface="Calibri"/>
              </a:rPr>
              <a:t> </a:t>
            </a:r>
            <a:r>
              <a:rPr sz="3200" spc="-4" dirty="0">
                <a:latin typeface="Calibri"/>
                <a:cs typeface="Calibri"/>
              </a:rPr>
              <a:t>the</a:t>
            </a:r>
            <a:r>
              <a:rPr sz="3200" spc="-31" dirty="0">
                <a:latin typeface="Calibri"/>
                <a:cs typeface="Calibri"/>
              </a:rPr>
              <a:t> </a:t>
            </a:r>
            <a:r>
              <a:rPr sz="3200" dirty="0">
                <a:latin typeface="Calibri"/>
                <a:cs typeface="Calibri"/>
              </a:rPr>
              <a:t>sum</a:t>
            </a:r>
            <a:r>
              <a:rPr sz="3200" spc="-13" dirty="0">
                <a:latin typeface="Calibri"/>
                <a:cs typeface="Calibri"/>
              </a:rPr>
              <a:t> </a:t>
            </a:r>
            <a:r>
              <a:rPr sz="3200" spc="-4" dirty="0">
                <a:latin typeface="Calibri"/>
                <a:cs typeface="Calibri"/>
              </a:rPr>
              <a:t>of</a:t>
            </a:r>
            <a:r>
              <a:rPr sz="3200" spc="-9" dirty="0">
                <a:latin typeface="Calibri"/>
                <a:cs typeface="Calibri"/>
              </a:rPr>
              <a:t> </a:t>
            </a:r>
            <a:r>
              <a:rPr sz="3200" spc="-4" dirty="0">
                <a:latin typeface="Calibri"/>
                <a:cs typeface="Calibri"/>
              </a:rPr>
              <a:t>the </a:t>
            </a:r>
            <a:r>
              <a:rPr sz="3200" spc="-9" dirty="0">
                <a:latin typeface="Calibri"/>
                <a:cs typeface="Calibri"/>
              </a:rPr>
              <a:t>lengths</a:t>
            </a:r>
            <a:r>
              <a:rPr sz="3200" spc="9" dirty="0">
                <a:latin typeface="Calibri"/>
                <a:cs typeface="Calibri"/>
              </a:rPr>
              <a:t> </a:t>
            </a:r>
            <a:r>
              <a:rPr sz="3200" spc="-4" dirty="0">
                <a:latin typeface="Calibri"/>
                <a:cs typeface="Calibri"/>
              </a:rPr>
              <a:t>of</a:t>
            </a:r>
            <a:r>
              <a:rPr sz="3200" spc="-9" dirty="0">
                <a:latin typeface="Calibri"/>
                <a:cs typeface="Calibri"/>
              </a:rPr>
              <a:t> </a:t>
            </a:r>
            <a:r>
              <a:rPr sz="3200" spc="-4" dirty="0">
                <a:latin typeface="Calibri"/>
                <a:cs typeface="Calibri"/>
              </a:rPr>
              <a:t>the </a:t>
            </a:r>
            <a:r>
              <a:rPr sz="3200" spc="-18" dirty="0">
                <a:latin typeface="Calibri"/>
                <a:cs typeface="Calibri"/>
              </a:rPr>
              <a:t>programs</a:t>
            </a:r>
            <a:r>
              <a:rPr sz="3200" spc="18" dirty="0">
                <a:latin typeface="Calibri"/>
                <a:cs typeface="Calibri"/>
              </a:rPr>
              <a:t> </a:t>
            </a:r>
            <a:r>
              <a:rPr sz="3200" spc="-4" dirty="0">
                <a:latin typeface="Calibri"/>
                <a:cs typeface="Calibri"/>
              </a:rPr>
              <a:t>is </a:t>
            </a:r>
            <a:r>
              <a:rPr sz="3200" spc="-13" dirty="0">
                <a:latin typeface="Calibri"/>
                <a:cs typeface="Calibri"/>
              </a:rPr>
              <a:t>at</a:t>
            </a:r>
            <a:r>
              <a:rPr sz="3200" spc="-9" dirty="0">
                <a:latin typeface="Calibri"/>
                <a:cs typeface="Calibri"/>
              </a:rPr>
              <a:t> most </a:t>
            </a:r>
            <a:r>
              <a:rPr sz="3200" i="1" dirty="0">
                <a:latin typeface="Calibri"/>
                <a:cs typeface="Calibri"/>
              </a:rPr>
              <a:t>L</a:t>
            </a:r>
            <a:r>
              <a:rPr sz="3200" i="1" dirty="0" smtClean="0">
                <a:latin typeface="Calibri"/>
                <a:cs typeface="Calibri"/>
              </a:rPr>
              <a:t>.</a:t>
            </a:r>
            <a:endParaRPr lang="en-US" sz="3200" i="1" dirty="0" smtClean="0">
              <a:latin typeface="Calibri"/>
              <a:cs typeface="Calibri"/>
            </a:endParaRPr>
          </a:p>
          <a:p>
            <a:pPr marL="326109" marR="15689" indent="-304256">
              <a:lnSpc>
                <a:spcPts val="2118"/>
              </a:lnSpc>
              <a:spcBef>
                <a:spcPts val="512"/>
              </a:spcBef>
              <a:buFont typeface="Arial MT"/>
              <a:buChar char="•"/>
              <a:tabLst>
                <a:tab pos="326109" algn="l"/>
                <a:tab pos="326669" algn="l"/>
              </a:tabLst>
            </a:pPr>
            <a:endParaRPr sz="3200" dirty="0">
              <a:latin typeface="Calibri"/>
              <a:cs typeface="Calibri"/>
            </a:endParaRPr>
          </a:p>
          <a:p>
            <a:pPr marL="326109" marR="288567" indent="-304256">
              <a:lnSpc>
                <a:spcPts val="2118"/>
              </a:lnSpc>
              <a:spcBef>
                <a:spcPts val="529"/>
              </a:spcBef>
              <a:buFont typeface="Arial MT"/>
              <a:buChar char="•"/>
              <a:tabLst>
                <a:tab pos="326109" algn="l"/>
                <a:tab pos="326669" algn="l"/>
              </a:tabLst>
            </a:pPr>
            <a:r>
              <a:rPr sz="3200" i="1" spc="-44" dirty="0">
                <a:latin typeface="Calibri"/>
                <a:cs typeface="Calibri"/>
              </a:rPr>
              <a:t>We</a:t>
            </a:r>
            <a:r>
              <a:rPr sz="3200" i="1" spc="-31" dirty="0">
                <a:latin typeface="Calibri"/>
                <a:cs typeface="Calibri"/>
              </a:rPr>
              <a:t> </a:t>
            </a:r>
            <a:r>
              <a:rPr sz="3200" i="1" spc="-9" dirty="0">
                <a:latin typeface="Calibri"/>
                <a:cs typeface="Calibri"/>
              </a:rPr>
              <a:t>shall</a:t>
            </a:r>
            <a:r>
              <a:rPr sz="3200" i="1" spc="31" dirty="0">
                <a:latin typeface="Calibri"/>
                <a:cs typeface="Calibri"/>
              </a:rPr>
              <a:t> </a:t>
            </a:r>
            <a:r>
              <a:rPr sz="3200" i="1" spc="-9" dirty="0">
                <a:latin typeface="Calibri"/>
                <a:cs typeface="Calibri"/>
              </a:rPr>
              <a:t>assume</a:t>
            </a:r>
            <a:r>
              <a:rPr sz="3200" i="1" spc="75" dirty="0">
                <a:latin typeface="Calibri"/>
                <a:cs typeface="Calibri"/>
              </a:rPr>
              <a:t> </a:t>
            </a:r>
            <a:r>
              <a:rPr sz="3200" i="1" spc="-9" dirty="0">
                <a:latin typeface="Calibri"/>
                <a:cs typeface="Calibri"/>
              </a:rPr>
              <a:t>that</a:t>
            </a:r>
            <a:r>
              <a:rPr sz="3200" i="1" spc="9" dirty="0">
                <a:latin typeface="Calibri"/>
                <a:cs typeface="Calibri"/>
              </a:rPr>
              <a:t> </a:t>
            </a:r>
            <a:r>
              <a:rPr sz="3200" i="1" spc="-9" dirty="0">
                <a:latin typeface="Calibri"/>
                <a:cs typeface="Calibri"/>
              </a:rPr>
              <a:t>whenever</a:t>
            </a:r>
            <a:r>
              <a:rPr sz="3200" i="1" spc="57" dirty="0">
                <a:latin typeface="Calibri"/>
                <a:cs typeface="Calibri"/>
              </a:rPr>
              <a:t> </a:t>
            </a:r>
            <a:r>
              <a:rPr sz="3200" i="1" spc="-4" dirty="0">
                <a:latin typeface="Calibri"/>
                <a:cs typeface="Calibri"/>
              </a:rPr>
              <a:t>a </a:t>
            </a:r>
            <a:r>
              <a:rPr sz="3200" i="1" spc="-9" dirty="0">
                <a:latin typeface="Calibri"/>
                <a:cs typeface="Calibri"/>
              </a:rPr>
              <a:t>program</a:t>
            </a:r>
            <a:r>
              <a:rPr sz="3200" i="1" spc="44" dirty="0">
                <a:latin typeface="Calibri"/>
                <a:cs typeface="Calibri"/>
              </a:rPr>
              <a:t> </a:t>
            </a:r>
            <a:r>
              <a:rPr sz="3200" i="1" spc="-4" dirty="0">
                <a:latin typeface="Calibri"/>
                <a:cs typeface="Calibri"/>
              </a:rPr>
              <a:t>is</a:t>
            </a:r>
            <a:r>
              <a:rPr sz="3200" i="1" dirty="0">
                <a:latin typeface="Calibri"/>
                <a:cs typeface="Calibri"/>
              </a:rPr>
              <a:t> </a:t>
            </a:r>
            <a:r>
              <a:rPr sz="3200" i="1" spc="-13" dirty="0">
                <a:latin typeface="Calibri"/>
                <a:cs typeface="Calibri"/>
              </a:rPr>
              <a:t>to</a:t>
            </a:r>
            <a:r>
              <a:rPr sz="3200" i="1" spc="-4" dirty="0">
                <a:latin typeface="Calibri"/>
                <a:cs typeface="Calibri"/>
              </a:rPr>
              <a:t> </a:t>
            </a:r>
            <a:r>
              <a:rPr sz="3200" dirty="0">
                <a:latin typeface="Calibri"/>
                <a:cs typeface="Calibri"/>
              </a:rPr>
              <a:t>be </a:t>
            </a:r>
            <a:r>
              <a:rPr sz="3200" spc="4" dirty="0">
                <a:latin typeface="Calibri"/>
                <a:cs typeface="Calibri"/>
              </a:rPr>
              <a:t> </a:t>
            </a:r>
            <a:r>
              <a:rPr sz="3200" spc="-13" dirty="0">
                <a:latin typeface="Calibri"/>
                <a:cs typeface="Calibri"/>
              </a:rPr>
              <a:t>retrieved</a:t>
            </a:r>
            <a:r>
              <a:rPr sz="3200" spc="18" dirty="0">
                <a:latin typeface="Calibri"/>
                <a:cs typeface="Calibri"/>
              </a:rPr>
              <a:t> </a:t>
            </a:r>
            <a:r>
              <a:rPr sz="3200" spc="-13" dirty="0">
                <a:latin typeface="Calibri"/>
                <a:cs typeface="Calibri"/>
              </a:rPr>
              <a:t>from</a:t>
            </a:r>
            <a:r>
              <a:rPr sz="3200" spc="9" dirty="0">
                <a:latin typeface="Calibri"/>
                <a:cs typeface="Calibri"/>
              </a:rPr>
              <a:t> </a:t>
            </a:r>
            <a:r>
              <a:rPr sz="3200" spc="-4" dirty="0">
                <a:latin typeface="Calibri"/>
                <a:cs typeface="Calibri"/>
              </a:rPr>
              <a:t>this</a:t>
            </a:r>
            <a:r>
              <a:rPr sz="3200" spc="-22" dirty="0">
                <a:latin typeface="Calibri"/>
                <a:cs typeface="Calibri"/>
              </a:rPr>
              <a:t> </a:t>
            </a:r>
            <a:r>
              <a:rPr sz="3200" spc="-4" dirty="0">
                <a:latin typeface="Calibri"/>
                <a:cs typeface="Calibri"/>
              </a:rPr>
              <a:t>tape,</a:t>
            </a:r>
            <a:r>
              <a:rPr sz="3200" dirty="0">
                <a:latin typeface="Calibri"/>
                <a:cs typeface="Calibri"/>
              </a:rPr>
              <a:t> </a:t>
            </a:r>
            <a:r>
              <a:rPr sz="3200" spc="-4" dirty="0">
                <a:latin typeface="Calibri"/>
                <a:cs typeface="Calibri"/>
              </a:rPr>
              <a:t>the </a:t>
            </a:r>
            <a:r>
              <a:rPr sz="3200" spc="-9" dirty="0">
                <a:latin typeface="Calibri"/>
                <a:cs typeface="Calibri"/>
              </a:rPr>
              <a:t>tape</a:t>
            </a:r>
            <a:r>
              <a:rPr sz="3200" spc="-4" dirty="0">
                <a:latin typeface="Calibri"/>
                <a:cs typeface="Calibri"/>
              </a:rPr>
              <a:t> is</a:t>
            </a:r>
            <a:r>
              <a:rPr sz="3200" spc="4" dirty="0">
                <a:latin typeface="Calibri"/>
                <a:cs typeface="Calibri"/>
              </a:rPr>
              <a:t> </a:t>
            </a:r>
            <a:r>
              <a:rPr sz="3200" spc="-4" dirty="0">
                <a:latin typeface="Calibri"/>
                <a:cs typeface="Calibri"/>
              </a:rPr>
              <a:t>initially</a:t>
            </a:r>
            <a:r>
              <a:rPr sz="3200" spc="-9" dirty="0">
                <a:latin typeface="Calibri"/>
                <a:cs typeface="Calibri"/>
              </a:rPr>
              <a:t> </a:t>
            </a:r>
            <a:r>
              <a:rPr sz="3200" spc="-4" dirty="0">
                <a:latin typeface="Calibri"/>
                <a:cs typeface="Calibri"/>
              </a:rPr>
              <a:t>positioned</a:t>
            </a:r>
            <a:r>
              <a:rPr sz="3200" spc="-22" dirty="0">
                <a:latin typeface="Calibri"/>
                <a:cs typeface="Calibri"/>
              </a:rPr>
              <a:t> </a:t>
            </a:r>
            <a:r>
              <a:rPr sz="3200" spc="-13" dirty="0">
                <a:latin typeface="Calibri"/>
                <a:cs typeface="Calibri"/>
              </a:rPr>
              <a:t>at </a:t>
            </a:r>
            <a:r>
              <a:rPr sz="3200" spc="-485" dirty="0">
                <a:latin typeface="Calibri"/>
                <a:cs typeface="Calibri"/>
              </a:rPr>
              <a:t> </a:t>
            </a:r>
            <a:r>
              <a:rPr sz="3200" spc="-4" dirty="0">
                <a:latin typeface="Calibri"/>
                <a:cs typeface="Calibri"/>
              </a:rPr>
              <a:t>the</a:t>
            </a:r>
            <a:r>
              <a:rPr sz="3200" spc="-35" dirty="0">
                <a:latin typeface="Calibri"/>
                <a:cs typeface="Calibri"/>
              </a:rPr>
              <a:t> </a:t>
            </a:r>
            <a:r>
              <a:rPr sz="3200" spc="-13" dirty="0">
                <a:latin typeface="Calibri"/>
                <a:cs typeface="Calibri"/>
              </a:rPr>
              <a:t>front</a:t>
            </a:r>
            <a:r>
              <a:rPr sz="3200" spc="-13" dirty="0" smtClean="0">
                <a:latin typeface="Calibri"/>
                <a:cs typeface="Calibri"/>
              </a:rPr>
              <a:t>.</a:t>
            </a:r>
            <a:endParaRPr sz="3200" dirty="0">
              <a:latin typeface="Calibri"/>
              <a:cs typeface="Calibri"/>
            </a:endParaRPr>
          </a:p>
        </p:txBody>
      </p:sp>
      <p:pic>
        <p:nvPicPr>
          <p:cNvPr id="5" name="object 5"/>
          <p:cNvPicPr/>
          <p:nvPr/>
        </p:nvPicPr>
        <p:blipFill>
          <a:blip r:embed="rId2" cstate="print"/>
          <a:stretch>
            <a:fillRect/>
          </a:stretch>
        </p:blipFill>
        <p:spPr>
          <a:xfrm>
            <a:off x="537883" y="831029"/>
            <a:ext cx="126402" cy="129091"/>
          </a:xfrm>
          <a:prstGeom prst="rect">
            <a:avLst/>
          </a:prstGeom>
        </p:spPr>
      </p:pic>
      <p:sp>
        <p:nvSpPr>
          <p:cNvPr id="6" name="object 6"/>
          <p:cNvSpPr txBox="1">
            <a:spLocks noGrp="1"/>
          </p:cNvSpPr>
          <p:nvPr>
            <p:ph type="sldNum" sz="quarter" idx="4294967295"/>
          </p:nvPr>
        </p:nvSpPr>
        <p:spPr>
          <a:xfrm>
            <a:off x="134471" y="1"/>
            <a:ext cx="0" cy="1112521"/>
          </a:xfrm>
          <a:prstGeom prst="rect">
            <a:avLst/>
          </a:prstGeom>
        </p:spPr>
        <p:txBody>
          <a:bodyPr vert="horz" wrap="square" lIns="0" tIns="4482" rIns="0" bIns="0" rtlCol="0">
            <a:spAutoFit/>
          </a:bodyPr>
          <a:lstStyle/>
          <a:p>
            <a:pPr marL="33619">
              <a:spcBef>
                <a:spcPts val="35"/>
              </a:spcBef>
            </a:pPr>
            <a:fld id="{81D60167-4931-47E6-BA6A-407CBD079E47}" type="slidenum">
              <a:rPr dirty="0"/>
              <a:pPr marL="33619">
                <a:spcBef>
                  <a:spcPts val="35"/>
                </a:spcBef>
              </a:pPr>
              <a:t>137</a:t>
            </a:fld>
            <a:endParaRPr dirty="0"/>
          </a:p>
        </p:txBody>
      </p:sp>
    </p:spTree>
    <p:extLst>
      <p:ext uri="{BB962C8B-B14F-4D97-AF65-F5344CB8AC3E}">
        <p14:creationId xmlns:p14="http://schemas.microsoft.com/office/powerpoint/2010/main" val="32629643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26368" y="4869160"/>
            <a:ext cx="1581932" cy="1334361"/>
          </a:xfrm>
          <a:prstGeom prst="rect">
            <a:avLst/>
          </a:prstGeom>
        </p:spPr>
      </p:pic>
      <p:sp>
        <p:nvSpPr>
          <p:cNvPr id="3" name="object 3"/>
          <p:cNvSpPr txBox="1">
            <a:spLocks noGrp="1"/>
          </p:cNvSpPr>
          <p:nvPr>
            <p:ph type="title"/>
          </p:nvPr>
        </p:nvSpPr>
        <p:spPr>
          <a:xfrm>
            <a:off x="3417794" y="808336"/>
            <a:ext cx="3530469" cy="625737"/>
          </a:xfrm>
          <a:prstGeom prst="rect">
            <a:avLst/>
          </a:prstGeom>
        </p:spPr>
        <p:txBody>
          <a:bodyPr vert="horz" wrap="square" lIns="0" tIns="10085" rIns="0" bIns="0" numCol="1" rtlCol="0" anchor="ctr" anchorCtr="0" compatLnSpc="1">
            <a:prstTxWarp prst="textNoShape">
              <a:avLst/>
            </a:prstTxWarp>
            <a:spAutoFit/>
          </a:bodyPr>
          <a:lstStyle/>
          <a:p>
            <a:pPr marL="11206">
              <a:spcBef>
                <a:spcPts val="79"/>
              </a:spcBef>
            </a:pPr>
            <a:r>
              <a:rPr spc="-9" dirty="0"/>
              <a:t>Description</a:t>
            </a:r>
          </a:p>
        </p:txBody>
      </p:sp>
      <p:sp>
        <p:nvSpPr>
          <p:cNvPr id="4" name="object 4"/>
          <p:cNvSpPr txBox="1"/>
          <p:nvPr/>
        </p:nvSpPr>
        <p:spPr>
          <a:xfrm>
            <a:off x="965620" y="2060848"/>
            <a:ext cx="7606553" cy="2315966"/>
          </a:xfrm>
          <a:prstGeom prst="rect">
            <a:avLst/>
          </a:prstGeom>
        </p:spPr>
        <p:txBody>
          <a:bodyPr vert="horz" wrap="square" lIns="0" tIns="75640" rIns="0" bIns="0" rtlCol="0">
            <a:spAutoFit/>
          </a:bodyPr>
          <a:lstStyle/>
          <a:p>
            <a:pPr marL="326109" marR="91333" indent="-304256">
              <a:lnSpc>
                <a:spcPts val="2118"/>
              </a:lnSpc>
              <a:spcBef>
                <a:spcPts val="529"/>
              </a:spcBef>
              <a:buFont typeface="Arial MT"/>
              <a:buChar char="•"/>
              <a:tabLst>
                <a:tab pos="326109" algn="l"/>
                <a:tab pos="326669" algn="l"/>
              </a:tabLst>
            </a:pPr>
            <a:r>
              <a:rPr sz="2800" dirty="0" smtClean="0">
                <a:latin typeface="Calibri"/>
                <a:cs typeface="Calibri"/>
              </a:rPr>
              <a:t>Hence</a:t>
            </a:r>
            <a:r>
              <a:rPr sz="2800" dirty="0">
                <a:latin typeface="Calibri"/>
                <a:cs typeface="Calibri"/>
              </a:rPr>
              <a:t>' </a:t>
            </a:r>
            <a:r>
              <a:rPr sz="2800" spc="-4" dirty="0">
                <a:latin typeface="Calibri"/>
                <a:cs typeface="Calibri"/>
              </a:rPr>
              <a:t>if the </a:t>
            </a:r>
            <a:r>
              <a:rPr sz="2800" spc="-18" dirty="0">
                <a:latin typeface="Calibri"/>
                <a:cs typeface="Calibri"/>
              </a:rPr>
              <a:t>programs </a:t>
            </a:r>
            <a:r>
              <a:rPr sz="2800" spc="-13" dirty="0">
                <a:latin typeface="Calibri"/>
                <a:cs typeface="Calibri"/>
              </a:rPr>
              <a:t>are stored </a:t>
            </a:r>
            <a:r>
              <a:rPr sz="2800" spc="-4" dirty="0">
                <a:latin typeface="Calibri"/>
                <a:cs typeface="Calibri"/>
              </a:rPr>
              <a:t>in the </a:t>
            </a:r>
            <a:r>
              <a:rPr sz="2800" spc="-9" dirty="0">
                <a:latin typeface="Calibri"/>
                <a:cs typeface="Calibri"/>
              </a:rPr>
              <a:t>order </a:t>
            </a:r>
            <a:r>
              <a:rPr sz="2800" spc="-4" dirty="0">
                <a:latin typeface="Calibri"/>
                <a:cs typeface="Calibri"/>
              </a:rPr>
              <a:t>I=i</a:t>
            </a:r>
            <a:r>
              <a:rPr sz="2800" spc="-6" baseline="-20202" dirty="0">
                <a:latin typeface="Calibri"/>
                <a:cs typeface="Calibri"/>
              </a:rPr>
              <a:t>1</a:t>
            </a:r>
            <a:r>
              <a:rPr sz="2800" spc="-4" dirty="0">
                <a:latin typeface="Calibri"/>
                <a:cs typeface="Calibri"/>
              </a:rPr>
              <a:t>, </a:t>
            </a:r>
            <a:r>
              <a:rPr sz="2800" dirty="0">
                <a:latin typeface="Calibri"/>
                <a:cs typeface="Calibri"/>
              </a:rPr>
              <a:t>i</a:t>
            </a:r>
            <a:r>
              <a:rPr sz="2800" baseline="-20202" dirty="0">
                <a:latin typeface="Calibri"/>
                <a:cs typeface="Calibri"/>
              </a:rPr>
              <a:t>2’</a:t>
            </a:r>
            <a:r>
              <a:rPr sz="2800" spc="6" baseline="-20202" dirty="0">
                <a:latin typeface="Calibri"/>
                <a:cs typeface="Calibri"/>
              </a:rPr>
              <a:t> </a:t>
            </a:r>
            <a:r>
              <a:rPr sz="2800" dirty="0">
                <a:latin typeface="Calibri"/>
                <a:cs typeface="Calibri"/>
              </a:rPr>
              <a:t>i</a:t>
            </a:r>
            <a:r>
              <a:rPr sz="2800" baseline="-20202" dirty="0">
                <a:latin typeface="Calibri"/>
                <a:cs typeface="Calibri"/>
              </a:rPr>
              <a:t>3 ….</a:t>
            </a:r>
            <a:r>
              <a:rPr sz="2800" spc="6" baseline="-20202" dirty="0">
                <a:latin typeface="Calibri"/>
                <a:cs typeface="Calibri"/>
              </a:rPr>
              <a:t> </a:t>
            </a:r>
            <a:r>
              <a:rPr sz="2800" dirty="0">
                <a:latin typeface="Calibri"/>
                <a:cs typeface="Calibri"/>
              </a:rPr>
              <a:t>i</a:t>
            </a:r>
            <a:r>
              <a:rPr sz="2800" baseline="-20202" dirty="0">
                <a:latin typeface="Calibri"/>
                <a:cs typeface="Calibri"/>
              </a:rPr>
              <a:t>n </a:t>
            </a:r>
            <a:r>
              <a:rPr sz="2800" spc="-476" baseline="-20202" dirty="0">
                <a:latin typeface="Calibri"/>
                <a:cs typeface="Calibri"/>
              </a:rPr>
              <a:t> </a:t>
            </a:r>
            <a:r>
              <a:rPr sz="2800" i="1" spc="-9" dirty="0">
                <a:latin typeface="Calibri"/>
                <a:cs typeface="Calibri"/>
              </a:rPr>
              <a:t>the </a:t>
            </a:r>
            <a:r>
              <a:rPr sz="2800" i="1" spc="-4" dirty="0">
                <a:latin typeface="Calibri"/>
                <a:cs typeface="Calibri"/>
              </a:rPr>
              <a:t>time t</a:t>
            </a:r>
            <a:r>
              <a:rPr sz="2800" i="1" spc="-6" baseline="-20202" dirty="0">
                <a:latin typeface="Calibri"/>
                <a:cs typeface="Calibri"/>
              </a:rPr>
              <a:t>j</a:t>
            </a:r>
            <a:r>
              <a:rPr sz="2800" i="1" spc="476" baseline="-20202" dirty="0">
                <a:latin typeface="Calibri"/>
                <a:cs typeface="Calibri"/>
              </a:rPr>
              <a:t> </a:t>
            </a:r>
            <a:r>
              <a:rPr sz="2800" i="1" spc="-4" dirty="0">
                <a:latin typeface="Calibri"/>
                <a:cs typeface="Calibri"/>
              </a:rPr>
              <a:t>needed </a:t>
            </a:r>
            <a:r>
              <a:rPr sz="2800" i="1" spc="-13" dirty="0">
                <a:latin typeface="Calibri"/>
                <a:cs typeface="Calibri"/>
              </a:rPr>
              <a:t>to </a:t>
            </a:r>
            <a:r>
              <a:rPr sz="2800" i="1" spc="-9" dirty="0">
                <a:latin typeface="Calibri"/>
                <a:cs typeface="Calibri"/>
              </a:rPr>
              <a:t>retrieve program </a:t>
            </a:r>
            <a:r>
              <a:rPr sz="2800" spc="-4" dirty="0">
                <a:latin typeface="Calibri"/>
                <a:cs typeface="Calibri"/>
              </a:rPr>
              <a:t>i</a:t>
            </a:r>
            <a:r>
              <a:rPr sz="2800" spc="-6" baseline="-20202" dirty="0">
                <a:latin typeface="Calibri"/>
                <a:cs typeface="Calibri"/>
              </a:rPr>
              <a:t>j</a:t>
            </a:r>
            <a:r>
              <a:rPr sz="2800" spc="483" baseline="-20202" dirty="0">
                <a:latin typeface="Calibri"/>
                <a:cs typeface="Calibri"/>
              </a:rPr>
              <a:t> </a:t>
            </a:r>
            <a:r>
              <a:rPr sz="2800" i="1" spc="-4" dirty="0">
                <a:latin typeface="Calibri"/>
                <a:cs typeface="Calibri"/>
              </a:rPr>
              <a:t>is </a:t>
            </a:r>
            <a:r>
              <a:rPr sz="2800" i="1" spc="-9" dirty="0">
                <a:latin typeface="Calibri"/>
                <a:cs typeface="Calibri"/>
              </a:rPr>
              <a:t>proportional </a:t>
            </a:r>
            <a:r>
              <a:rPr sz="2800" i="1" spc="-13" dirty="0">
                <a:latin typeface="Calibri"/>
                <a:cs typeface="Calibri"/>
              </a:rPr>
              <a:t>to </a:t>
            </a:r>
            <a:r>
              <a:rPr sz="2800" i="1" spc="-9" dirty="0">
                <a:latin typeface="Calibri"/>
                <a:cs typeface="Calibri"/>
              </a:rPr>
              <a:t> </a:t>
            </a:r>
            <a:r>
              <a:rPr sz="2800" i="1" dirty="0" err="1">
                <a:latin typeface="Calibri"/>
                <a:cs typeface="Calibri"/>
              </a:rPr>
              <a:t>l</a:t>
            </a:r>
            <a:r>
              <a:rPr sz="2800" i="1" baseline="-20202" dirty="0" err="1">
                <a:latin typeface="Calibri"/>
                <a:cs typeface="Calibri"/>
              </a:rPr>
              <a:t>i</a:t>
            </a:r>
            <a:r>
              <a:rPr sz="2800" i="1" baseline="-26936" dirty="0" err="1">
                <a:latin typeface="Calibri"/>
                <a:cs typeface="Calibri"/>
              </a:rPr>
              <a:t>k</a:t>
            </a:r>
            <a:r>
              <a:rPr sz="2800" i="1" spc="218" baseline="-26936" dirty="0">
                <a:latin typeface="Calibri"/>
                <a:cs typeface="Calibri"/>
              </a:rPr>
              <a:t> </a:t>
            </a:r>
            <a:r>
              <a:rPr sz="2800" i="1" spc="-4" dirty="0" smtClean="0">
                <a:latin typeface="Calibri"/>
                <a:cs typeface="Calibri"/>
              </a:rPr>
              <a:t>.</a:t>
            </a:r>
            <a:endParaRPr lang="en-US" sz="2800" i="1" spc="-4" dirty="0" smtClean="0">
              <a:latin typeface="Calibri"/>
              <a:cs typeface="Calibri"/>
            </a:endParaRPr>
          </a:p>
          <a:p>
            <a:pPr marL="326109" marR="91333" indent="-304256">
              <a:lnSpc>
                <a:spcPts val="2118"/>
              </a:lnSpc>
              <a:spcBef>
                <a:spcPts val="529"/>
              </a:spcBef>
              <a:buFont typeface="Arial MT"/>
              <a:buChar char="•"/>
              <a:tabLst>
                <a:tab pos="326109" algn="l"/>
                <a:tab pos="326669" algn="l"/>
              </a:tabLst>
            </a:pPr>
            <a:endParaRPr sz="2800" dirty="0">
              <a:latin typeface="Calibri"/>
              <a:cs typeface="Calibri"/>
            </a:endParaRPr>
          </a:p>
          <a:p>
            <a:pPr marL="326109" marR="915569" indent="-304256">
              <a:lnSpc>
                <a:spcPct val="80000"/>
              </a:lnSpc>
              <a:spcBef>
                <a:spcPts val="547"/>
              </a:spcBef>
              <a:buFont typeface="Arial MT"/>
              <a:buChar char="•"/>
              <a:tabLst>
                <a:tab pos="384943" algn="l"/>
                <a:tab pos="385503" algn="l"/>
              </a:tabLst>
            </a:pPr>
            <a:r>
              <a:rPr sz="2800" dirty="0"/>
              <a:t>	</a:t>
            </a:r>
            <a:r>
              <a:rPr sz="2800" i="1" spc="-4" dirty="0">
                <a:latin typeface="Calibri"/>
                <a:cs typeface="Calibri"/>
              </a:rPr>
              <a:t>If</a:t>
            </a:r>
            <a:r>
              <a:rPr sz="2800" i="1" spc="9" dirty="0">
                <a:latin typeface="Calibri"/>
                <a:cs typeface="Calibri"/>
              </a:rPr>
              <a:t> </a:t>
            </a:r>
            <a:r>
              <a:rPr sz="2800" i="1" spc="-9" dirty="0">
                <a:latin typeface="Calibri"/>
                <a:cs typeface="Calibri"/>
              </a:rPr>
              <a:t>all</a:t>
            </a:r>
            <a:r>
              <a:rPr sz="2800" i="1" spc="13" dirty="0">
                <a:latin typeface="Calibri"/>
                <a:cs typeface="Calibri"/>
              </a:rPr>
              <a:t> </a:t>
            </a:r>
            <a:r>
              <a:rPr sz="2800" i="1" spc="-9" dirty="0">
                <a:latin typeface="Calibri"/>
                <a:cs typeface="Calibri"/>
              </a:rPr>
              <a:t>programs</a:t>
            </a:r>
            <a:r>
              <a:rPr sz="2800" i="1" spc="66" dirty="0">
                <a:latin typeface="Calibri"/>
                <a:cs typeface="Calibri"/>
              </a:rPr>
              <a:t> </a:t>
            </a:r>
            <a:r>
              <a:rPr sz="2800" spc="-13" dirty="0">
                <a:latin typeface="Calibri"/>
                <a:cs typeface="Calibri"/>
              </a:rPr>
              <a:t>are</a:t>
            </a:r>
            <a:r>
              <a:rPr sz="2800" spc="-9" dirty="0">
                <a:latin typeface="Calibri"/>
                <a:cs typeface="Calibri"/>
              </a:rPr>
              <a:t> </a:t>
            </a:r>
            <a:r>
              <a:rPr sz="2800" spc="-13" dirty="0">
                <a:latin typeface="Calibri"/>
                <a:cs typeface="Calibri"/>
              </a:rPr>
              <a:t>retrieved</a:t>
            </a:r>
            <a:r>
              <a:rPr sz="2800" spc="40" dirty="0">
                <a:latin typeface="Calibri"/>
                <a:cs typeface="Calibri"/>
              </a:rPr>
              <a:t> </a:t>
            </a:r>
            <a:r>
              <a:rPr sz="2800" spc="-4" dirty="0">
                <a:latin typeface="Calibri"/>
                <a:cs typeface="Calibri"/>
              </a:rPr>
              <a:t>equally</a:t>
            </a:r>
            <a:r>
              <a:rPr sz="2800" spc="-9" dirty="0">
                <a:latin typeface="Calibri"/>
                <a:cs typeface="Calibri"/>
              </a:rPr>
              <a:t> </a:t>
            </a:r>
            <a:r>
              <a:rPr sz="2800" spc="-4" dirty="0">
                <a:latin typeface="Calibri"/>
                <a:cs typeface="Calibri"/>
              </a:rPr>
              <a:t>often</a:t>
            </a:r>
            <a:r>
              <a:rPr sz="2800" spc="-26" dirty="0">
                <a:latin typeface="Calibri"/>
                <a:cs typeface="Calibri"/>
              </a:rPr>
              <a:t> </a:t>
            </a:r>
            <a:r>
              <a:rPr sz="2800" dirty="0">
                <a:latin typeface="Calibri"/>
                <a:cs typeface="Calibri"/>
              </a:rPr>
              <a:t>then </a:t>
            </a:r>
            <a:r>
              <a:rPr sz="2800" spc="-4" dirty="0">
                <a:latin typeface="Calibri"/>
                <a:cs typeface="Calibri"/>
              </a:rPr>
              <a:t>the </a:t>
            </a:r>
            <a:r>
              <a:rPr sz="2800" spc="-485" dirty="0">
                <a:latin typeface="Calibri"/>
                <a:cs typeface="Calibri"/>
              </a:rPr>
              <a:t> </a:t>
            </a:r>
            <a:r>
              <a:rPr sz="2800" spc="-9" dirty="0">
                <a:latin typeface="Calibri"/>
                <a:cs typeface="Calibri"/>
              </a:rPr>
              <a:t>expected </a:t>
            </a:r>
            <a:r>
              <a:rPr sz="2800" spc="-4" dirty="0">
                <a:latin typeface="Calibri"/>
                <a:cs typeface="Calibri"/>
              </a:rPr>
              <a:t>or</a:t>
            </a:r>
            <a:r>
              <a:rPr sz="2800" spc="-13" dirty="0">
                <a:latin typeface="Calibri"/>
                <a:cs typeface="Calibri"/>
              </a:rPr>
              <a:t> </a:t>
            </a:r>
            <a:r>
              <a:rPr sz="2800" i="1" spc="-4" dirty="0">
                <a:latin typeface="Calibri"/>
                <a:cs typeface="Calibri"/>
              </a:rPr>
              <a:t>mean</a:t>
            </a:r>
            <a:r>
              <a:rPr sz="2800" i="1" spc="18" dirty="0">
                <a:latin typeface="Calibri"/>
                <a:cs typeface="Calibri"/>
              </a:rPr>
              <a:t> </a:t>
            </a:r>
            <a:r>
              <a:rPr sz="2800" i="1" spc="-9" dirty="0">
                <a:latin typeface="Calibri"/>
                <a:cs typeface="Calibri"/>
              </a:rPr>
              <a:t>retrieval</a:t>
            </a:r>
            <a:r>
              <a:rPr sz="2800" i="1" spc="31" dirty="0">
                <a:latin typeface="Calibri"/>
                <a:cs typeface="Calibri"/>
              </a:rPr>
              <a:t> </a:t>
            </a:r>
            <a:r>
              <a:rPr sz="2800" i="1" spc="-4" dirty="0">
                <a:latin typeface="Calibri"/>
                <a:cs typeface="Calibri"/>
              </a:rPr>
              <a:t>time</a:t>
            </a:r>
            <a:r>
              <a:rPr sz="2800" i="1" spc="9" dirty="0">
                <a:latin typeface="Calibri"/>
                <a:cs typeface="Calibri"/>
              </a:rPr>
              <a:t> </a:t>
            </a:r>
            <a:r>
              <a:rPr sz="2800" i="1" spc="-18" dirty="0">
                <a:latin typeface="Calibri"/>
                <a:cs typeface="Calibri"/>
              </a:rPr>
              <a:t>(MRT)</a:t>
            </a:r>
            <a:r>
              <a:rPr sz="2800" i="1" spc="9" dirty="0">
                <a:latin typeface="Calibri"/>
                <a:cs typeface="Calibri"/>
              </a:rPr>
              <a:t> </a:t>
            </a:r>
            <a:r>
              <a:rPr sz="2800" i="1" spc="-4" dirty="0">
                <a:latin typeface="Calibri"/>
                <a:cs typeface="Calibri"/>
              </a:rPr>
              <a:t>is</a:t>
            </a:r>
            <a:endParaRPr sz="2800" dirty="0">
              <a:latin typeface="Calibri"/>
              <a:cs typeface="Calibri"/>
            </a:endParaRPr>
          </a:p>
        </p:txBody>
      </p:sp>
      <p:pic>
        <p:nvPicPr>
          <p:cNvPr id="5" name="object 5"/>
          <p:cNvPicPr/>
          <p:nvPr/>
        </p:nvPicPr>
        <p:blipFill>
          <a:blip r:embed="rId3" cstate="print"/>
          <a:stretch>
            <a:fillRect/>
          </a:stretch>
        </p:blipFill>
        <p:spPr>
          <a:xfrm>
            <a:off x="537883" y="831029"/>
            <a:ext cx="126402" cy="129091"/>
          </a:xfrm>
          <a:prstGeom prst="rect">
            <a:avLst/>
          </a:prstGeom>
        </p:spPr>
      </p:pic>
      <p:sp>
        <p:nvSpPr>
          <p:cNvPr id="6" name="object 6"/>
          <p:cNvSpPr txBox="1">
            <a:spLocks noGrp="1"/>
          </p:cNvSpPr>
          <p:nvPr>
            <p:ph type="sldNum" sz="quarter" idx="4294967295"/>
          </p:nvPr>
        </p:nvSpPr>
        <p:spPr>
          <a:xfrm>
            <a:off x="134471" y="1"/>
            <a:ext cx="0" cy="1112521"/>
          </a:xfrm>
          <a:prstGeom prst="rect">
            <a:avLst/>
          </a:prstGeom>
        </p:spPr>
        <p:txBody>
          <a:bodyPr vert="horz" wrap="square" lIns="0" tIns="4482" rIns="0" bIns="0" rtlCol="0">
            <a:spAutoFit/>
          </a:bodyPr>
          <a:lstStyle/>
          <a:p>
            <a:pPr marL="33619">
              <a:spcBef>
                <a:spcPts val="35"/>
              </a:spcBef>
            </a:pPr>
            <a:fld id="{81D60167-4931-47E6-BA6A-407CBD079E47}" type="slidenum">
              <a:rPr dirty="0"/>
              <a:pPr marL="33619">
                <a:spcBef>
                  <a:spcPts val="35"/>
                </a:spcBef>
              </a:pPr>
              <a:t>138</a:t>
            </a:fld>
            <a:endParaRPr dirty="0"/>
          </a:p>
        </p:txBody>
      </p:sp>
    </p:spTree>
    <p:extLst>
      <p:ext uri="{BB962C8B-B14F-4D97-AF65-F5344CB8AC3E}">
        <p14:creationId xmlns:p14="http://schemas.microsoft.com/office/powerpoint/2010/main" val="155349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0235" y="796514"/>
            <a:ext cx="6858000" cy="625737"/>
          </a:xfrm>
          <a:prstGeom prst="rect">
            <a:avLst/>
          </a:prstGeom>
        </p:spPr>
        <p:txBody>
          <a:bodyPr vert="horz" wrap="square" lIns="0" tIns="10085" rIns="0" bIns="0" numCol="1" rtlCol="0" anchor="ctr" anchorCtr="0" compatLnSpc="1">
            <a:prstTxWarp prst="textNoShape">
              <a:avLst/>
            </a:prstTxWarp>
            <a:spAutoFit/>
          </a:bodyPr>
          <a:lstStyle/>
          <a:p>
            <a:pPr marL="11767">
              <a:spcBef>
                <a:spcPts val="79"/>
              </a:spcBef>
            </a:pPr>
            <a:r>
              <a:rPr spc="-13" dirty="0"/>
              <a:t>E</a:t>
            </a:r>
            <a:r>
              <a:rPr spc="-71" dirty="0"/>
              <a:t>x</a:t>
            </a:r>
            <a:r>
              <a:rPr spc="-4" dirty="0"/>
              <a:t>a</a:t>
            </a:r>
            <a:r>
              <a:rPr spc="-13" dirty="0"/>
              <a:t>m</a:t>
            </a:r>
            <a:r>
              <a:rPr spc="-4" dirty="0"/>
              <a:t>ple</a:t>
            </a:r>
          </a:p>
        </p:txBody>
      </p:sp>
      <p:pic>
        <p:nvPicPr>
          <p:cNvPr id="3" name="object 3"/>
          <p:cNvPicPr/>
          <p:nvPr/>
        </p:nvPicPr>
        <p:blipFill>
          <a:blip r:embed="rId2" cstate="print"/>
          <a:stretch>
            <a:fillRect/>
          </a:stretch>
        </p:blipFill>
        <p:spPr>
          <a:xfrm>
            <a:off x="1178595" y="1993412"/>
            <a:ext cx="6868170" cy="3881288"/>
          </a:xfrm>
          <a:prstGeom prst="rect">
            <a:avLst/>
          </a:prstGeom>
        </p:spPr>
      </p:pic>
      <p:sp>
        <p:nvSpPr>
          <p:cNvPr id="4" name="object 4"/>
          <p:cNvSpPr txBox="1">
            <a:spLocks noGrp="1"/>
          </p:cNvSpPr>
          <p:nvPr>
            <p:ph type="sldNum" sz="quarter" idx="4294967295"/>
          </p:nvPr>
        </p:nvSpPr>
        <p:spPr>
          <a:xfrm>
            <a:off x="134471" y="1"/>
            <a:ext cx="0" cy="1112521"/>
          </a:xfrm>
          <a:prstGeom prst="rect">
            <a:avLst/>
          </a:prstGeom>
        </p:spPr>
        <p:txBody>
          <a:bodyPr vert="horz" wrap="square" lIns="0" tIns="4482" rIns="0" bIns="0" rtlCol="0">
            <a:spAutoFit/>
          </a:bodyPr>
          <a:lstStyle/>
          <a:p>
            <a:pPr marL="33619">
              <a:spcBef>
                <a:spcPts val="35"/>
              </a:spcBef>
            </a:pPr>
            <a:fld id="{81D60167-4931-47E6-BA6A-407CBD079E47}" type="slidenum">
              <a:rPr dirty="0"/>
              <a:pPr marL="33619">
                <a:spcBef>
                  <a:spcPts val="35"/>
                </a:spcBef>
              </a:pPr>
              <a:t>139</a:t>
            </a:fld>
            <a:endParaRPr dirty="0"/>
          </a:p>
        </p:txBody>
      </p:sp>
    </p:spTree>
    <p:extLst>
      <p:ext uri="{BB962C8B-B14F-4D97-AF65-F5344CB8AC3E}">
        <p14:creationId xmlns:p14="http://schemas.microsoft.com/office/powerpoint/2010/main" val="3122282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img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9916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134471" y="1"/>
            <a:ext cx="0" cy="1112521"/>
          </a:xfrm>
          <a:prstGeom prst="rect">
            <a:avLst/>
          </a:prstGeom>
        </p:spPr>
        <p:txBody>
          <a:bodyPr vert="horz" wrap="square" lIns="0" tIns="4482" rIns="0" bIns="0" rtlCol="0">
            <a:spAutoFit/>
          </a:bodyPr>
          <a:lstStyle/>
          <a:p>
            <a:pPr marL="33619">
              <a:spcBef>
                <a:spcPts val="35"/>
              </a:spcBef>
            </a:pPr>
            <a:fld id="{81D60167-4931-47E6-BA6A-407CBD079E47}" type="slidenum">
              <a:rPr dirty="0"/>
              <a:pPr marL="33619">
                <a:spcBef>
                  <a:spcPts val="35"/>
                </a:spcBef>
              </a:pPr>
              <a:t>140</a:t>
            </a:fld>
            <a:endParaRPr dirty="0"/>
          </a:p>
        </p:txBody>
      </p:sp>
      <p:sp>
        <p:nvSpPr>
          <p:cNvPr id="2" name="object 2"/>
          <p:cNvSpPr txBox="1">
            <a:spLocks noGrp="1"/>
          </p:cNvSpPr>
          <p:nvPr>
            <p:ph type="title"/>
          </p:nvPr>
        </p:nvSpPr>
        <p:spPr>
          <a:xfrm>
            <a:off x="3759350" y="808337"/>
            <a:ext cx="3044898" cy="625737"/>
          </a:xfrm>
          <a:prstGeom prst="rect">
            <a:avLst/>
          </a:prstGeom>
        </p:spPr>
        <p:txBody>
          <a:bodyPr vert="horz" wrap="square" lIns="0" tIns="10085" rIns="0" bIns="0" numCol="1" rtlCol="0" anchor="ctr" anchorCtr="0" compatLnSpc="1">
            <a:prstTxWarp prst="textNoShape">
              <a:avLst/>
            </a:prstTxWarp>
            <a:spAutoFit/>
          </a:bodyPr>
          <a:lstStyle/>
          <a:p>
            <a:pPr marL="11206">
              <a:spcBef>
                <a:spcPts val="79"/>
              </a:spcBef>
            </a:pPr>
            <a:r>
              <a:rPr spc="-18" dirty="0"/>
              <a:t>M</a:t>
            </a:r>
            <a:r>
              <a:rPr spc="-31" dirty="0"/>
              <a:t>e</a:t>
            </a:r>
            <a:r>
              <a:rPr spc="-9" dirty="0"/>
              <a:t>th</a:t>
            </a:r>
            <a:r>
              <a:rPr dirty="0"/>
              <a:t>o</a:t>
            </a:r>
            <a:r>
              <a:rPr spc="-9" dirty="0"/>
              <a:t>d</a:t>
            </a:r>
          </a:p>
        </p:txBody>
      </p:sp>
      <p:sp>
        <p:nvSpPr>
          <p:cNvPr id="3" name="object 3"/>
          <p:cNvSpPr txBox="1"/>
          <p:nvPr/>
        </p:nvSpPr>
        <p:spPr>
          <a:xfrm>
            <a:off x="1010770" y="1822973"/>
            <a:ext cx="7096684" cy="2707589"/>
          </a:xfrm>
          <a:prstGeom prst="rect">
            <a:avLst/>
          </a:prstGeom>
        </p:spPr>
        <p:txBody>
          <a:bodyPr vert="horz" wrap="square" lIns="0" tIns="10085" rIns="0" bIns="0" rtlCol="0">
            <a:spAutoFit/>
          </a:bodyPr>
          <a:lstStyle/>
          <a:p>
            <a:pPr marL="314902" marR="4483" indent="-304256" algn="just">
              <a:spcBef>
                <a:spcPts val="79"/>
              </a:spcBef>
              <a:buFont typeface="Arial MT"/>
              <a:buChar char="•"/>
              <a:tabLst>
                <a:tab pos="315462" algn="l"/>
              </a:tabLst>
            </a:pPr>
            <a:r>
              <a:rPr sz="2824" spc="-4" dirty="0">
                <a:latin typeface="Calibri"/>
                <a:cs typeface="Calibri"/>
              </a:rPr>
              <a:t>The </a:t>
            </a:r>
            <a:r>
              <a:rPr sz="2824" spc="-13" dirty="0">
                <a:latin typeface="Calibri"/>
                <a:cs typeface="Calibri"/>
              </a:rPr>
              <a:t>greedy method </a:t>
            </a:r>
            <a:r>
              <a:rPr sz="2824" spc="-4" dirty="0">
                <a:latin typeface="Calibri"/>
                <a:cs typeface="Calibri"/>
              </a:rPr>
              <a:t>simply </a:t>
            </a:r>
            <a:r>
              <a:rPr sz="2824" spc="-18" dirty="0">
                <a:latin typeface="Calibri"/>
                <a:cs typeface="Calibri"/>
              </a:rPr>
              <a:t>requires </a:t>
            </a:r>
            <a:r>
              <a:rPr sz="2824" spc="-4" dirty="0">
                <a:latin typeface="Calibri"/>
                <a:cs typeface="Calibri"/>
              </a:rPr>
              <a:t>us </a:t>
            </a:r>
            <a:r>
              <a:rPr sz="2824" spc="-13" dirty="0">
                <a:latin typeface="Calibri"/>
                <a:cs typeface="Calibri"/>
              </a:rPr>
              <a:t>to </a:t>
            </a:r>
            <a:r>
              <a:rPr sz="2824" spc="-26" dirty="0">
                <a:latin typeface="Calibri"/>
                <a:cs typeface="Calibri"/>
              </a:rPr>
              <a:t>store </a:t>
            </a:r>
            <a:r>
              <a:rPr sz="2824" spc="-627" dirty="0">
                <a:latin typeface="Calibri"/>
                <a:cs typeface="Calibri"/>
              </a:rPr>
              <a:t> </a:t>
            </a:r>
            <a:r>
              <a:rPr sz="2824" spc="-4" dirty="0">
                <a:latin typeface="Calibri"/>
                <a:cs typeface="Calibri"/>
              </a:rPr>
              <a:t>the </a:t>
            </a:r>
            <a:r>
              <a:rPr sz="2824" spc="-22" dirty="0">
                <a:latin typeface="Calibri"/>
                <a:cs typeface="Calibri"/>
              </a:rPr>
              <a:t>programs </a:t>
            </a:r>
            <a:r>
              <a:rPr sz="2824" dirty="0">
                <a:latin typeface="Calibri"/>
                <a:cs typeface="Calibri"/>
              </a:rPr>
              <a:t>in </a:t>
            </a:r>
            <a:r>
              <a:rPr sz="2824" spc="-9" dirty="0">
                <a:latin typeface="Calibri"/>
                <a:cs typeface="Calibri"/>
              </a:rPr>
              <a:t>non-decreasing </a:t>
            </a:r>
            <a:r>
              <a:rPr sz="2824" spc="-18" dirty="0">
                <a:latin typeface="Calibri"/>
                <a:cs typeface="Calibri"/>
              </a:rPr>
              <a:t>order </a:t>
            </a:r>
            <a:r>
              <a:rPr sz="2824" spc="-4" dirty="0">
                <a:latin typeface="Calibri"/>
                <a:cs typeface="Calibri"/>
              </a:rPr>
              <a:t>of their </a:t>
            </a:r>
            <a:r>
              <a:rPr sz="2824" dirty="0">
                <a:latin typeface="Calibri"/>
                <a:cs typeface="Calibri"/>
              </a:rPr>
              <a:t> </a:t>
            </a:r>
            <a:r>
              <a:rPr sz="2824" spc="-9" dirty="0">
                <a:latin typeface="Calibri"/>
                <a:cs typeface="Calibri"/>
              </a:rPr>
              <a:t>lengths.</a:t>
            </a:r>
            <a:endParaRPr sz="2824">
              <a:latin typeface="Calibri"/>
              <a:cs typeface="Calibri"/>
            </a:endParaRPr>
          </a:p>
          <a:p>
            <a:pPr marL="314902" marR="478517" indent="-304256">
              <a:spcBef>
                <a:spcPts val="679"/>
              </a:spcBef>
              <a:buFont typeface="Arial MT"/>
              <a:buChar char="•"/>
              <a:tabLst>
                <a:tab pos="314902" algn="l"/>
                <a:tab pos="315462" algn="l"/>
              </a:tabLst>
            </a:pPr>
            <a:r>
              <a:rPr sz="2824" spc="-4" dirty="0">
                <a:latin typeface="Calibri"/>
                <a:cs typeface="Calibri"/>
              </a:rPr>
              <a:t>This</a:t>
            </a:r>
            <a:r>
              <a:rPr sz="2824" spc="-26" dirty="0">
                <a:latin typeface="Calibri"/>
                <a:cs typeface="Calibri"/>
              </a:rPr>
              <a:t> </a:t>
            </a:r>
            <a:r>
              <a:rPr sz="2824" spc="-13" dirty="0">
                <a:latin typeface="Calibri"/>
                <a:cs typeface="Calibri"/>
              </a:rPr>
              <a:t>ordering</a:t>
            </a:r>
            <a:r>
              <a:rPr sz="2824" spc="31" dirty="0">
                <a:latin typeface="Calibri"/>
                <a:cs typeface="Calibri"/>
              </a:rPr>
              <a:t> </a:t>
            </a:r>
            <a:r>
              <a:rPr sz="2824" spc="-4" dirty="0">
                <a:latin typeface="Calibri"/>
                <a:cs typeface="Calibri"/>
              </a:rPr>
              <a:t>(sorting)</a:t>
            </a:r>
            <a:r>
              <a:rPr sz="2824" spc="26" dirty="0">
                <a:latin typeface="Calibri"/>
                <a:cs typeface="Calibri"/>
              </a:rPr>
              <a:t> </a:t>
            </a:r>
            <a:r>
              <a:rPr sz="2824" spc="-13" dirty="0">
                <a:latin typeface="Calibri"/>
                <a:cs typeface="Calibri"/>
              </a:rPr>
              <a:t>can</a:t>
            </a:r>
            <a:r>
              <a:rPr sz="2824" spc="22" dirty="0">
                <a:latin typeface="Calibri"/>
                <a:cs typeface="Calibri"/>
              </a:rPr>
              <a:t> </a:t>
            </a:r>
            <a:r>
              <a:rPr sz="2824" spc="-4" dirty="0">
                <a:latin typeface="Calibri"/>
                <a:cs typeface="Calibri"/>
              </a:rPr>
              <a:t>be</a:t>
            </a:r>
            <a:r>
              <a:rPr sz="2824" spc="9" dirty="0">
                <a:latin typeface="Calibri"/>
                <a:cs typeface="Calibri"/>
              </a:rPr>
              <a:t> </a:t>
            </a:r>
            <a:r>
              <a:rPr sz="2824" spc="-9" dirty="0">
                <a:latin typeface="Calibri"/>
                <a:cs typeface="Calibri"/>
              </a:rPr>
              <a:t>carried</a:t>
            </a:r>
            <a:r>
              <a:rPr sz="2824" spc="13" dirty="0">
                <a:latin typeface="Calibri"/>
                <a:cs typeface="Calibri"/>
              </a:rPr>
              <a:t> </a:t>
            </a:r>
            <a:r>
              <a:rPr sz="2824" spc="-4" dirty="0">
                <a:latin typeface="Calibri"/>
                <a:cs typeface="Calibri"/>
              </a:rPr>
              <a:t>out</a:t>
            </a:r>
            <a:r>
              <a:rPr sz="2824" spc="18" dirty="0">
                <a:latin typeface="Calibri"/>
                <a:cs typeface="Calibri"/>
              </a:rPr>
              <a:t> </a:t>
            </a:r>
            <a:r>
              <a:rPr sz="2824" dirty="0">
                <a:latin typeface="Calibri"/>
                <a:cs typeface="Calibri"/>
              </a:rPr>
              <a:t>in </a:t>
            </a:r>
            <a:r>
              <a:rPr sz="2824" spc="-627" dirty="0">
                <a:latin typeface="Calibri"/>
                <a:cs typeface="Calibri"/>
              </a:rPr>
              <a:t> </a:t>
            </a:r>
            <a:r>
              <a:rPr sz="2824" i="1" spc="-9" dirty="0">
                <a:latin typeface="Calibri"/>
                <a:cs typeface="Calibri"/>
              </a:rPr>
              <a:t>O(n</a:t>
            </a:r>
            <a:r>
              <a:rPr sz="2824" i="1" spc="4" dirty="0">
                <a:latin typeface="Calibri"/>
                <a:cs typeface="Calibri"/>
              </a:rPr>
              <a:t> </a:t>
            </a:r>
            <a:r>
              <a:rPr sz="2824" i="1" spc="-4" dirty="0">
                <a:latin typeface="Calibri"/>
                <a:cs typeface="Calibri"/>
              </a:rPr>
              <a:t>log</a:t>
            </a:r>
            <a:r>
              <a:rPr sz="2824" i="1" spc="9" dirty="0">
                <a:latin typeface="Calibri"/>
                <a:cs typeface="Calibri"/>
              </a:rPr>
              <a:t> </a:t>
            </a:r>
            <a:r>
              <a:rPr sz="2824" i="1" spc="-9" dirty="0">
                <a:latin typeface="Calibri"/>
                <a:cs typeface="Calibri"/>
              </a:rPr>
              <a:t>n)</a:t>
            </a:r>
            <a:r>
              <a:rPr sz="2824" i="1" spc="31" dirty="0">
                <a:latin typeface="Calibri"/>
                <a:cs typeface="Calibri"/>
              </a:rPr>
              <a:t> </a:t>
            </a:r>
            <a:r>
              <a:rPr sz="2824" i="1" spc="-4" dirty="0">
                <a:latin typeface="Calibri"/>
                <a:cs typeface="Calibri"/>
              </a:rPr>
              <a:t>time</a:t>
            </a:r>
            <a:r>
              <a:rPr sz="2824" i="1" dirty="0">
                <a:latin typeface="Calibri"/>
                <a:cs typeface="Calibri"/>
              </a:rPr>
              <a:t> </a:t>
            </a:r>
            <a:r>
              <a:rPr sz="2824" i="1" spc="-9" dirty="0">
                <a:latin typeface="Calibri"/>
                <a:cs typeface="Calibri"/>
              </a:rPr>
              <a:t>using</a:t>
            </a:r>
            <a:r>
              <a:rPr sz="2824" i="1" spc="31" dirty="0">
                <a:latin typeface="Calibri"/>
                <a:cs typeface="Calibri"/>
              </a:rPr>
              <a:t> </a:t>
            </a:r>
            <a:r>
              <a:rPr sz="2824" i="1" spc="-9" dirty="0">
                <a:latin typeface="Calibri"/>
                <a:cs typeface="Calibri"/>
              </a:rPr>
              <a:t>an</a:t>
            </a:r>
            <a:r>
              <a:rPr sz="2824" i="1" spc="31" dirty="0">
                <a:latin typeface="Calibri"/>
                <a:cs typeface="Calibri"/>
              </a:rPr>
              <a:t> </a:t>
            </a:r>
            <a:r>
              <a:rPr sz="2824" i="1" spc="-4" dirty="0">
                <a:latin typeface="Calibri"/>
                <a:cs typeface="Calibri"/>
              </a:rPr>
              <a:t>efficient</a:t>
            </a:r>
            <a:r>
              <a:rPr sz="2824" i="1" spc="-18" dirty="0">
                <a:latin typeface="Calibri"/>
                <a:cs typeface="Calibri"/>
              </a:rPr>
              <a:t> </a:t>
            </a:r>
            <a:r>
              <a:rPr sz="2824" i="1" spc="-4" dirty="0">
                <a:latin typeface="Calibri"/>
                <a:cs typeface="Calibri"/>
              </a:rPr>
              <a:t>sorting </a:t>
            </a:r>
            <a:r>
              <a:rPr sz="2824" i="1" dirty="0">
                <a:latin typeface="Calibri"/>
                <a:cs typeface="Calibri"/>
              </a:rPr>
              <a:t> </a:t>
            </a:r>
            <a:r>
              <a:rPr sz="2824" i="1" spc="-4" dirty="0">
                <a:latin typeface="Calibri"/>
                <a:cs typeface="Calibri"/>
              </a:rPr>
              <a:t>algorithm</a:t>
            </a:r>
            <a:endParaRPr sz="2824">
              <a:latin typeface="Calibri"/>
              <a:cs typeface="Calibri"/>
            </a:endParaRPr>
          </a:p>
        </p:txBody>
      </p:sp>
    </p:spTree>
    <p:extLst>
      <p:ext uri="{BB962C8B-B14F-4D97-AF65-F5344CB8AC3E}">
        <p14:creationId xmlns:p14="http://schemas.microsoft.com/office/powerpoint/2010/main" val="13139124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4221" y="500560"/>
            <a:ext cx="5674659" cy="1241290"/>
          </a:xfrm>
          <a:prstGeom prst="rect">
            <a:avLst/>
          </a:prstGeom>
        </p:spPr>
        <p:txBody>
          <a:bodyPr vert="horz" wrap="square" lIns="0" tIns="10085" rIns="0" bIns="0" numCol="1" rtlCol="0" anchor="ctr" anchorCtr="0" compatLnSpc="1">
            <a:prstTxWarp prst="textNoShape">
              <a:avLst/>
            </a:prstTxWarp>
            <a:spAutoFit/>
          </a:bodyPr>
          <a:lstStyle/>
          <a:p>
            <a:pPr marL="11206">
              <a:spcBef>
                <a:spcPts val="79"/>
              </a:spcBef>
            </a:pPr>
            <a:r>
              <a:rPr spc="-9" dirty="0"/>
              <a:t>Algorithm</a:t>
            </a:r>
            <a:r>
              <a:rPr spc="13" dirty="0"/>
              <a:t> </a:t>
            </a:r>
            <a:r>
              <a:rPr spc="-31" dirty="0"/>
              <a:t>for</a:t>
            </a:r>
            <a:r>
              <a:rPr spc="-13" dirty="0"/>
              <a:t> </a:t>
            </a:r>
            <a:r>
              <a:rPr spc="-9" dirty="0"/>
              <a:t>multiple</a:t>
            </a:r>
            <a:r>
              <a:rPr spc="40" dirty="0"/>
              <a:t> </a:t>
            </a:r>
            <a:r>
              <a:rPr spc="-13" dirty="0"/>
              <a:t>tapes</a:t>
            </a:r>
          </a:p>
        </p:txBody>
      </p:sp>
      <p:pic>
        <p:nvPicPr>
          <p:cNvPr id="3" name="object 3"/>
          <p:cNvPicPr/>
          <p:nvPr/>
        </p:nvPicPr>
        <p:blipFill>
          <a:blip r:embed="rId2" cstate="print"/>
          <a:stretch>
            <a:fillRect/>
          </a:stretch>
        </p:blipFill>
        <p:spPr>
          <a:xfrm>
            <a:off x="915955" y="2039552"/>
            <a:ext cx="6829443" cy="2722758"/>
          </a:xfrm>
          <a:prstGeom prst="rect">
            <a:avLst/>
          </a:prstGeom>
        </p:spPr>
      </p:pic>
      <p:sp>
        <p:nvSpPr>
          <p:cNvPr id="4" name="object 4"/>
          <p:cNvSpPr txBox="1"/>
          <p:nvPr/>
        </p:nvSpPr>
        <p:spPr>
          <a:xfrm>
            <a:off x="1010770" y="5942046"/>
            <a:ext cx="6073588" cy="245494"/>
          </a:xfrm>
          <a:prstGeom prst="rect">
            <a:avLst/>
          </a:prstGeom>
        </p:spPr>
        <p:txBody>
          <a:bodyPr vert="horz" wrap="square" lIns="0" tIns="1121" rIns="0" bIns="0" rtlCol="0">
            <a:spAutoFit/>
          </a:bodyPr>
          <a:lstStyle/>
          <a:p>
            <a:pPr marL="11206">
              <a:spcBef>
                <a:spcPts val="9"/>
              </a:spcBef>
            </a:pPr>
            <a:r>
              <a:rPr sz="1588" spc="-9" dirty="0">
                <a:latin typeface="Calibri"/>
                <a:cs typeface="Calibri"/>
              </a:rPr>
              <a:t>Note:</a:t>
            </a:r>
            <a:r>
              <a:rPr sz="1588" dirty="0">
                <a:latin typeface="Calibri"/>
                <a:cs typeface="Calibri"/>
              </a:rPr>
              <a:t> </a:t>
            </a:r>
            <a:r>
              <a:rPr sz="1588" spc="-4" dirty="0">
                <a:latin typeface="Calibri"/>
                <a:cs typeface="Calibri"/>
              </a:rPr>
              <a:t>The</a:t>
            </a:r>
            <a:r>
              <a:rPr sz="1588" spc="18" dirty="0">
                <a:latin typeface="Calibri"/>
                <a:cs typeface="Calibri"/>
              </a:rPr>
              <a:t> </a:t>
            </a:r>
            <a:r>
              <a:rPr sz="1588" spc="-13" dirty="0">
                <a:latin typeface="Calibri"/>
                <a:cs typeface="Calibri"/>
              </a:rPr>
              <a:t>programs</a:t>
            </a:r>
            <a:r>
              <a:rPr sz="1588" spc="18" dirty="0">
                <a:latin typeface="Calibri"/>
                <a:cs typeface="Calibri"/>
              </a:rPr>
              <a:t> </a:t>
            </a:r>
            <a:r>
              <a:rPr sz="1588" spc="-9" dirty="0">
                <a:latin typeface="Calibri"/>
                <a:cs typeface="Calibri"/>
              </a:rPr>
              <a:t>are</a:t>
            </a:r>
            <a:r>
              <a:rPr sz="1588" spc="18" dirty="0">
                <a:latin typeface="Calibri"/>
                <a:cs typeface="Calibri"/>
              </a:rPr>
              <a:t> </a:t>
            </a:r>
            <a:r>
              <a:rPr sz="1588" spc="-9" dirty="0">
                <a:latin typeface="Calibri"/>
                <a:cs typeface="Calibri"/>
              </a:rPr>
              <a:t>assumed</a:t>
            </a:r>
            <a:r>
              <a:rPr sz="1588" spc="44" dirty="0">
                <a:latin typeface="Calibri"/>
                <a:cs typeface="Calibri"/>
              </a:rPr>
              <a:t> </a:t>
            </a:r>
            <a:r>
              <a:rPr sz="1588" spc="-18" dirty="0">
                <a:latin typeface="Calibri"/>
                <a:cs typeface="Calibri"/>
              </a:rPr>
              <a:t>to</a:t>
            </a:r>
            <a:r>
              <a:rPr sz="1588" spc="13" dirty="0">
                <a:latin typeface="Calibri"/>
                <a:cs typeface="Calibri"/>
              </a:rPr>
              <a:t> </a:t>
            </a:r>
            <a:r>
              <a:rPr sz="1588" spc="-9" dirty="0">
                <a:latin typeface="Calibri"/>
                <a:cs typeface="Calibri"/>
              </a:rPr>
              <a:t>be</a:t>
            </a:r>
            <a:r>
              <a:rPr sz="1588" spc="18" dirty="0">
                <a:latin typeface="Calibri"/>
                <a:cs typeface="Calibri"/>
              </a:rPr>
              <a:t> </a:t>
            </a:r>
            <a:r>
              <a:rPr sz="1588" spc="-4" dirty="0">
                <a:latin typeface="Calibri"/>
                <a:cs typeface="Calibri"/>
              </a:rPr>
              <a:t>in</a:t>
            </a:r>
            <a:r>
              <a:rPr sz="1588" spc="18" dirty="0">
                <a:latin typeface="Calibri"/>
                <a:cs typeface="Calibri"/>
              </a:rPr>
              <a:t> </a:t>
            </a:r>
            <a:r>
              <a:rPr sz="1588" spc="-9" dirty="0">
                <a:latin typeface="Calibri"/>
                <a:cs typeface="Calibri"/>
              </a:rPr>
              <a:t>increasing</a:t>
            </a:r>
            <a:r>
              <a:rPr sz="1588" spc="62" dirty="0">
                <a:latin typeface="Calibri"/>
                <a:cs typeface="Calibri"/>
              </a:rPr>
              <a:t> </a:t>
            </a:r>
            <a:r>
              <a:rPr sz="1588" spc="-9" dirty="0">
                <a:latin typeface="Calibri"/>
                <a:cs typeface="Calibri"/>
              </a:rPr>
              <a:t>order</a:t>
            </a:r>
            <a:r>
              <a:rPr sz="1588" spc="22" dirty="0">
                <a:latin typeface="Calibri"/>
                <a:cs typeface="Calibri"/>
              </a:rPr>
              <a:t> </a:t>
            </a:r>
            <a:r>
              <a:rPr sz="1588" dirty="0">
                <a:latin typeface="Calibri"/>
                <a:cs typeface="Calibri"/>
              </a:rPr>
              <a:t>of</a:t>
            </a:r>
            <a:r>
              <a:rPr sz="1588" spc="-13" dirty="0">
                <a:latin typeface="Calibri"/>
                <a:cs typeface="Calibri"/>
              </a:rPr>
              <a:t> </a:t>
            </a:r>
            <a:r>
              <a:rPr sz="1588" spc="-9" dirty="0">
                <a:latin typeface="Calibri"/>
                <a:cs typeface="Calibri"/>
              </a:rPr>
              <a:t>their</a:t>
            </a:r>
            <a:r>
              <a:rPr sz="1588" spc="44" dirty="0">
                <a:latin typeface="Calibri"/>
                <a:cs typeface="Calibri"/>
              </a:rPr>
              <a:t> </a:t>
            </a:r>
            <a:r>
              <a:rPr sz="1588" spc="-13" dirty="0">
                <a:latin typeface="Calibri"/>
                <a:cs typeface="Calibri"/>
              </a:rPr>
              <a:t>lengths</a:t>
            </a:r>
            <a:endParaRPr sz="1588">
              <a:latin typeface="Calibri"/>
              <a:cs typeface="Calibri"/>
            </a:endParaRPr>
          </a:p>
        </p:txBody>
      </p:sp>
      <p:sp>
        <p:nvSpPr>
          <p:cNvPr id="5" name="object 5"/>
          <p:cNvSpPr txBox="1">
            <a:spLocks noGrp="1"/>
          </p:cNvSpPr>
          <p:nvPr>
            <p:ph type="sldNum" sz="quarter" idx="4294967295"/>
          </p:nvPr>
        </p:nvSpPr>
        <p:spPr>
          <a:xfrm>
            <a:off x="134471" y="1"/>
            <a:ext cx="0" cy="1112521"/>
          </a:xfrm>
          <a:prstGeom prst="rect">
            <a:avLst/>
          </a:prstGeom>
        </p:spPr>
        <p:txBody>
          <a:bodyPr vert="horz" wrap="square" lIns="0" tIns="4482" rIns="0" bIns="0" rtlCol="0">
            <a:spAutoFit/>
          </a:bodyPr>
          <a:lstStyle/>
          <a:p>
            <a:pPr marL="33619">
              <a:spcBef>
                <a:spcPts val="35"/>
              </a:spcBef>
            </a:pPr>
            <a:fld id="{81D60167-4931-47E6-BA6A-407CBD079E47}" type="slidenum">
              <a:rPr dirty="0"/>
              <a:pPr marL="33619">
                <a:spcBef>
                  <a:spcPts val="35"/>
                </a:spcBef>
              </a:pPr>
              <a:t>141</a:t>
            </a:fld>
            <a:endParaRPr dirty="0"/>
          </a:p>
        </p:txBody>
      </p:sp>
    </p:spTree>
    <p:extLst>
      <p:ext uri="{BB962C8B-B14F-4D97-AF65-F5344CB8AC3E}">
        <p14:creationId xmlns:p14="http://schemas.microsoft.com/office/powerpoint/2010/main" val="2637128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r>
              <a:rPr lang="zh-TW" altLang="en-US"/>
              <a:t>3 -</a:t>
            </a:r>
            <a:fld id="{6923BEC1-AC93-4EE2-A7BC-8FB4388D6F7A}" type="slidenum">
              <a:rPr lang="zh-TW" altLang="en-US"/>
              <a:pPr/>
              <a:t>142</a:t>
            </a:fld>
            <a:endParaRPr lang="zh-TW" altLang="en-US"/>
          </a:p>
        </p:txBody>
      </p:sp>
      <p:sp>
        <p:nvSpPr>
          <p:cNvPr id="30722" name="Rectangle 2"/>
          <p:cNvSpPr>
            <a:spLocks noGrp="1" noChangeArrowheads="1"/>
          </p:cNvSpPr>
          <p:nvPr>
            <p:ph type="title"/>
          </p:nvPr>
        </p:nvSpPr>
        <p:spPr/>
        <p:txBody>
          <a:bodyPr/>
          <a:lstStyle/>
          <a:p>
            <a:r>
              <a:rPr lang="en-US" altLang="zh-TW"/>
              <a:t>The 2-way merging problem </a:t>
            </a:r>
            <a:endParaRPr lang="zh-TW" altLang="en-US"/>
          </a:p>
        </p:txBody>
      </p:sp>
      <p:sp>
        <p:nvSpPr>
          <p:cNvPr id="30723" name="Rectangle 3"/>
          <p:cNvSpPr>
            <a:spLocks noGrp="1" noChangeArrowheads="1"/>
          </p:cNvSpPr>
          <p:nvPr>
            <p:ph type="body" idx="1"/>
          </p:nvPr>
        </p:nvSpPr>
        <p:spPr/>
        <p:txBody>
          <a:bodyPr/>
          <a:lstStyle/>
          <a:p>
            <a:pPr>
              <a:lnSpc>
                <a:spcPct val="90000"/>
              </a:lnSpc>
            </a:pPr>
            <a:r>
              <a:rPr lang="en-US" altLang="zh-TW" sz="2800"/>
              <a:t># of comparisons required for the </a:t>
            </a:r>
            <a:r>
              <a:rPr lang="en-US" altLang="zh-TW" sz="2800" u="sng">
                <a:solidFill>
                  <a:schemeClr val="hlink"/>
                </a:solidFill>
              </a:rPr>
              <a:t>linear 2-way merge algorithm</a:t>
            </a:r>
            <a:r>
              <a:rPr lang="en-US" altLang="zh-TW" sz="2800"/>
              <a:t> is m</a:t>
            </a:r>
            <a:r>
              <a:rPr lang="en-US" altLang="zh-TW" sz="2800" baseline="-30000"/>
              <a:t>1</a:t>
            </a:r>
            <a:r>
              <a:rPr lang="en-US" altLang="zh-TW" sz="2800"/>
              <a:t>+ m</a:t>
            </a:r>
            <a:r>
              <a:rPr lang="en-US" altLang="zh-TW" sz="2800" baseline="-30000"/>
              <a:t>2</a:t>
            </a:r>
            <a:r>
              <a:rPr lang="en-US" altLang="zh-TW" sz="2800"/>
              <a:t> -1 where m</a:t>
            </a:r>
            <a:r>
              <a:rPr lang="en-US" altLang="zh-TW" sz="2800" baseline="-30000"/>
              <a:t>1</a:t>
            </a:r>
            <a:r>
              <a:rPr lang="en-US" altLang="zh-TW" sz="2800"/>
              <a:t> and m</a:t>
            </a:r>
            <a:r>
              <a:rPr lang="en-US" altLang="zh-TW" sz="2800" baseline="-30000"/>
              <a:t>2</a:t>
            </a:r>
            <a:r>
              <a:rPr lang="en-US" altLang="zh-TW" sz="2800"/>
              <a:t> are the lengths of the two sorted lists respectively.</a:t>
            </a:r>
          </a:p>
          <a:p>
            <a:pPr lvl="1">
              <a:lnSpc>
                <a:spcPct val="90000"/>
              </a:lnSpc>
            </a:pPr>
            <a:r>
              <a:rPr lang="en-US" altLang="zh-TW" sz="2400"/>
              <a:t>2-way merging example</a:t>
            </a:r>
          </a:p>
          <a:p>
            <a:pPr>
              <a:lnSpc>
                <a:spcPct val="90000"/>
              </a:lnSpc>
              <a:buFont typeface="Wingdings" panose="05000000000000000000" pitchFamily="2" charset="2"/>
              <a:buNone/>
            </a:pPr>
            <a:r>
              <a:rPr lang="en-US" altLang="zh-TW" sz="2800"/>
              <a:t>       </a:t>
            </a:r>
            <a:r>
              <a:rPr lang="en-US" altLang="zh-TW" sz="2400"/>
              <a:t>2    3    5    6</a:t>
            </a:r>
          </a:p>
          <a:p>
            <a:pPr>
              <a:lnSpc>
                <a:spcPct val="90000"/>
              </a:lnSpc>
              <a:buFont typeface="Wingdings" panose="05000000000000000000" pitchFamily="2" charset="2"/>
              <a:buNone/>
            </a:pPr>
            <a:r>
              <a:rPr lang="en-US" altLang="zh-TW" sz="2400"/>
              <a:t>        1    4    7    8</a:t>
            </a:r>
          </a:p>
          <a:p>
            <a:pPr>
              <a:lnSpc>
                <a:spcPct val="90000"/>
              </a:lnSpc>
            </a:pPr>
            <a:r>
              <a:rPr lang="en-US" altLang="zh-TW" sz="2800"/>
              <a:t>The problem: There are n sorted lists, each of length m</a:t>
            </a:r>
            <a:r>
              <a:rPr lang="en-US" altLang="zh-TW" sz="2800" baseline="-30000"/>
              <a:t>i</a:t>
            </a:r>
            <a:r>
              <a:rPr lang="en-US" altLang="zh-TW" sz="2800"/>
              <a:t>.  What is the </a:t>
            </a:r>
            <a:r>
              <a:rPr lang="en-US" altLang="zh-TW" sz="2800" u="sng">
                <a:solidFill>
                  <a:schemeClr val="hlink"/>
                </a:solidFill>
              </a:rPr>
              <a:t>optimal sequence of merging process</a:t>
            </a:r>
            <a:r>
              <a:rPr lang="en-US" altLang="zh-TW" sz="2800"/>
              <a:t> to merge these n lists into one sorted list ?</a:t>
            </a:r>
          </a:p>
          <a:p>
            <a:pPr>
              <a:lnSpc>
                <a:spcPct val="90000"/>
              </a:lnSpc>
            </a:pPr>
            <a:endParaRPr lang="zh-TW" altLang="en-US"/>
          </a:p>
        </p:txBody>
      </p:sp>
    </p:spTree>
    <p:extLst>
      <p:ext uri="{BB962C8B-B14F-4D97-AF65-F5344CB8AC3E}">
        <p14:creationId xmlns:p14="http://schemas.microsoft.com/office/powerpoint/2010/main" val="3298968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r>
              <a:rPr lang="zh-TW" altLang="en-US"/>
              <a:t>3 -</a:t>
            </a:r>
            <a:fld id="{D0A781E4-1D7E-4456-B3F5-4753D693155B}" type="slidenum">
              <a:rPr lang="zh-TW" altLang="en-US"/>
              <a:pPr/>
              <a:t>143</a:t>
            </a:fld>
            <a:endParaRPr lang="zh-TW" altLang="en-US"/>
          </a:p>
        </p:txBody>
      </p:sp>
      <p:sp>
        <p:nvSpPr>
          <p:cNvPr id="31747" name="Rectangle 3"/>
          <p:cNvSpPr>
            <a:spLocks noGrp="1" noChangeArrowheads="1"/>
          </p:cNvSpPr>
          <p:nvPr>
            <p:ph type="body" idx="1"/>
          </p:nvPr>
        </p:nvSpPr>
        <p:spPr>
          <a:xfrm>
            <a:off x="762000" y="1676400"/>
            <a:ext cx="7772400" cy="3505200"/>
          </a:xfrm>
        </p:spPr>
        <p:txBody>
          <a:bodyPr/>
          <a:lstStyle/>
          <a:p>
            <a:r>
              <a:rPr lang="en-US" altLang="zh-TW" sz="2800"/>
              <a:t>An extended binary tree representing a 2-way merge</a:t>
            </a:r>
            <a:endParaRPr lang="zh-TW" altLang="en-US" sz="2800"/>
          </a:p>
        </p:txBody>
      </p:sp>
      <p:sp>
        <p:nvSpPr>
          <p:cNvPr id="31749" name="Rectangle 5"/>
          <p:cNvSpPr>
            <a:spLocks noChangeArrowheads="1"/>
          </p:cNvSpPr>
          <p:nvPr/>
        </p:nvSpPr>
        <p:spPr bwMode="auto">
          <a:xfrm>
            <a:off x="2867025" y="1881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pic>
        <p:nvPicPr>
          <p:cNvPr id="317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2438400"/>
            <a:ext cx="4419600" cy="4011613"/>
          </a:xfrm>
          <a:prstGeom prst="rect">
            <a:avLst/>
          </a:prstGeom>
          <a:noFill/>
          <a:extLst>
            <a:ext uri="{909E8E84-426E-40DD-AFC4-6F175D3DCCD1}">
              <a14:hiddenFill xmlns:a14="http://schemas.microsoft.com/office/drawing/2010/main">
                <a:solidFill>
                  <a:srgbClr val="FFFFFF"/>
                </a:solidFill>
              </a14:hiddenFill>
            </a:ext>
          </a:extLst>
        </p:spPr>
      </p:pic>
      <p:sp>
        <p:nvSpPr>
          <p:cNvPr id="31751" name="Rectangle 7"/>
          <p:cNvSpPr>
            <a:spLocks noGrp="1" noChangeArrowheads="1"/>
          </p:cNvSpPr>
          <p:nvPr>
            <p:ph type="title"/>
          </p:nvPr>
        </p:nvSpPr>
        <p:spPr/>
        <p:txBody>
          <a:bodyPr/>
          <a:lstStyle/>
          <a:p>
            <a:r>
              <a:rPr lang="en-US" altLang="zh-TW" dirty="0"/>
              <a:t>Extended binary trees</a:t>
            </a:r>
          </a:p>
        </p:txBody>
      </p:sp>
    </p:spTree>
    <p:extLst>
      <p:ext uri="{BB962C8B-B14F-4D97-AF65-F5344CB8AC3E}">
        <p14:creationId xmlns:p14="http://schemas.microsoft.com/office/powerpoint/2010/main" val="27297468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r>
              <a:rPr lang="zh-TW" altLang="en-US"/>
              <a:t>3 -</a:t>
            </a:r>
            <a:fld id="{1D0030EF-B245-45CD-AE83-2547EF8E6C92}" type="slidenum">
              <a:rPr lang="zh-TW" altLang="en-US"/>
              <a:pPr/>
              <a:t>144</a:t>
            </a:fld>
            <a:endParaRPr lang="zh-TW" altLang="en-US"/>
          </a:p>
        </p:txBody>
      </p:sp>
      <p:sp>
        <p:nvSpPr>
          <p:cNvPr id="32770" name="Rectangle 2"/>
          <p:cNvSpPr>
            <a:spLocks noGrp="1" noChangeArrowheads="1"/>
          </p:cNvSpPr>
          <p:nvPr>
            <p:ph type="title"/>
          </p:nvPr>
        </p:nvSpPr>
        <p:spPr/>
        <p:txBody>
          <a:bodyPr/>
          <a:lstStyle/>
          <a:p>
            <a:r>
              <a:rPr lang="en-US" altLang="zh-TW"/>
              <a:t>An example of 2-way merging </a:t>
            </a:r>
            <a:endParaRPr lang="zh-TW" altLang="en-US"/>
          </a:p>
        </p:txBody>
      </p:sp>
      <p:sp>
        <p:nvSpPr>
          <p:cNvPr id="32771" name="Rectangle 3"/>
          <p:cNvSpPr>
            <a:spLocks noGrp="1" noChangeArrowheads="1"/>
          </p:cNvSpPr>
          <p:nvPr>
            <p:ph type="body" idx="1"/>
          </p:nvPr>
        </p:nvSpPr>
        <p:spPr>
          <a:xfrm>
            <a:off x="1182688" y="1676400"/>
            <a:ext cx="7275512" cy="4114800"/>
          </a:xfrm>
        </p:spPr>
        <p:txBody>
          <a:bodyPr/>
          <a:lstStyle/>
          <a:p>
            <a:r>
              <a:rPr lang="en-US" altLang="zh-TW"/>
              <a:t>Example: 6 sorted lists with lengths 2, 3, 5, 7, 11 and 13.</a:t>
            </a:r>
            <a:endParaRPr lang="zh-TW" altLang="en-US"/>
          </a:p>
        </p:txBody>
      </p:sp>
      <p:sp>
        <p:nvSpPr>
          <p:cNvPr id="32773" name="Rectangle 5"/>
          <p:cNvSpPr>
            <a:spLocks noChangeArrowheads="1"/>
          </p:cNvSpPr>
          <p:nvPr/>
        </p:nvSpPr>
        <p:spPr bwMode="auto">
          <a:xfrm>
            <a:off x="1933575" y="3190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pic>
        <p:nvPicPr>
          <p:cNvPr id="327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4495800"/>
            <a:ext cx="5038725" cy="461963"/>
          </a:xfrm>
          <a:prstGeom prst="rect">
            <a:avLst/>
          </a:prstGeom>
          <a:noFill/>
          <a:extLst>
            <a:ext uri="{909E8E84-426E-40DD-AFC4-6F175D3DCCD1}">
              <a14:hiddenFill xmlns:a14="http://schemas.microsoft.com/office/drawing/2010/main">
                <a:solidFill>
                  <a:srgbClr val="FFFFFF"/>
                </a:solidFill>
              </a14:hiddenFill>
            </a:ext>
          </a:extLst>
        </p:spPr>
      </p:pic>
      <p:sp>
        <p:nvSpPr>
          <p:cNvPr id="32775" name="Rectangle 7"/>
          <p:cNvSpPr>
            <a:spLocks noChangeArrowheads="1"/>
          </p:cNvSpPr>
          <p:nvPr/>
        </p:nvSpPr>
        <p:spPr bwMode="auto">
          <a:xfrm>
            <a:off x="1933575" y="281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pic>
        <p:nvPicPr>
          <p:cNvPr id="3277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3810000"/>
            <a:ext cx="5038725" cy="1185863"/>
          </a:xfrm>
          <a:prstGeom prst="rect">
            <a:avLst/>
          </a:prstGeom>
          <a:noFill/>
          <a:extLst>
            <a:ext uri="{909E8E84-426E-40DD-AFC4-6F175D3DCCD1}">
              <a14:hiddenFill xmlns:a14="http://schemas.microsoft.com/office/drawing/2010/main">
                <a:solidFill>
                  <a:srgbClr val="FFFFFF"/>
                </a:solidFill>
              </a14:hiddenFill>
            </a:ext>
          </a:extLst>
        </p:spPr>
      </p:pic>
      <p:sp>
        <p:nvSpPr>
          <p:cNvPr id="32777" name="Rectangle 9"/>
          <p:cNvSpPr>
            <a:spLocks noChangeArrowheads="1"/>
          </p:cNvSpPr>
          <p:nvPr/>
        </p:nvSpPr>
        <p:spPr bwMode="auto">
          <a:xfrm>
            <a:off x="1938338" y="2381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pic>
        <p:nvPicPr>
          <p:cNvPr id="3277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0200" y="2971800"/>
            <a:ext cx="5638800" cy="22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696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box(out)">
                                      <p:cBhvr>
                                        <p:cTn id="7" dur="500"/>
                                        <p:tgtEl>
                                          <p:spTgt spid="3277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2774"/>
                                        </p:tgtEl>
                                        <p:attrNameLst>
                                          <p:attrName>style.visibility</p:attrName>
                                        </p:attrNameLst>
                                      </p:cBhvr>
                                      <p:to>
                                        <p:strVal val="visible"/>
                                      </p:to>
                                    </p:set>
                                    <p:animEffect transition="in" filter="box(out)">
                                      <p:cBhvr>
                                        <p:cTn id="12" dur="500"/>
                                        <p:tgtEl>
                                          <p:spTgt spid="32774"/>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2776"/>
                                        </p:tgtEl>
                                        <p:attrNameLst>
                                          <p:attrName>style.visibility</p:attrName>
                                        </p:attrNameLst>
                                      </p:cBhvr>
                                      <p:to>
                                        <p:strVal val="visible"/>
                                      </p:to>
                                    </p:set>
                                    <p:animEffect transition="in" filter="box(out)">
                                      <p:cBhvr>
                                        <p:cTn id="17" dur="500"/>
                                        <p:tgtEl>
                                          <p:spTgt spid="32776"/>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r>
              <a:rPr lang="zh-TW" altLang="en-US"/>
              <a:t>3 -</a:t>
            </a:r>
            <a:fld id="{C08402A0-9B0D-4762-A220-C9392261BE2A}" type="slidenum">
              <a:rPr lang="zh-TW" altLang="en-US"/>
              <a:pPr/>
              <a:t>145</a:t>
            </a:fld>
            <a:endParaRPr lang="zh-TW" altLang="en-US"/>
          </a:p>
        </p:txBody>
      </p:sp>
      <p:sp>
        <p:nvSpPr>
          <p:cNvPr id="33797" name="Rectangle 5"/>
          <p:cNvSpPr>
            <a:spLocks noChangeArrowheads="1"/>
          </p:cNvSpPr>
          <p:nvPr/>
        </p:nvSpPr>
        <p:spPr bwMode="auto">
          <a:xfrm>
            <a:off x="2219325" y="1762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pic>
        <p:nvPicPr>
          <p:cNvPr id="337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609600"/>
            <a:ext cx="3952875" cy="2667000"/>
          </a:xfrm>
          <a:prstGeom prst="rect">
            <a:avLst/>
          </a:prstGeom>
          <a:noFill/>
          <a:extLst>
            <a:ext uri="{909E8E84-426E-40DD-AFC4-6F175D3DCCD1}">
              <a14:hiddenFill xmlns:a14="http://schemas.microsoft.com/office/drawing/2010/main">
                <a:solidFill>
                  <a:srgbClr val="FFFFFF"/>
                </a:solidFill>
              </a14:hiddenFill>
            </a:ext>
          </a:extLst>
        </p:spPr>
      </p:pic>
      <p:sp>
        <p:nvSpPr>
          <p:cNvPr id="33799" name="Rectangle 7"/>
          <p:cNvSpPr>
            <a:spLocks noChangeArrowheads="1"/>
          </p:cNvSpPr>
          <p:nvPr/>
        </p:nvSpPr>
        <p:spPr bwMode="auto">
          <a:xfrm>
            <a:off x="2219325" y="1762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pic>
        <p:nvPicPr>
          <p:cNvPr id="3379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762000"/>
            <a:ext cx="4191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3801" name="Rectangle 9"/>
          <p:cNvSpPr>
            <a:spLocks noChangeArrowheads="1"/>
          </p:cNvSpPr>
          <p:nvPr/>
        </p:nvSpPr>
        <p:spPr bwMode="auto">
          <a:xfrm>
            <a:off x="2333625" y="1190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pic>
        <p:nvPicPr>
          <p:cNvPr id="3380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3429000"/>
            <a:ext cx="3533775" cy="3124200"/>
          </a:xfrm>
          <a:prstGeom prst="rect">
            <a:avLst/>
          </a:prstGeom>
          <a:noFill/>
          <a:extLst>
            <a:ext uri="{909E8E84-426E-40DD-AFC4-6F175D3DCCD1}">
              <a14:hiddenFill xmlns:a14="http://schemas.microsoft.com/office/drawing/2010/main">
                <a:solidFill>
                  <a:srgbClr val="FFFFFF"/>
                </a:solidFill>
              </a14:hiddenFill>
            </a:ext>
          </a:extLst>
        </p:spPr>
      </p:pic>
      <p:sp>
        <p:nvSpPr>
          <p:cNvPr id="33805" name="Text Box 13"/>
          <p:cNvSpPr txBox="1">
            <a:spLocks noGrp="1" noChangeArrowheads="1"/>
          </p:cNvSpPr>
          <p:nvPr>
            <p:ph type="body" idx="1"/>
          </p:nvPr>
        </p:nvSpPr>
        <p:spPr>
          <a:xfrm>
            <a:off x="4419600" y="4114800"/>
            <a:ext cx="4343400" cy="160020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txBody>
          <a:bodyPr/>
          <a:lstStyle/>
          <a:p>
            <a:pPr>
              <a:lnSpc>
                <a:spcPct val="90000"/>
              </a:lnSpc>
              <a:spcBef>
                <a:spcPct val="50000"/>
              </a:spcBef>
              <a:buSzTx/>
              <a:buFont typeface="Wingdings" panose="05000000000000000000" pitchFamily="2" charset="2"/>
              <a:buChar char="§"/>
            </a:pPr>
            <a:r>
              <a:rPr lang="en-US" altLang="zh-TW" sz="2800"/>
              <a:t>Time complexity for  generating an optimal extended binary tree:O(n log n)</a:t>
            </a:r>
          </a:p>
          <a:p>
            <a:pPr>
              <a:lnSpc>
                <a:spcPct val="90000"/>
              </a:lnSpc>
              <a:spcBef>
                <a:spcPct val="50000"/>
              </a:spcBef>
              <a:buClrTx/>
              <a:buSzTx/>
              <a:buFontTx/>
              <a:buNone/>
            </a:pPr>
            <a:endParaRPr lang="zh-TW" altLang="en-US" sz="2400"/>
          </a:p>
        </p:txBody>
      </p:sp>
    </p:spTree>
    <p:extLst>
      <p:ext uri="{BB962C8B-B14F-4D97-AF65-F5344CB8AC3E}">
        <p14:creationId xmlns:p14="http://schemas.microsoft.com/office/powerpoint/2010/main" val="3779343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3798"/>
                                        </p:tgtEl>
                                        <p:attrNameLst>
                                          <p:attrName>style.visibility</p:attrName>
                                        </p:attrNameLst>
                                      </p:cBhvr>
                                      <p:to>
                                        <p:strVal val="visible"/>
                                      </p:to>
                                    </p:set>
                                    <p:animEffect transition="in" filter="box(out)">
                                      <p:cBhvr>
                                        <p:cTn id="7" dur="500"/>
                                        <p:tgtEl>
                                          <p:spTgt spid="33798"/>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3800"/>
                                        </p:tgtEl>
                                        <p:attrNameLst>
                                          <p:attrName>style.visibility</p:attrName>
                                        </p:attrNameLst>
                                      </p:cBhvr>
                                      <p:to>
                                        <p:strVal val="visible"/>
                                      </p:to>
                                    </p:set>
                                    <p:animEffect transition="in" filter="box(out)">
                                      <p:cBhvr>
                                        <p:cTn id="12" dur="500"/>
                                        <p:tgtEl>
                                          <p:spTgt spid="33800"/>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3805">
                                            <p:txEl>
                                              <p:pRg st="0" end="0"/>
                                            </p:txEl>
                                          </p:spTgt>
                                        </p:tgtEl>
                                        <p:attrNameLst>
                                          <p:attrName>style.visibility</p:attrName>
                                        </p:attrNameLst>
                                      </p:cBhvr>
                                      <p:to>
                                        <p:strVal val="visible"/>
                                      </p:to>
                                    </p:set>
                                    <p:animEffect transition="in" filter="box(out)">
                                      <p:cBhvr>
                                        <p:cTn id="17" dur="500"/>
                                        <p:tgtEl>
                                          <p:spTgt spid="33805">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5" grpId="0" build="p"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r>
              <a:rPr lang="zh-TW" altLang="en-US"/>
              <a:t>3 -</a:t>
            </a:r>
            <a:fld id="{0329E60F-8AB2-4F75-A765-7B756BC21D04}" type="slidenum">
              <a:rPr lang="zh-TW" altLang="en-US"/>
              <a:pPr/>
              <a:t>146</a:t>
            </a:fld>
            <a:endParaRPr lang="zh-TW" altLang="en-US"/>
          </a:p>
        </p:txBody>
      </p:sp>
      <p:sp>
        <p:nvSpPr>
          <p:cNvPr id="34818" name="Rectangle 2"/>
          <p:cNvSpPr>
            <a:spLocks noGrp="1" noChangeArrowheads="1"/>
          </p:cNvSpPr>
          <p:nvPr>
            <p:ph type="title"/>
          </p:nvPr>
        </p:nvSpPr>
        <p:spPr/>
        <p:txBody>
          <a:bodyPr/>
          <a:lstStyle/>
          <a:p>
            <a:r>
              <a:rPr lang="en-US" altLang="zh-TW" dirty="0"/>
              <a:t>Huffman codes </a:t>
            </a:r>
            <a:endParaRPr lang="zh-TW" altLang="en-US" dirty="0"/>
          </a:p>
        </p:txBody>
      </p:sp>
      <p:sp>
        <p:nvSpPr>
          <p:cNvPr id="34819" name="Rectangle 3"/>
          <p:cNvSpPr>
            <a:spLocks noGrp="1" noChangeArrowheads="1"/>
          </p:cNvSpPr>
          <p:nvPr>
            <p:ph type="body" idx="1"/>
          </p:nvPr>
        </p:nvSpPr>
        <p:spPr/>
        <p:txBody>
          <a:bodyPr/>
          <a:lstStyle/>
          <a:p>
            <a:r>
              <a:rPr lang="en-US" altLang="zh-TW" sz="2800"/>
              <a:t>In telecommunication, how do we represent a set of messages, each with an access frequency, by a sequence of 0</a:t>
            </a:r>
            <a:r>
              <a:rPr lang="en-US" altLang="zh-TW" sz="2800">
                <a:latin typeface="Times New Roman" panose="02020603050405020304" pitchFamily="18" charset="0"/>
              </a:rPr>
              <a:t>’</a:t>
            </a:r>
            <a:r>
              <a:rPr lang="en-US" altLang="zh-TW" sz="2800"/>
              <a:t>s and 1</a:t>
            </a:r>
            <a:r>
              <a:rPr lang="en-US" altLang="zh-TW" sz="2800">
                <a:latin typeface="Times New Roman" panose="02020603050405020304" pitchFamily="18" charset="0"/>
              </a:rPr>
              <a:t>’</a:t>
            </a:r>
            <a:r>
              <a:rPr lang="en-US" altLang="zh-TW" sz="2800"/>
              <a:t>s?</a:t>
            </a:r>
          </a:p>
          <a:p>
            <a:r>
              <a:rPr lang="en-US" altLang="zh-TW" sz="2800"/>
              <a:t>To minimize the </a:t>
            </a:r>
            <a:r>
              <a:rPr lang="en-US" altLang="zh-TW" sz="2800" u="sng">
                <a:solidFill>
                  <a:schemeClr val="hlink"/>
                </a:solidFill>
              </a:rPr>
              <a:t>transmission and decoding costs</a:t>
            </a:r>
            <a:r>
              <a:rPr lang="en-US" altLang="zh-TW" sz="2800"/>
              <a:t>, we may use short strings to represent more frequently used messages.</a:t>
            </a:r>
          </a:p>
          <a:p>
            <a:r>
              <a:rPr lang="en-US" altLang="zh-TW" sz="2800"/>
              <a:t>This problem can by solved by using an extended binary tree which is used in the </a:t>
            </a:r>
            <a:r>
              <a:rPr lang="en-US" altLang="zh-TW" sz="2800" u="sng">
                <a:solidFill>
                  <a:schemeClr val="hlink"/>
                </a:solidFill>
              </a:rPr>
              <a:t>2-way merging</a:t>
            </a:r>
            <a:r>
              <a:rPr lang="en-US" altLang="zh-TW" sz="2800"/>
              <a:t> problem.</a:t>
            </a:r>
            <a:endParaRPr lang="zh-TW" altLang="en-US" sz="2800"/>
          </a:p>
        </p:txBody>
      </p:sp>
    </p:spTree>
    <p:extLst>
      <p:ext uri="{BB962C8B-B14F-4D97-AF65-F5344CB8AC3E}">
        <p14:creationId xmlns:p14="http://schemas.microsoft.com/office/powerpoint/2010/main" val="3002476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p:txBody>
          <a:bodyPr/>
          <a:lstStyle/>
          <a:p>
            <a:r>
              <a:rPr lang="zh-TW" altLang="en-US"/>
              <a:t>3 -</a:t>
            </a:r>
            <a:fld id="{49D094C9-F741-46E7-A939-EF26688C0584}" type="slidenum">
              <a:rPr lang="zh-TW" altLang="en-US"/>
              <a:pPr/>
              <a:t>147</a:t>
            </a:fld>
            <a:endParaRPr lang="zh-TW" altLang="en-US"/>
          </a:p>
        </p:txBody>
      </p:sp>
      <p:sp>
        <p:nvSpPr>
          <p:cNvPr id="35842" name="Rectangle 2"/>
          <p:cNvSpPr>
            <a:spLocks noGrp="1" noChangeArrowheads="1"/>
          </p:cNvSpPr>
          <p:nvPr>
            <p:ph type="title"/>
          </p:nvPr>
        </p:nvSpPr>
        <p:spPr>
          <a:xfrm>
            <a:off x="381000" y="457200"/>
            <a:ext cx="8382000" cy="914400"/>
          </a:xfrm>
        </p:spPr>
        <p:txBody>
          <a:bodyPr/>
          <a:lstStyle/>
          <a:p>
            <a:r>
              <a:rPr lang="en-US" altLang="zh-TW" sz="4000" dirty="0"/>
              <a:t>An example of Huffman algorithm</a:t>
            </a:r>
            <a:endParaRPr lang="zh-TW" altLang="en-US" sz="4000" dirty="0"/>
          </a:p>
        </p:txBody>
      </p:sp>
      <p:sp>
        <p:nvSpPr>
          <p:cNvPr id="35843" name="Rectangle 3"/>
          <p:cNvSpPr>
            <a:spLocks noGrp="1" noChangeArrowheads="1"/>
          </p:cNvSpPr>
          <p:nvPr>
            <p:ph type="body" sz="half" idx="1"/>
          </p:nvPr>
        </p:nvSpPr>
        <p:spPr>
          <a:xfrm>
            <a:off x="304800" y="1600200"/>
            <a:ext cx="4648200" cy="4114800"/>
          </a:xfrm>
        </p:spPr>
        <p:txBody>
          <a:bodyPr/>
          <a:lstStyle/>
          <a:p>
            <a:r>
              <a:rPr lang="en-US" altLang="zh-TW" sz="2400"/>
              <a:t>Symbols: A, B, C, D, E, F, G</a:t>
            </a:r>
          </a:p>
          <a:p>
            <a:pPr>
              <a:buFont typeface="Wingdings" panose="05000000000000000000" pitchFamily="2" charset="2"/>
              <a:buNone/>
            </a:pPr>
            <a:r>
              <a:rPr lang="en-US" altLang="zh-TW" sz="2400"/>
              <a:t> 	freq.    : 2, 3, 5, 8, 13, 15, 18</a:t>
            </a:r>
          </a:p>
          <a:p>
            <a:endParaRPr lang="en-US" altLang="zh-TW" sz="2400"/>
          </a:p>
          <a:p>
            <a:r>
              <a:rPr lang="en-US" altLang="zh-TW" sz="2400"/>
              <a:t>Huffman codes:</a:t>
            </a:r>
          </a:p>
          <a:p>
            <a:pPr>
              <a:buFont typeface="Wingdings" panose="05000000000000000000" pitchFamily="2" charset="2"/>
              <a:buNone/>
            </a:pPr>
            <a:r>
              <a:rPr lang="en-US" altLang="zh-TW" sz="2400"/>
              <a:t>	A: 10100	B: 10101 C: 1011</a:t>
            </a:r>
          </a:p>
          <a:p>
            <a:pPr>
              <a:buFont typeface="Wingdings" panose="05000000000000000000" pitchFamily="2" charset="2"/>
              <a:buNone/>
            </a:pPr>
            <a:r>
              <a:rPr lang="en-US" altLang="zh-TW" sz="2400"/>
              <a:t>	D: 100	E: 00	    F: 01</a:t>
            </a:r>
          </a:p>
          <a:p>
            <a:pPr>
              <a:buFont typeface="Wingdings" panose="05000000000000000000" pitchFamily="2" charset="2"/>
              <a:buNone/>
            </a:pPr>
            <a:r>
              <a:rPr lang="en-US" altLang="zh-TW" sz="2400"/>
              <a:t>	G: 11</a:t>
            </a:r>
            <a:endParaRPr lang="zh-TW" altLang="en-US" sz="2400"/>
          </a:p>
        </p:txBody>
      </p:sp>
      <p:sp>
        <p:nvSpPr>
          <p:cNvPr id="35846" name="Rectangle 6"/>
          <p:cNvSpPr>
            <a:spLocks noChangeArrowheads="1"/>
          </p:cNvSpPr>
          <p:nvPr/>
        </p:nvSpPr>
        <p:spPr bwMode="auto">
          <a:xfrm>
            <a:off x="2162175" y="847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pSp>
        <p:nvGrpSpPr>
          <p:cNvPr id="35849" name="Group 9"/>
          <p:cNvGrpSpPr>
            <a:grpSpLocks/>
          </p:cNvGrpSpPr>
          <p:nvPr/>
        </p:nvGrpSpPr>
        <p:grpSpPr bwMode="auto">
          <a:xfrm>
            <a:off x="4800600" y="1371600"/>
            <a:ext cx="4343400" cy="4678363"/>
            <a:chOff x="3154" y="1110"/>
            <a:chExt cx="2558" cy="2851"/>
          </a:xfrm>
        </p:grpSpPr>
        <p:pic>
          <p:nvPicPr>
            <p:cNvPr id="3584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4" y="1110"/>
              <a:ext cx="2414" cy="2586"/>
            </a:xfrm>
            <a:prstGeom prst="rect">
              <a:avLst/>
            </a:prstGeom>
            <a:noFill/>
            <a:extLst>
              <a:ext uri="{909E8E84-426E-40DD-AFC4-6F175D3DCCD1}">
                <a14:hiddenFill xmlns:a14="http://schemas.microsoft.com/office/drawing/2010/main">
                  <a:solidFill>
                    <a:srgbClr val="FFFFFF"/>
                  </a:solidFill>
                </a14:hiddenFill>
              </a:ext>
            </a:extLst>
          </p:spPr>
        </p:pic>
        <p:sp>
          <p:nvSpPr>
            <p:cNvPr id="35848" name="Text Box 8"/>
            <p:cNvSpPr txBox="1">
              <a:spLocks noChangeArrowheads="1"/>
            </p:cNvSpPr>
            <p:nvPr/>
          </p:nvSpPr>
          <p:spPr bwMode="auto">
            <a:xfrm>
              <a:off x="3312" y="3648"/>
              <a:ext cx="2400"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50000"/>
                </a:spcBef>
              </a:pPr>
              <a:r>
                <a:rPr lang="en-US" altLang="zh-TW"/>
                <a:t>A Huffman code Tree</a:t>
              </a:r>
              <a:endParaRPr lang="zh-TW" altLang="en-US"/>
            </a:p>
          </p:txBody>
        </p:sp>
      </p:grpSp>
    </p:spTree>
    <p:extLst>
      <p:ext uri="{BB962C8B-B14F-4D97-AF65-F5344CB8AC3E}">
        <p14:creationId xmlns:p14="http://schemas.microsoft.com/office/powerpoint/2010/main" val="64325578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685800"/>
            <a:ext cx="8956104" cy="1143000"/>
          </a:xfrm>
        </p:spPr>
        <p:txBody>
          <a:bodyPr/>
          <a:lstStyle/>
          <a:p>
            <a:r>
              <a:rPr lang="en-IN" b="1" dirty="0" smtClean="0">
                <a:latin typeface="Times New Roman"/>
                <a:cs typeface="Times New Roman"/>
              </a:rPr>
              <a:t>        4.8 </a:t>
            </a:r>
            <a:r>
              <a:rPr lang="en-IN" b="1" dirty="0">
                <a:latin typeface="Times New Roman"/>
                <a:cs typeface="Times New Roman"/>
              </a:rPr>
              <a:t>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a:t>
            </a:r>
            <a:r>
              <a:rPr lang="en-IN" b="1" dirty="0" smtClean="0">
                <a:latin typeface="Times New Roman"/>
                <a:cs typeface="Times New Roman"/>
              </a:rPr>
              <a:t>                 SHORTE</a:t>
            </a:r>
            <a:r>
              <a:rPr lang="en-IN" b="1" spc="-10" dirty="0" smtClean="0">
                <a:latin typeface="Times New Roman"/>
                <a:cs typeface="Times New Roman"/>
              </a:rPr>
              <a:t>S</a:t>
            </a:r>
            <a:r>
              <a:rPr lang="en-IN" b="1" dirty="0" smtClean="0">
                <a:latin typeface="Times New Roman"/>
                <a:cs typeface="Times New Roman"/>
              </a:rPr>
              <a:t>T</a:t>
            </a:r>
            <a:r>
              <a:rPr lang="en-IN" b="1" spc="5" dirty="0" smtClean="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p:txBody>
          <a:bodyPr/>
          <a:lstStyle/>
          <a:p>
            <a:r>
              <a:rPr lang="en-US" dirty="0"/>
              <a:t>Graphs can be used to represent the </a:t>
            </a:r>
            <a:r>
              <a:rPr lang="en-US" dirty="0">
                <a:solidFill>
                  <a:srgbClr val="FF0000"/>
                </a:solidFill>
              </a:rPr>
              <a:t>highway structure of a state or country</a:t>
            </a:r>
            <a:r>
              <a:rPr lang="en-US" dirty="0"/>
              <a:t> with </a:t>
            </a:r>
            <a:r>
              <a:rPr lang="en-US" dirty="0">
                <a:solidFill>
                  <a:srgbClr val="0070C0"/>
                </a:solidFill>
              </a:rPr>
              <a:t>vertices representing cities</a:t>
            </a:r>
            <a:r>
              <a:rPr lang="en-US" dirty="0"/>
              <a:t> and </a:t>
            </a:r>
            <a:r>
              <a:rPr lang="en-US" dirty="0">
                <a:solidFill>
                  <a:srgbClr val="0070C0"/>
                </a:solidFill>
              </a:rPr>
              <a:t>edges representing sections of highway</a:t>
            </a:r>
            <a:r>
              <a:rPr lang="en-US" dirty="0"/>
              <a:t>. </a:t>
            </a:r>
            <a:endParaRPr lang="en-US" dirty="0" smtClean="0"/>
          </a:p>
          <a:p>
            <a:r>
              <a:rPr lang="en-US" dirty="0" smtClean="0"/>
              <a:t>The </a:t>
            </a:r>
            <a:r>
              <a:rPr lang="en-US" dirty="0">
                <a:solidFill>
                  <a:srgbClr val="009900"/>
                </a:solidFill>
              </a:rPr>
              <a:t>edges can then be assigned weights </a:t>
            </a:r>
            <a:r>
              <a:rPr lang="en-US" dirty="0"/>
              <a:t>which may be either the </a:t>
            </a:r>
            <a:r>
              <a:rPr lang="en-US" dirty="0">
                <a:solidFill>
                  <a:srgbClr val="FF822D"/>
                </a:solidFill>
              </a:rPr>
              <a:t>distance between the two cities connected </a:t>
            </a:r>
            <a:r>
              <a:rPr lang="en-US" dirty="0"/>
              <a:t>by the edge or </a:t>
            </a:r>
            <a:r>
              <a:rPr lang="en-US" dirty="0">
                <a:solidFill>
                  <a:srgbClr val="7030A0"/>
                </a:solidFill>
              </a:rPr>
              <a:t>the average time to drive along that section of highway</a:t>
            </a:r>
            <a:r>
              <a:rPr lang="en-US" dirty="0"/>
              <a:t>. </a:t>
            </a:r>
            <a:endParaRPr lang="en-IN" dirty="0"/>
          </a:p>
        </p:txBody>
      </p:sp>
    </p:spTree>
    <p:extLst>
      <p:ext uri="{BB962C8B-B14F-4D97-AF65-F5344CB8AC3E}">
        <p14:creationId xmlns:p14="http://schemas.microsoft.com/office/powerpoint/2010/main" val="190040008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smtClean="0">
                <a:latin typeface="Times New Roman"/>
                <a:cs typeface="Times New Roman"/>
              </a:rPr>
              <a:t>PATHS</a:t>
            </a:r>
            <a:endParaRPr lang="en-IN" dirty="0"/>
          </a:p>
        </p:txBody>
      </p:sp>
      <p:sp>
        <p:nvSpPr>
          <p:cNvPr id="3" name="Rectangle 2"/>
          <p:cNvSpPr/>
          <p:nvPr/>
        </p:nvSpPr>
        <p:spPr>
          <a:xfrm>
            <a:off x="467544" y="1832153"/>
            <a:ext cx="8280920" cy="2666756"/>
          </a:xfrm>
          <a:prstGeom prst="rect">
            <a:avLst/>
          </a:prstGeom>
        </p:spPr>
        <p:txBody>
          <a:bodyPr wrap="square">
            <a:spAutoFit/>
          </a:bodyPr>
          <a:lstStyle/>
          <a:p>
            <a:pPr algn="just">
              <a:lnSpc>
                <a:spcPct val="115000"/>
              </a:lnSpc>
              <a:spcAft>
                <a:spcPts val="1000"/>
              </a:spcAft>
            </a:pPr>
            <a:r>
              <a:rPr lang="en-US" sz="2800" dirty="0">
                <a:ea typeface="Calibri" panose="020F0502020204030204" pitchFamily="34" charset="0"/>
                <a:cs typeface="Times New Roman" panose="02020603050405020304" pitchFamily="18" charset="0"/>
              </a:rPr>
              <a:t>A motorist wishing to drive from city A to B would be interested in answers to the following questions:</a:t>
            </a:r>
            <a:endParaRPr lang="en-IN" sz="2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2800" dirty="0">
                <a:ea typeface="Calibri" panose="020F0502020204030204" pitchFamily="34" charset="0"/>
                <a:cs typeface="Times New Roman" panose="02020603050405020304" pitchFamily="18" charset="0"/>
              </a:rPr>
              <a:t>Is there a path from A to B</a:t>
            </a:r>
            <a:endParaRPr lang="en-IN" sz="2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2800" dirty="0">
                <a:ea typeface="Calibri" panose="020F0502020204030204" pitchFamily="34" charset="0"/>
                <a:cs typeface="Times New Roman" panose="02020603050405020304" pitchFamily="18" charset="0"/>
              </a:rPr>
              <a:t>If there is more than one path from A to B, which is the shortest path?</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 y="4498909"/>
            <a:ext cx="8336280" cy="2098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6008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descr="img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9154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685800" y="2147888"/>
            <a:ext cx="8134672" cy="4114800"/>
          </a:xfrm>
        </p:spPr>
        <p:txBody>
          <a:bodyPr/>
          <a:lstStyle/>
          <a:p>
            <a:r>
              <a:rPr lang="en-US" dirty="0"/>
              <a:t>The problem is defined by these questions are special cases of the path problem. </a:t>
            </a:r>
            <a:endParaRPr lang="en-US" dirty="0" smtClean="0"/>
          </a:p>
          <a:p>
            <a:r>
              <a:rPr lang="en-US" dirty="0" smtClean="0"/>
              <a:t>The </a:t>
            </a:r>
            <a:r>
              <a:rPr lang="en-US" dirty="0">
                <a:solidFill>
                  <a:srgbClr val="009900"/>
                </a:solidFill>
              </a:rPr>
              <a:t>length of a path </a:t>
            </a:r>
            <a:r>
              <a:rPr lang="en-US" dirty="0"/>
              <a:t>is now defined to be the </a:t>
            </a:r>
            <a:r>
              <a:rPr lang="en-US" dirty="0">
                <a:solidFill>
                  <a:srgbClr val="FF3399"/>
                </a:solidFill>
              </a:rPr>
              <a:t>sum of the weights of the edges on that path</a:t>
            </a:r>
            <a:r>
              <a:rPr lang="en-US" dirty="0"/>
              <a:t>. </a:t>
            </a:r>
            <a:endParaRPr lang="en-US" dirty="0" smtClean="0"/>
          </a:p>
          <a:p>
            <a:r>
              <a:rPr lang="en-US" dirty="0" smtClean="0"/>
              <a:t>The </a:t>
            </a:r>
            <a:r>
              <a:rPr lang="en-US" dirty="0"/>
              <a:t>starting vertex of the path is referred to as the source, and the last vertex the destination.</a:t>
            </a:r>
            <a:endParaRPr lang="en-IN" dirty="0"/>
          </a:p>
          <a:p>
            <a:r>
              <a:rPr lang="en-US" dirty="0"/>
              <a:t>The graphs are digraphs to allow for one-way streets. </a:t>
            </a:r>
            <a:endParaRPr lang="en-US" dirty="0" smtClean="0"/>
          </a:p>
        </p:txBody>
      </p:sp>
    </p:spTree>
    <p:extLst>
      <p:ext uri="{BB962C8B-B14F-4D97-AF65-F5344CB8AC3E}">
        <p14:creationId xmlns:p14="http://schemas.microsoft.com/office/powerpoint/2010/main" val="193806272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755576" y="1828800"/>
            <a:ext cx="8134672" cy="4114800"/>
          </a:xfrm>
        </p:spPr>
        <p:txBody>
          <a:bodyPr/>
          <a:lstStyle/>
          <a:p>
            <a:r>
              <a:rPr lang="en-US" dirty="0"/>
              <a:t>In the problem we consider, we are given a directed graph G = (V,E), a weighting function cost for the edges of G, and a source vertex v</a:t>
            </a:r>
            <a:r>
              <a:rPr lang="en-US" baseline="-25000" dirty="0"/>
              <a:t>0</a:t>
            </a:r>
            <a:r>
              <a:rPr lang="en-US" dirty="0"/>
              <a:t>. </a:t>
            </a:r>
            <a:endParaRPr lang="en-US" dirty="0" smtClean="0"/>
          </a:p>
          <a:p>
            <a:r>
              <a:rPr lang="en-US" dirty="0" smtClean="0"/>
              <a:t>The </a:t>
            </a:r>
            <a:r>
              <a:rPr lang="en-US" dirty="0"/>
              <a:t>problem is to </a:t>
            </a:r>
            <a:r>
              <a:rPr lang="en-US" b="1" dirty="0"/>
              <a:t>determine the shortest paths from v</a:t>
            </a:r>
            <a:r>
              <a:rPr lang="en-US" b="1" baseline="-25000" dirty="0"/>
              <a:t>0</a:t>
            </a:r>
            <a:r>
              <a:rPr lang="en-US" b="1" dirty="0"/>
              <a:t> to all the remaining vertices</a:t>
            </a:r>
            <a:r>
              <a:rPr lang="en-US" dirty="0"/>
              <a:t> of G. </a:t>
            </a:r>
            <a:endParaRPr lang="en-US" dirty="0" smtClean="0"/>
          </a:p>
          <a:p>
            <a:r>
              <a:rPr lang="en-US" dirty="0" smtClean="0"/>
              <a:t>It </a:t>
            </a:r>
            <a:r>
              <a:rPr lang="en-US" dirty="0"/>
              <a:t>is assumed that all the weights are positive. </a:t>
            </a:r>
            <a:endParaRPr lang="en-US" dirty="0" smtClean="0"/>
          </a:p>
          <a:p>
            <a:r>
              <a:rPr lang="en-US" dirty="0" smtClean="0"/>
              <a:t>The </a:t>
            </a:r>
            <a:r>
              <a:rPr lang="en-US" dirty="0"/>
              <a:t>shortest path between v</a:t>
            </a:r>
            <a:r>
              <a:rPr lang="en-US" baseline="-25000" dirty="0"/>
              <a:t>0 </a:t>
            </a:r>
            <a:r>
              <a:rPr lang="en-US" dirty="0"/>
              <a:t>and some other node v is an ordering among a subset of the edges. Hence this problem fits the ordering paradigm.</a:t>
            </a:r>
            <a:endParaRPr lang="en-IN" dirty="0"/>
          </a:p>
          <a:p>
            <a:endParaRPr lang="en-IN" dirty="0"/>
          </a:p>
          <a:p>
            <a:endParaRPr lang="en-IN" dirty="0"/>
          </a:p>
        </p:txBody>
      </p:sp>
    </p:spTree>
    <p:extLst>
      <p:ext uri="{BB962C8B-B14F-4D97-AF65-F5344CB8AC3E}">
        <p14:creationId xmlns:p14="http://schemas.microsoft.com/office/powerpoint/2010/main" val="327517886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179512" y="2147888"/>
            <a:ext cx="8712968" cy="4114800"/>
          </a:xfrm>
        </p:spPr>
        <p:txBody>
          <a:bodyPr/>
          <a:lstStyle/>
          <a:p>
            <a:r>
              <a:rPr lang="en-US" dirty="0"/>
              <a:t>Example 4.11 </a:t>
            </a:r>
            <a:endParaRPr lang="en-IN" dirty="0"/>
          </a:p>
          <a:p>
            <a:r>
              <a:rPr lang="en-US" dirty="0"/>
              <a:t>Consider the directed graph of Figure 4.15(a). </a:t>
            </a:r>
            <a:endParaRPr lang="en-US" dirty="0" smtClean="0"/>
          </a:p>
          <a:p>
            <a:r>
              <a:rPr lang="en-US" dirty="0" smtClean="0"/>
              <a:t>The </a:t>
            </a:r>
            <a:r>
              <a:rPr lang="en-US" dirty="0"/>
              <a:t>numbers on the edges are the weights. </a:t>
            </a:r>
            <a:endParaRPr lang="en-US" dirty="0" smtClean="0"/>
          </a:p>
          <a:p>
            <a:r>
              <a:rPr lang="en-US" dirty="0" smtClean="0"/>
              <a:t>If node 1 </a:t>
            </a:r>
            <a:r>
              <a:rPr lang="en-US" dirty="0"/>
              <a:t>is the source vertex, then the shortest path from 1 to 2 is 1</a:t>
            </a:r>
            <a:r>
              <a:rPr lang="en-US" dirty="0" smtClean="0"/>
              <a:t>, 4</a:t>
            </a:r>
            <a:r>
              <a:rPr lang="en-US" dirty="0"/>
              <a:t>, 5, 2.</a:t>
            </a:r>
            <a:endParaRPr lang="en-IN" dirty="0"/>
          </a:p>
          <a:p>
            <a:r>
              <a:rPr lang="en-US" dirty="0"/>
              <a:t>The length of this path is 10+ 15+ 20 = 45.</a:t>
            </a:r>
            <a:endParaRPr lang="en-IN" dirty="0"/>
          </a:p>
          <a:p>
            <a:r>
              <a:rPr lang="en-US" dirty="0"/>
              <a:t>Even though there are three edges on this path, it is shorter than the path 1,2 which is of length 50. There is no path from 1 to 6. </a:t>
            </a:r>
            <a:endParaRPr lang="en-IN" dirty="0"/>
          </a:p>
        </p:txBody>
      </p:sp>
    </p:spTree>
    <p:extLst>
      <p:ext uri="{BB962C8B-B14F-4D97-AF65-F5344CB8AC3E}">
        <p14:creationId xmlns:p14="http://schemas.microsoft.com/office/powerpoint/2010/main" val="277672192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img06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404664"/>
            <a:ext cx="8712968"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61053" y="5632113"/>
            <a:ext cx="8458200" cy="1200329"/>
          </a:xfrm>
          <a:prstGeom prst="rect">
            <a:avLst/>
          </a:prstGeom>
        </p:spPr>
        <p:txBody>
          <a:bodyPr wrap="square">
            <a:spAutoFit/>
          </a:bodyPr>
          <a:lstStyle/>
          <a:p>
            <a:r>
              <a:rPr lang="en-US" dirty="0"/>
              <a:t>Figure </a:t>
            </a:r>
            <a:r>
              <a:rPr lang="en-US" dirty="0" smtClean="0"/>
              <a:t>6,29 (b</a:t>
            </a:r>
            <a:r>
              <a:rPr lang="en-US" dirty="0"/>
              <a:t>) lists the shortest paths from node1 to nodes 4, 5, 2, and 3, respectively. The paths have been listed in  </a:t>
            </a:r>
            <a:r>
              <a:rPr lang="en-US" dirty="0" err="1"/>
              <a:t>nondecreasing</a:t>
            </a:r>
            <a:r>
              <a:rPr lang="en-US" dirty="0"/>
              <a:t> order of path length. </a:t>
            </a:r>
            <a:endParaRPr lang="en-IN" dirty="0"/>
          </a:p>
        </p:txBody>
      </p:sp>
    </p:spTree>
    <p:extLst>
      <p:ext uri="{BB962C8B-B14F-4D97-AF65-F5344CB8AC3E}">
        <p14:creationId xmlns:p14="http://schemas.microsoft.com/office/powerpoint/2010/main" val="176630579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323528" y="2147888"/>
            <a:ext cx="8496944" cy="4114800"/>
          </a:xfrm>
        </p:spPr>
        <p:txBody>
          <a:bodyPr/>
          <a:lstStyle/>
          <a:p>
            <a:r>
              <a:rPr lang="en-US" dirty="0"/>
              <a:t>To formulate a greedy-based algorithm to generate the shortest paths, we must conceive of a multistage solution to the problem and also of an Optimization measure. </a:t>
            </a:r>
            <a:endParaRPr lang="en-US" dirty="0" smtClean="0"/>
          </a:p>
          <a:p>
            <a:r>
              <a:rPr lang="en-US" dirty="0" smtClean="0"/>
              <a:t>One </a:t>
            </a:r>
            <a:r>
              <a:rPr lang="en-US" dirty="0"/>
              <a:t>possibility is to build the shortest paths one by one. </a:t>
            </a:r>
            <a:endParaRPr lang="en-US" dirty="0" smtClean="0"/>
          </a:p>
          <a:p>
            <a:r>
              <a:rPr lang="en-US" dirty="0" smtClean="0"/>
              <a:t>As </a:t>
            </a:r>
            <a:r>
              <a:rPr lang="en-US" dirty="0"/>
              <a:t>an optimization measure we can use the sum of the lengths of all paths so far generated. </a:t>
            </a:r>
            <a:endParaRPr lang="en-US" dirty="0" smtClean="0"/>
          </a:p>
          <a:p>
            <a:r>
              <a:rPr lang="en-US" dirty="0" smtClean="0"/>
              <a:t>For </a:t>
            </a:r>
            <a:r>
              <a:rPr lang="en-US" dirty="0"/>
              <a:t>this measure to be minimized each individual path must be of minimum length. </a:t>
            </a:r>
            <a:endParaRPr lang="en-IN" dirty="0"/>
          </a:p>
        </p:txBody>
      </p:sp>
    </p:spTree>
    <p:extLst>
      <p:ext uri="{BB962C8B-B14F-4D97-AF65-F5344CB8AC3E}">
        <p14:creationId xmlns:p14="http://schemas.microsoft.com/office/powerpoint/2010/main" val="250330145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685800" y="2147888"/>
            <a:ext cx="8134672" cy="4114800"/>
          </a:xfrm>
        </p:spPr>
        <p:txBody>
          <a:bodyPr/>
          <a:lstStyle/>
          <a:p>
            <a:r>
              <a:rPr lang="en-US" dirty="0"/>
              <a:t>If we have already constructed </a:t>
            </a:r>
            <a:r>
              <a:rPr lang="en-US" dirty="0" err="1"/>
              <a:t>i</a:t>
            </a:r>
            <a:r>
              <a:rPr lang="en-US" dirty="0"/>
              <a:t> shortest paths, then using this optimization measure, the next path to be constructed should be the next shortest minimum length path. </a:t>
            </a:r>
            <a:endParaRPr lang="en-US" dirty="0" smtClean="0"/>
          </a:p>
          <a:p>
            <a:r>
              <a:rPr lang="en-US" dirty="0" smtClean="0"/>
              <a:t>The </a:t>
            </a:r>
            <a:r>
              <a:rPr lang="en-US" dirty="0"/>
              <a:t>greedy way (and also a systematic way) to generate the shortest paths from v</a:t>
            </a:r>
            <a:r>
              <a:rPr lang="en-US" baseline="-25000" dirty="0"/>
              <a:t>0</a:t>
            </a:r>
            <a:r>
              <a:rPr lang="en-US" dirty="0"/>
              <a:t> to the remaining vertices is to generate these paths in </a:t>
            </a:r>
            <a:r>
              <a:rPr lang="en-US" dirty="0" err="1"/>
              <a:t>nondecreasing</a:t>
            </a:r>
            <a:r>
              <a:rPr lang="en-US" dirty="0"/>
              <a:t> order of path length. </a:t>
            </a:r>
            <a:endParaRPr lang="en-IN" dirty="0"/>
          </a:p>
          <a:p>
            <a:endParaRPr lang="en-IN" dirty="0"/>
          </a:p>
          <a:p>
            <a:endParaRPr lang="en-IN" dirty="0"/>
          </a:p>
        </p:txBody>
      </p:sp>
    </p:spTree>
    <p:extLst>
      <p:ext uri="{BB962C8B-B14F-4D97-AF65-F5344CB8AC3E}">
        <p14:creationId xmlns:p14="http://schemas.microsoft.com/office/powerpoint/2010/main" val="112201549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251520" y="2147888"/>
            <a:ext cx="8424936" cy="4161432"/>
          </a:xfrm>
        </p:spPr>
        <p:txBody>
          <a:bodyPr/>
          <a:lstStyle/>
          <a:p>
            <a:r>
              <a:rPr lang="en-US" dirty="0"/>
              <a:t>First, a shortest path to the </a:t>
            </a:r>
            <a:r>
              <a:rPr lang="en-US" dirty="0" smtClean="0"/>
              <a:t>first nearest </a:t>
            </a:r>
            <a:r>
              <a:rPr lang="en-US" dirty="0"/>
              <a:t>vertex is generated. </a:t>
            </a:r>
            <a:endParaRPr lang="en-IN" dirty="0"/>
          </a:p>
          <a:p>
            <a:r>
              <a:rPr lang="en-US" dirty="0"/>
              <a:t>Then a shortest path to the second nearest vertex is generated, and so on. </a:t>
            </a:r>
            <a:endParaRPr lang="en-IN" dirty="0"/>
          </a:p>
          <a:p>
            <a:r>
              <a:rPr lang="en-US" dirty="0"/>
              <a:t>For the graph of Figure </a:t>
            </a:r>
            <a:r>
              <a:rPr lang="en-US" dirty="0" smtClean="0"/>
              <a:t>6.29(a</a:t>
            </a:r>
            <a:r>
              <a:rPr lang="en-US" dirty="0"/>
              <a:t>) the nearest vertex to v</a:t>
            </a:r>
            <a:r>
              <a:rPr lang="en-US" baseline="-25000" dirty="0"/>
              <a:t>0</a:t>
            </a:r>
            <a:r>
              <a:rPr lang="en-US" dirty="0"/>
              <a:t> = </a:t>
            </a:r>
            <a:r>
              <a:rPr lang="en-US" dirty="0" smtClean="0"/>
              <a:t>v</a:t>
            </a:r>
            <a:r>
              <a:rPr lang="en-US" baseline="-25000" dirty="0" smtClean="0"/>
              <a:t>2</a:t>
            </a:r>
            <a:r>
              <a:rPr lang="en-US" dirty="0" smtClean="0"/>
              <a:t> </a:t>
            </a:r>
            <a:r>
              <a:rPr lang="en-US" dirty="0"/>
              <a:t>is </a:t>
            </a:r>
            <a:r>
              <a:rPr lang="en-US" dirty="0" smtClean="0"/>
              <a:t>2 cost[0,2] =10</a:t>
            </a:r>
            <a:r>
              <a:rPr lang="en-US" dirty="0"/>
              <a:t>). </a:t>
            </a:r>
            <a:endParaRPr lang="en-US" dirty="0" smtClean="0"/>
          </a:p>
          <a:p>
            <a:r>
              <a:rPr lang="en-US" dirty="0" smtClean="0"/>
              <a:t>The </a:t>
            </a:r>
            <a:r>
              <a:rPr lang="en-US" dirty="0"/>
              <a:t>path </a:t>
            </a:r>
            <a:r>
              <a:rPr lang="en-US" dirty="0" smtClean="0"/>
              <a:t>0,2 is </a:t>
            </a:r>
            <a:r>
              <a:rPr lang="en-US" dirty="0"/>
              <a:t>the first path generated. </a:t>
            </a:r>
            <a:endParaRPr lang="en-US" dirty="0" smtClean="0"/>
          </a:p>
          <a:p>
            <a:r>
              <a:rPr lang="en-US" dirty="0" smtClean="0"/>
              <a:t>The </a:t>
            </a:r>
            <a:r>
              <a:rPr lang="en-US" dirty="0"/>
              <a:t>second nearest vertex to node v</a:t>
            </a:r>
            <a:r>
              <a:rPr lang="en-US" baseline="-25000" dirty="0"/>
              <a:t>0</a:t>
            </a:r>
            <a:r>
              <a:rPr lang="en-US" dirty="0" smtClean="0"/>
              <a:t> </a:t>
            </a:r>
            <a:r>
              <a:rPr lang="en-US" dirty="0"/>
              <a:t>is </a:t>
            </a:r>
            <a:r>
              <a:rPr lang="en-US" dirty="0" smtClean="0"/>
              <a:t>v</a:t>
            </a:r>
            <a:r>
              <a:rPr lang="en-US" baseline="-25000" dirty="0" smtClean="0"/>
              <a:t>3</a:t>
            </a:r>
            <a:r>
              <a:rPr lang="en-US" dirty="0" smtClean="0"/>
              <a:t>and </a:t>
            </a:r>
            <a:r>
              <a:rPr lang="en-US" dirty="0"/>
              <a:t>the distance </a:t>
            </a:r>
            <a:r>
              <a:rPr lang="en-US" dirty="0" smtClean="0"/>
              <a:t>between</a:t>
            </a:r>
            <a:r>
              <a:rPr lang="en-US" dirty="0"/>
              <a:t> v</a:t>
            </a:r>
            <a:r>
              <a:rPr lang="en-US" baseline="-25000" dirty="0"/>
              <a:t>0</a:t>
            </a:r>
            <a:r>
              <a:rPr lang="en-US" dirty="0" smtClean="0"/>
              <a:t> </a:t>
            </a:r>
            <a:r>
              <a:rPr lang="en-US" dirty="0"/>
              <a:t>and </a:t>
            </a:r>
            <a:r>
              <a:rPr lang="en-US" dirty="0" smtClean="0"/>
              <a:t>v</a:t>
            </a:r>
            <a:r>
              <a:rPr lang="en-US" baseline="-25000" dirty="0" smtClean="0"/>
              <a:t>3</a:t>
            </a:r>
            <a:r>
              <a:rPr lang="en-US" dirty="0" smtClean="0"/>
              <a:t> </a:t>
            </a:r>
            <a:r>
              <a:rPr lang="en-US" dirty="0"/>
              <a:t>is 25. </a:t>
            </a:r>
            <a:endParaRPr lang="en-IN" dirty="0"/>
          </a:p>
        </p:txBody>
      </p:sp>
    </p:spTree>
    <p:extLst>
      <p:ext uri="{BB962C8B-B14F-4D97-AF65-F5344CB8AC3E}">
        <p14:creationId xmlns:p14="http://schemas.microsoft.com/office/powerpoint/2010/main" val="163563298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685800" y="2147888"/>
            <a:ext cx="8134672" cy="4114800"/>
          </a:xfrm>
        </p:spPr>
        <p:txBody>
          <a:bodyPr/>
          <a:lstStyle/>
          <a:p>
            <a:r>
              <a:rPr lang="en-US" dirty="0"/>
              <a:t>The path 1,4,5 is the next path generated. </a:t>
            </a:r>
            <a:endParaRPr lang="en-US" dirty="0" smtClean="0"/>
          </a:p>
          <a:p>
            <a:r>
              <a:rPr lang="en-US" dirty="0" smtClean="0"/>
              <a:t>In </a:t>
            </a:r>
            <a:r>
              <a:rPr lang="en-US" dirty="0"/>
              <a:t>order to generate the shortest paths in this order, we need to be able to </a:t>
            </a:r>
            <a:r>
              <a:rPr lang="en-US" dirty="0" smtClean="0"/>
              <a:t>determine</a:t>
            </a:r>
          </a:p>
          <a:p>
            <a:r>
              <a:rPr lang="en-US" dirty="0" smtClean="0"/>
              <a:t>(</a:t>
            </a:r>
            <a:r>
              <a:rPr lang="en-US" dirty="0"/>
              <a:t>1) the next vertex to which a shortest path must be generated and </a:t>
            </a:r>
            <a:r>
              <a:rPr lang="en-US" dirty="0" smtClean="0"/>
              <a:t>(</a:t>
            </a:r>
          </a:p>
          <a:p>
            <a:r>
              <a:rPr lang="en-US" dirty="0" smtClean="0"/>
              <a:t>2</a:t>
            </a:r>
            <a:r>
              <a:rPr lang="en-US" dirty="0"/>
              <a:t>) a shortest path to this vertex. </a:t>
            </a:r>
            <a:endParaRPr lang="en-US" dirty="0" smtClean="0"/>
          </a:p>
        </p:txBody>
      </p:sp>
    </p:spTree>
    <p:extLst>
      <p:ext uri="{BB962C8B-B14F-4D97-AF65-F5344CB8AC3E}">
        <p14:creationId xmlns:p14="http://schemas.microsoft.com/office/powerpoint/2010/main" val="84587233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p:txBody>
          <a:bodyPr/>
          <a:lstStyle/>
          <a:p>
            <a:r>
              <a:rPr lang="en-US" dirty="0"/>
              <a:t>Let S denote the set of vertices (including v</a:t>
            </a:r>
            <a:r>
              <a:rPr lang="en-US" baseline="-25000" dirty="0"/>
              <a:t>0</a:t>
            </a:r>
            <a:r>
              <a:rPr lang="en-US" dirty="0"/>
              <a:t>) to which the shortest paths have already been generated. </a:t>
            </a:r>
            <a:endParaRPr lang="en-US" dirty="0" smtClean="0"/>
          </a:p>
          <a:p>
            <a:r>
              <a:rPr lang="en-US" dirty="0" smtClean="0"/>
              <a:t>For </a:t>
            </a:r>
            <a:r>
              <a:rPr lang="en-US" dirty="0"/>
              <a:t>w not in S, let </a:t>
            </a:r>
            <a:r>
              <a:rPr lang="en-US" dirty="0" err="1"/>
              <a:t>dist</a:t>
            </a:r>
            <a:r>
              <a:rPr lang="en-US" dirty="0"/>
              <a:t>[w] be the length of the shortest path starting from </a:t>
            </a:r>
            <a:r>
              <a:rPr lang="en-US" dirty="0" err="1"/>
              <a:t>vo</a:t>
            </a:r>
            <a:r>
              <a:rPr lang="en-US" dirty="0"/>
              <a:t>, going through only those vertices that are in S, and ending at w. </a:t>
            </a:r>
            <a:endParaRPr lang="en-IN" dirty="0"/>
          </a:p>
          <a:p>
            <a:endParaRPr lang="en-IN" dirty="0"/>
          </a:p>
          <a:p>
            <a:endParaRPr lang="en-IN" dirty="0"/>
          </a:p>
        </p:txBody>
      </p:sp>
    </p:spTree>
    <p:extLst>
      <p:ext uri="{BB962C8B-B14F-4D97-AF65-F5344CB8AC3E}">
        <p14:creationId xmlns:p14="http://schemas.microsoft.com/office/powerpoint/2010/main" val="152302223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179512" y="2147888"/>
            <a:ext cx="8812088" cy="4114800"/>
          </a:xfrm>
        </p:spPr>
        <p:txBody>
          <a:bodyPr/>
          <a:lstStyle/>
          <a:p>
            <a:r>
              <a:rPr lang="en-US" dirty="0"/>
              <a:t>We observe that:</a:t>
            </a:r>
            <a:endParaRPr lang="en-IN" dirty="0"/>
          </a:p>
          <a:p>
            <a:r>
              <a:rPr lang="en-US" dirty="0"/>
              <a:t>1.If the next shortest path is to vertex u, then the path begins at v</a:t>
            </a:r>
            <a:r>
              <a:rPr lang="en-US" baseline="-25000" dirty="0"/>
              <a:t>0</a:t>
            </a:r>
            <a:r>
              <a:rPr lang="en-US" dirty="0"/>
              <a:t>, ends at u, and goes through only those vertices that are in S. </a:t>
            </a:r>
            <a:endParaRPr lang="en-US" dirty="0" smtClean="0"/>
          </a:p>
          <a:p>
            <a:r>
              <a:rPr lang="en-US" dirty="0" smtClean="0"/>
              <a:t>To </a:t>
            </a:r>
            <a:r>
              <a:rPr lang="en-US" dirty="0"/>
              <a:t>prove this, we must show that all the intermediate vertices on the shortest path to u are in S. </a:t>
            </a:r>
            <a:endParaRPr lang="en-US" dirty="0" smtClean="0"/>
          </a:p>
          <a:p>
            <a:r>
              <a:rPr lang="en-US" dirty="0" smtClean="0"/>
              <a:t>Assume </a:t>
            </a:r>
            <a:r>
              <a:rPr lang="en-US" dirty="0"/>
              <a:t>there is a vertex w on this path that is not in S. </a:t>
            </a:r>
            <a:endParaRPr lang="en-US" dirty="0" smtClean="0"/>
          </a:p>
        </p:txBody>
      </p:sp>
    </p:spTree>
    <p:extLst>
      <p:ext uri="{BB962C8B-B14F-4D97-AF65-F5344CB8AC3E}">
        <p14:creationId xmlns:p14="http://schemas.microsoft.com/office/powerpoint/2010/main" val="22770467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img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9154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p:txBody>
          <a:bodyPr/>
          <a:lstStyle/>
          <a:p>
            <a:r>
              <a:rPr lang="en-US" dirty="0"/>
              <a:t>Then, the v</a:t>
            </a:r>
            <a:r>
              <a:rPr lang="en-US" baseline="-25000" dirty="0"/>
              <a:t>0</a:t>
            </a:r>
            <a:r>
              <a:rPr lang="en-US" dirty="0"/>
              <a:t> to u path also contains a path from v</a:t>
            </a:r>
            <a:r>
              <a:rPr lang="en-US" baseline="-25000" dirty="0"/>
              <a:t>0</a:t>
            </a:r>
            <a:r>
              <a:rPr lang="en-US" dirty="0"/>
              <a:t> to w that is of length less than the v</a:t>
            </a:r>
            <a:r>
              <a:rPr lang="en-US" baseline="-25000" dirty="0"/>
              <a:t>0</a:t>
            </a:r>
            <a:r>
              <a:rPr lang="en-US" dirty="0"/>
              <a:t> to u path. </a:t>
            </a:r>
            <a:endParaRPr lang="en-US" dirty="0" smtClean="0"/>
          </a:p>
          <a:p>
            <a:r>
              <a:rPr lang="en-US" dirty="0" smtClean="0"/>
              <a:t>By </a:t>
            </a:r>
            <a:r>
              <a:rPr lang="en-US" dirty="0"/>
              <a:t>assumption the shortest paths are being generated in </a:t>
            </a:r>
            <a:r>
              <a:rPr lang="en-US" dirty="0" err="1"/>
              <a:t>nondecreasing</a:t>
            </a:r>
            <a:r>
              <a:rPr lang="en-US" dirty="0"/>
              <a:t> order of path length, and so the shorter path v</a:t>
            </a:r>
            <a:r>
              <a:rPr lang="en-US" baseline="-25000" dirty="0"/>
              <a:t>0</a:t>
            </a:r>
            <a:r>
              <a:rPr lang="en-US" dirty="0"/>
              <a:t> to w must already have been generated</a:t>
            </a:r>
            <a:r>
              <a:rPr lang="en-US" dirty="0" smtClean="0"/>
              <a:t>.</a:t>
            </a:r>
          </a:p>
          <a:p>
            <a:r>
              <a:rPr lang="en-US" dirty="0" smtClean="0"/>
              <a:t> </a:t>
            </a:r>
            <a:r>
              <a:rPr lang="en-US" dirty="0"/>
              <a:t>Hence, there can be no intermediate vertex that is not in S.</a:t>
            </a:r>
            <a:endParaRPr lang="en-IN" dirty="0"/>
          </a:p>
          <a:p>
            <a:endParaRPr lang="en-IN" dirty="0"/>
          </a:p>
          <a:p>
            <a:endParaRPr lang="en-IN" dirty="0"/>
          </a:p>
        </p:txBody>
      </p:sp>
    </p:spTree>
    <p:extLst>
      <p:ext uri="{BB962C8B-B14F-4D97-AF65-F5344CB8AC3E}">
        <p14:creationId xmlns:p14="http://schemas.microsoft.com/office/powerpoint/2010/main" val="409666167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p:txBody>
          <a:bodyPr/>
          <a:lstStyle/>
          <a:p>
            <a:r>
              <a:rPr lang="en-US" dirty="0"/>
              <a:t>2.The destination of the next path generated must be that of vertex u which has the minimum distance, </a:t>
            </a:r>
            <a:r>
              <a:rPr lang="en-US" dirty="0" err="1"/>
              <a:t>dist</a:t>
            </a:r>
            <a:r>
              <a:rPr lang="en-US" dirty="0"/>
              <a:t>[u], among all vertices not in S.</a:t>
            </a:r>
            <a:endParaRPr lang="en-IN" dirty="0"/>
          </a:p>
          <a:p>
            <a:r>
              <a:rPr lang="en-US" dirty="0"/>
              <a:t>This follows from the definition of </a:t>
            </a:r>
            <a:r>
              <a:rPr lang="en-US" dirty="0" err="1"/>
              <a:t>dist</a:t>
            </a:r>
            <a:r>
              <a:rPr lang="en-US" dirty="0"/>
              <a:t> and observation. In case there are several vertices not in S with the same </a:t>
            </a:r>
            <a:r>
              <a:rPr lang="en-US" dirty="0" err="1"/>
              <a:t>dist</a:t>
            </a:r>
            <a:r>
              <a:rPr lang="en-US" dirty="0"/>
              <a:t>, then any of these may be selected.</a:t>
            </a:r>
            <a:endParaRPr lang="en-IN" dirty="0"/>
          </a:p>
          <a:p>
            <a:endParaRPr lang="en-IN" dirty="0"/>
          </a:p>
        </p:txBody>
      </p:sp>
    </p:spTree>
    <p:extLst>
      <p:ext uri="{BB962C8B-B14F-4D97-AF65-F5344CB8AC3E}">
        <p14:creationId xmlns:p14="http://schemas.microsoft.com/office/powerpoint/2010/main" val="123941556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251520" y="2147888"/>
            <a:ext cx="8740080" cy="4114800"/>
          </a:xfrm>
        </p:spPr>
        <p:txBody>
          <a:bodyPr/>
          <a:lstStyle/>
          <a:p>
            <a:r>
              <a:rPr lang="en-US" dirty="0"/>
              <a:t>3. Having selected a vertex u as in observation and generated </a:t>
            </a:r>
            <a:r>
              <a:rPr lang="en-US" dirty="0" smtClean="0"/>
              <a:t>the shortest </a:t>
            </a:r>
            <a:r>
              <a:rPr lang="en-US" dirty="0" err="1"/>
              <a:t>vo</a:t>
            </a:r>
            <a:r>
              <a:rPr lang="en-US" dirty="0"/>
              <a:t> to u path, vertex u becomes a member of S. </a:t>
            </a:r>
            <a:endParaRPr lang="en-US" dirty="0" smtClean="0"/>
          </a:p>
          <a:p>
            <a:r>
              <a:rPr lang="en-US" dirty="0" smtClean="0"/>
              <a:t>At </a:t>
            </a:r>
            <a:r>
              <a:rPr lang="en-US" dirty="0"/>
              <a:t>this point the length of the shortest paths starting at v</a:t>
            </a:r>
            <a:r>
              <a:rPr lang="en-US" baseline="-25000" dirty="0"/>
              <a:t>0</a:t>
            </a:r>
            <a:r>
              <a:rPr lang="en-US" dirty="0"/>
              <a:t>, going though vertices only in S, and ending at a vertex w not in S may decrease; that is, the value of </a:t>
            </a:r>
            <a:r>
              <a:rPr lang="en-US" dirty="0" err="1"/>
              <a:t>dist</a:t>
            </a:r>
            <a:r>
              <a:rPr lang="en-US" dirty="0"/>
              <a:t>[w] may change. </a:t>
            </a:r>
            <a:endParaRPr lang="en-US" dirty="0" smtClean="0"/>
          </a:p>
          <a:p>
            <a:r>
              <a:rPr lang="en-US" dirty="0" smtClean="0"/>
              <a:t>If </a:t>
            </a:r>
            <a:r>
              <a:rPr lang="en-US" dirty="0"/>
              <a:t>it does change, then it must be due to a shorter path starting at v</a:t>
            </a:r>
            <a:r>
              <a:rPr lang="en-US" baseline="-25000" dirty="0"/>
              <a:t>0</a:t>
            </a:r>
            <a:r>
              <a:rPr lang="en-US" dirty="0"/>
              <a:t> and going to u and then to w. </a:t>
            </a:r>
            <a:endParaRPr lang="en-IN" dirty="0"/>
          </a:p>
        </p:txBody>
      </p:sp>
    </p:spTree>
    <p:extLst>
      <p:ext uri="{BB962C8B-B14F-4D97-AF65-F5344CB8AC3E}">
        <p14:creationId xmlns:p14="http://schemas.microsoft.com/office/powerpoint/2010/main" val="209077891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107504" y="1862268"/>
            <a:ext cx="8712968" cy="4114800"/>
          </a:xfrm>
        </p:spPr>
        <p:txBody>
          <a:bodyPr/>
          <a:lstStyle/>
          <a:p>
            <a:r>
              <a:rPr lang="en-US" dirty="0"/>
              <a:t>The intermediate vertices on the </a:t>
            </a:r>
            <a:r>
              <a:rPr lang="en-US" dirty="0" err="1"/>
              <a:t>vq</a:t>
            </a:r>
            <a:r>
              <a:rPr lang="en-US" dirty="0"/>
              <a:t> to u path and the u to w path must all be in S. </a:t>
            </a:r>
            <a:endParaRPr lang="en-US" dirty="0" smtClean="0"/>
          </a:p>
          <a:p>
            <a:r>
              <a:rPr lang="en-US" dirty="0" smtClean="0"/>
              <a:t>Further</a:t>
            </a:r>
            <a:r>
              <a:rPr lang="en-US" dirty="0"/>
              <a:t>, the v</a:t>
            </a:r>
            <a:r>
              <a:rPr lang="en-US" baseline="-25000" dirty="0"/>
              <a:t>0</a:t>
            </a:r>
            <a:r>
              <a:rPr lang="en-US" dirty="0"/>
              <a:t> to u path must be the shortest such path; otherwise </a:t>
            </a:r>
            <a:r>
              <a:rPr lang="en-US" dirty="0" err="1"/>
              <a:t>dist</a:t>
            </a:r>
            <a:r>
              <a:rPr lang="en-US" dirty="0"/>
              <a:t>[w] is not defined properly. </a:t>
            </a:r>
            <a:endParaRPr lang="en-US" dirty="0" smtClean="0"/>
          </a:p>
          <a:p>
            <a:r>
              <a:rPr lang="en-US" dirty="0" smtClean="0"/>
              <a:t>Also</a:t>
            </a:r>
            <a:r>
              <a:rPr lang="en-US" dirty="0"/>
              <a:t>, the u to w path can be chosen so as not to contain any intermediate vertices. </a:t>
            </a:r>
            <a:endParaRPr lang="en-US" dirty="0" smtClean="0"/>
          </a:p>
          <a:p>
            <a:r>
              <a:rPr lang="en-US" dirty="0" smtClean="0"/>
              <a:t>Therefore</a:t>
            </a:r>
            <a:r>
              <a:rPr lang="en-US" dirty="0"/>
              <a:t>, we can conclude that if </a:t>
            </a:r>
            <a:r>
              <a:rPr lang="en-US" dirty="0" err="1"/>
              <a:t>dist</a:t>
            </a:r>
            <a:r>
              <a:rPr lang="en-US" dirty="0"/>
              <a:t>[w] is to change(i.e. decrease), then it is because of a path from v</a:t>
            </a:r>
            <a:r>
              <a:rPr lang="en-US" baseline="-25000" dirty="0"/>
              <a:t>0</a:t>
            </a:r>
            <a:r>
              <a:rPr lang="en-US" dirty="0"/>
              <a:t> to u to w, where the path from </a:t>
            </a:r>
            <a:r>
              <a:rPr lang="en-US" dirty="0" err="1"/>
              <a:t>vo</a:t>
            </a:r>
            <a:r>
              <a:rPr lang="en-US" dirty="0"/>
              <a:t> to u is the shortest such path and the path from u to w is the edge(</a:t>
            </a:r>
            <a:r>
              <a:rPr lang="en-US" dirty="0" err="1"/>
              <a:t>u,w</a:t>
            </a:r>
            <a:r>
              <a:rPr lang="en-US" dirty="0" smtClean="0"/>
              <a:t>).</a:t>
            </a:r>
            <a:endParaRPr lang="en-IN" dirty="0"/>
          </a:p>
        </p:txBody>
      </p:sp>
    </p:spTree>
    <p:extLst>
      <p:ext uri="{BB962C8B-B14F-4D97-AF65-F5344CB8AC3E}">
        <p14:creationId xmlns:p14="http://schemas.microsoft.com/office/powerpoint/2010/main" val="282818456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251520" y="2147888"/>
            <a:ext cx="8740080" cy="4114800"/>
          </a:xfrm>
        </p:spPr>
        <p:txBody>
          <a:bodyPr/>
          <a:lstStyle/>
          <a:p>
            <a:r>
              <a:rPr lang="en-US" dirty="0"/>
              <a:t>The </a:t>
            </a:r>
            <a:r>
              <a:rPr lang="en-US" dirty="0" err="1"/>
              <a:t>lengthof</a:t>
            </a:r>
            <a:r>
              <a:rPr lang="en-US" dirty="0"/>
              <a:t> this path is </a:t>
            </a:r>
            <a:r>
              <a:rPr lang="en-US" dirty="0" err="1"/>
              <a:t>dist</a:t>
            </a:r>
            <a:r>
              <a:rPr lang="en-US" dirty="0"/>
              <a:t>[u]+cost[</a:t>
            </a:r>
            <a:r>
              <a:rPr lang="en-US" dirty="0" err="1"/>
              <a:t>u,w</a:t>
            </a:r>
            <a:r>
              <a:rPr lang="en-US" dirty="0"/>
              <a:t>].</a:t>
            </a:r>
            <a:endParaRPr lang="en-IN" dirty="0"/>
          </a:p>
          <a:p>
            <a:r>
              <a:rPr lang="en-US" dirty="0"/>
              <a:t>The above observations lead to a simple Algorithm 4.14 for the single source shortest path problem. </a:t>
            </a:r>
            <a:endParaRPr lang="en-US" dirty="0" smtClean="0"/>
          </a:p>
          <a:p>
            <a:r>
              <a:rPr lang="en-US" dirty="0" smtClean="0"/>
              <a:t>This </a:t>
            </a:r>
            <a:r>
              <a:rPr lang="en-US" dirty="0"/>
              <a:t>algorithm(known as </a:t>
            </a:r>
            <a:r>
              <a:rPr lang="en-US" dirty="0" err="1"/>
              <a:t>Dijkstra's</a:t>
            </a:r>
            <a:r>
              <a:rPr lang="en-US" dirty="0"/>
              <a:t> algorithm) only determines the lengths of the shortest paths from v</a:t>
            </a:r>
            <a:r>
              <a:rPr lang="en-US" baseline="-25000" dirty="0"/>
              <a:t>0</a:t>
            </a:r>
            <a:r>
              <a:rPr lang="en-US" dirty="0"/>
              <a:t> to all other vertices in G</a:t>
            </a:r>
            <a:r>
              <a:rPr lang="en-US" dirty="0" smtClean="0"/>
              <a:t>.</a:t>
            </a:r>
          </a:p>
          <a:p>
            <a:r>
              <a:rPr lang="en-US" dirty="0" smtClean="0"/>
              <a:t>In </a:t>
            </a:r>
            <a:r>
              <a:rPr lang="en-US" dirty="0"/>
              <a:t>the function </a:t>
            </a:r>
            <a:r>
              <a:rPr lang="en-US" dirty="0" err="1"/>
              <a:t>ShortestPaths</a:t>
            </a:r>
            <a:r>
              <a:rPr lang="en-US" dirty="0"/>
              <a:t> (Algorithm 4.14) it is assumed that the n vertices of G are numbered 1 through n. </a:t>
            </a:r>
            <a:endParaRPr lang="en-IN" dirty="0"/>
          </a:p>
        </p:txBody>
      </p:sp>
    </p:spTree>
    <p:extLst>
      <p:ext uri="{BB962C8B-B14F-4D97-AF65-F5344CB8AC3E}">
        <p14:creationId xmlns:p14="http://schemas.microsoft.com/office/powerpoint/2010/main" val="68189979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a:cs typeface="Times New Roman"/>
              </a:rPr>
              <a:t>4.8 S</a:t>
            </a:r>
            <a:r>
              <a:rPr lang="en-IN" b="1" spc="-10" dirty="0">
                <a:latin typeface="Times New Roman"/>
                <a:cs typeface="Times New Roman"/>
              </a:rPr>
              <a:t>I</a:t>
            </a:r>
            <a:r>
              <a:rPr lang="en-IN" b="1" dirty="0">
                <a:latin typeface="Times New Roman"/>
                <a:cs typeface="Times New Roman"/>
              </a:rPr>
              <a:t>NGLE-SOU</a:t>
            </a:r>
            <a:r>
              <a:rPr lang="en-IN" b="1" spc="-10" dirty="0">
                <a:latin typeface="Times New Roman"/>
                <a:cs typeface="Times New Roman"/>
              </a:rPr>
              <a:t>R</a:t>
            </a:r>
            <a:r>
              <a:rPr lang="en-IN" b="1" dirty="0">
                <a:latin typeface="Times New Roman"/>
                <a:cs typeface="Times New Roman"/>
              </a:rPr>
              <a:t>CE SHORTE</a:t>
            </a:r>
            <a:r>
              <a:rPr lang="en-IN" b="1" spc="-10" dirty="0">
                <a:latin typeface="Times New Roman"/>
                <a:cs typeface="Times New Roman"/>
              </a:rPr>
              <a:t>S</a:t>
            </a:r>
            <a:r>
              <a:rPr lang="en-IN" b="1" dirty="0">
                <a:latin typeface="Times New Roman"/>
                <a:cs typeface="Times New Roman"/>
              </a:rPr>
              <a:t>T</a:t>
            </a:r>
            <a:r>
              <a:rPr lang="en-IN" b="1" spc="5" dirty="0">
                <a:latin typeface="Times New Roman"/>
                <a:cs typeface="Times New Roman"/>
              </a:rPr>
              <a:t> </a:t>
            </a:r>
            <a:r>
              <a:rPr lang="en-IN" b="1" dirty="0">
                <a:latin typeface="Times New Roman"/>
                <a:cs typeface="Times New Roman"/>
              </a:rPr>
              <a:t>PATHS</a:t>
            </a:r>
            <a:endParaRPr lang="en-IN" dirty="0"/>
          </a:p>
        </p:txBody>
      </p:sp>
      <p:sp>
        <p:nvSpPr>
          <p:cNvPr id="3" name="Content Placeholder 2"/>
          <p:cNvSpPr>
            <a:spLocks noGrp="1"/>
          </p:cNvSpPr>
          <p:nvPr>
            <p:ph idx="1"/>
          </p:nvPr>
        </p:nvSpPr>
        <p:spPr>
          <a:xfrm>
            <a:off x="179512" y="2147888"/>
            <a:ext cx="8712968" cy="4114800"/>
          </a:xfrm>
        </p:spPr>
        <p:txBody>
          <a:bodyPr/>
          <a:lstStyle/>
          <a:p>
            <a:r>
              <a:rPr lang="en-US" dirty="0"/>
              <a:t>The set S is maintained as a bit array with S[</a:t>
            </a:r>
            <a:r>
              <a:rPr lang="en-US" dirty="0" err="1"/>
              <a:t>i</a:t>
            </a:r>
            <a:r>
              <a:rPr lang="en-US" dirty="0"/>
              <a:t>]= 0 if vertex </a:t>
            </a:r>
            <a:r>
              <a:rPr lang="en-US" dirty="0" err="1"/>
              <a:t>i</a:t>
            </a:r>
            <a:r>
              <a:rPr lang="en-US" dirty="0"/>
              <a:t> is not in S and S[</a:t>
            </a:r>
            <a:r>
              <a:rPr lang="en-US" dirty="0" err="1"/>
              <a:t>i</a:t>
            </a:r>
            <a:r>
              <a:rPr lang="en-US" dirty="0"/>
              <a:t>] = 1 if it is</a:t>
            </a:r>
            <a:r>
              <a:rPr lang="en-US" dirty="0" smtClean="0"/>
              <a:t>.</a:t>
            </a:r>
          </a:p>
          <a:p>
            <a:r>
              <a:rPr lang="en-US" dirty="0" smtClean="0"/>
              <a:t> </a:t>
            </a:r>
            <a:r>
              <a:rPr lang="en-US" dirty="0"/>
              <a:t>It is assumed that the graph itself is represented by its cost Adjacency matrix with cos[</a:t>
            </a:r>
            <a:r>
              <a:rPr lang="en-US" dirty="0" err="1"/>
              <a:t>i</a:t>
            </a:r>
            <a:r>
              <a:rPr lang="en-US" dirty="0"/>
              <a:t>, j]'s being the weight of the edge(</a:t>
            </a:r>
            <a:r>
              <a:rPr lang="en-US" dirty="0" err="1"/>
              <a:t>i,j</a:t>
            </a:r>
            <a:r>
              <a:rPr lang="en-US" dirty="0"/>
              <a:t>). </a:t>
            </a:r>
            <a:endParaRPr lang="en-US" dirty="0" smtClean="0"/>
          </a:p>
          <a:p>
            <a:r>
              <a:rPr lang="en-US" dirty="0" smtClean="0"/>
              <a:t>The </a:t>
            </a:r>
            <a:r>
              <a:rPr lang="en-US" dirty="0"/>
              <a:t>weight cost[</a:t>
            </a:r>
            <a:r>
              <a:rPr lang="en-US" dirty="0" err="1"/>
              <a:t>i,j</a:t>
            </a:r>
            <a:r>
              <a:rPr lang="en-US" dirty="0"/>
              <a:t>] is set to some large number, ∞, in case the edge{</a:t>
            </a:r>
            <a:r>
              <a:rPr lang="en-US" dirty="0" err="1"/>
              <a:t>i,j</a:t>
            </a:r>
            <a:r>
              <a:rPr lang="en-US" dirty="0"/>
              <a:t>) is not in E(G). </a:t>
            </a:r>
            <a:endParaRPr lang="en-US" dirty="0" smtClean="0"/>
          </a:p>
          <a:p>
            <a:r>
              <a:rPr lang="en-US" dirty="0" smtClean="0"/>
              <a:t>For </a:t>
            </a:r>
            <a:r>
              <a:rPr lang="en-US" dirty="0" err="1"/>
              <a:t>i</a:t>
            </a:r>
            <a:r>
              <a:rPr lang="en-US" dirty="0"/>
              <a:t> = j, cost[</a:t>
            </a:r>
            <a:r>
              <a:rPr lang="en-US" dirty="0" err="1"/>
              <a:t>j,i</a:t>
            </a:r>
            <a:r>
              <a:rPr lang="en-US" dirty="0"/>
              <a:t>] can be set to any nonnegative number without affecting the outcome of the algorithm.</a:t>
            </a:r>
            <a:endParaRPr lang="en-IN" dirty="0"/>
          </a:p>
          <a:p>
            <a:endParaRPr lang="en-IN" dirty="0"/>
          </a:p>
          <a:p>
            <a:endParaRPr lang="en-IN" dirty="0"/>
          </a:p>
        </p:txBody>
      </p:sp>
    </p:spTree>
    <p:extLst>
      <p:ext uri="{BB962C8B-B14F-4D97-AF65-F5344CB8AC3E}">
        <p14:creationId xmlns:p14="http://schemas.microsoft.com/office/powerpoint/2010/main" val="80630070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179512" y="116632"/>
            <a:ext cx="8812088" cy="7044350"/>
          </a:xfrm>
          <a:prstGeom prst="rect">
            <a:avLst/>
          </a:prstGeom>
        </p:spPr>
      </p:pic>
    </p:spTree>
    <p:extLst>
      <p:ext uri="{BB962C8B-B14F-4D97-AF65-F5344CB8AC3E}">
        <p14:creationId xmlns:p14="http://schemas.microsoft.com/office/powerpoint/2010/main" val="52797774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3" descr="img0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868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3" descr="img0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763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63" y="3861048"/>
            <a:ext cx="9001000" cy="2819400"/>
          </a:xfrm>
          <a:prstGeom prst="rect">
            <a:avLst/>
          </a:prstGeom>
        </p:spPr>
      </p:pic>
      <p:pic>
        <p:nvPicPr>
          <p:cNvPr id="3" name="Picture 2"/>
          <p:cNvPicPr>
            <a:picLocks noChangeAspect="1"/>
          </p:cNvPicPr>
          <p:nvPr/>
        </p:nvPicPr>
        <p:blipFill>
          <a:blip r:embed="rId3"/>
          <a:stretch>
            <a:fillRect/>
          </a:stretch>
        </p:blipFill>
        <p:spPr>
          <a:xfrm>
            <a:off x="107504" y="28762"/>
            <a:ext cx="8784976" cy="3400238"/>
          </a:xfrm>
          <a:prstGeom prst="rect">
            <a:avLst/>
          </a:prstGeom>
        </p:spPr>
      </p:pic>
    </p:spTree>
    <p:extLst>
      <p:ext uri="{BB962C8B-B14F-4D97-AF65-F5344CB8AC3E}">
        <p14:creationId xmlns:p14="http://schemas.microsoft.com/office/powerpoint/2010/main" val="38330941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img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686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512" y="3421887"/>
            <a:ext cx="8784976" cy="3429000"/>
          </a:xfrm>
          <a:prstGeom prst="rect">
            <a:avLst/>
          </a:prstGeom>
        </p:spPr>
      </p:pic>
      <p:pic>
        <p:nvPicPr>
          <p:cNvPr id="3" name="Picture 2"/>
          <p:cNvPicPr>
            <a:picLocks noChangeAspect="1"/>
          </p:cNvPicPr>
          <p:nvPr/>
        </p:nvPicPr>
        <p:blipFill>
          <a:blip r:embed="rId3"/>
          <a:stretch>
            <a:fillRect/>
          </a:stretch>
        </p:blipFill>
        <p:spPr>
          <a:xfrm>
            <a:off x="107504" y="28762"/>
            <a:ext cx="8784976" cy="3400238"/>
          </a:xfrm>
          <a:prstGeom prst="rect">
            <a:avLst/>
          </a:prstGeom>
        </p:spPr>
      </p:pic>
    </p:spTree>
    <p:extLst>
      <p:ext uri="{BB962C8B-B14F-4D97-AF65-F5344CB8AC3E}">
        <p14:creationId xmlns:p14="http://schemas.microsoft.com/office/powerpoint/2010/main" val="382529027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504" y="28762"/>
            <a:ext cx="8784976" cy="3400238"/>
          </a:xfrm>
          <a:prstGeom prst="rect">
            <a:avLst/>
          </a:prstGeom>
        </p:spPr>
      </p:pic>
      <p:pic>
        <p:nvPicPr>
          <p:cNvPr id="3" name="Picture 2"/>
          <p:cNvPicPr>
            <a:picLocks noChangeAspect="1"/>
          </p:cNvPicPr>
          <p:nvPr/>
        </p:nvPicPr>
        <p:blipFill>
          <a:blip r:embed="rId3"/>
          <a:stretch>
            <a:fillRect/>
          </a:stretch>
        </p:blipFill>
        <p:spPr>
          <a:xfrm>
            <a:off x="395537" y="3789040"/>
            <a:ext cx="8280920" cy="2685678"/>
          </a:xfrm>
          <a:prstGeom prst="rect">
            <a:avLst/>
          </a:prstGeom>
        </p:spPr>
      </p:pic>
    </p:spTree>
    <p:extLst>
      <p:ext uri="{BB962C8B-B14F-4D97-AF65-F5344CB8AC3E}">
        <p14:creationId xmlns:p14="http://schemas.microsoft.com/office/powerpoint/2010/main" val="142609661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3" descr="img0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9154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stretch>
            <a:fillRect/>
          </a:stretch>
        </p:blipFill>
        <p:spPr>
          <a:xfrm>
            <a:off x="277602" y="3140968"/>
            <a:ext cx="8784976" cy="3472246"/>
          </a:xfrm>
          <a:prstGeom prst="rect">
            <a:avLst/>
          </a:prstGeom>
        </p:spPr>
      </p:pic>
      <p:pic>
        <p:nvPicPr>
          <p:cNvPr id="2" name="Picture 1"/>
          <p:cNvPicPr>
            <a:picLocks noChangeAspect="1"/>
          </p:cNvPicPr>
          <p:nvPr/>
        </p:nvPicPr>
        <p:blipFill>
          <a:blip r:embed="rId4"/>
          <a:stretch>
            <a:fillRect/>
          </a:stretch>
        </p:blipFill>
        <p:spPr>
          <a:xfrm>
            <a:off x="179512" y="32954"/>
            <a:ext cx="8914912" cy="3540062"/>
          </a:xfrm>
          <a:prstGeom prst="rect">
            <a:avLst/>
          </a:prstGeom>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1520" y="476672"/>
            <a:ext cx="8784976" cy="5616624"/>
          </a:xfrm>
          <a:prstGeom prst="rect">
            <a:avLst/>
          </a:prstGeom>
        </p:spPr>
      </p:pic>
    </p:spTree>
    <p:extLst>
      <p:ext uri="{BB962C8B-B14F-4D97-AF65-F5344CB8AC3E}">
        <p14:creationId xmlns:p14="http://schemas.microsoft.com/office/powerpoint/2010/main" val="39205387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3" descr="img0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87630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3" descr="img0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9154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3" descr="img0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7630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r>
              <a:rPr lang="zh-TW" altLang="en-US"/>
              <a:t>3 -</a:t>
            </a:r>
            <a:fld id="{C10A8564-1EA2-45A8-AB95-68E8E49E0E42}" type="slidenum">
              <a:rPr lang="zh-TW" altLang="en-US"/>
              <a:pPr/>
              <a:t>177</a:t>
            </a:fld>
            <a:endParaRPr lang="zh-TW" altLang="en-US"/>
          </a:p>
        </p:txBody>
      </p:sp>
      <p:sp>
        <p:nvSpPr>
          <p:cNvPr id="44035" name="Rectangle 3"/>
          <p:cNvSpPr>
            <a:spLocks noGrp="1" noChangeArrowheads="1"/>
          </p:cNvSpPr>
          <p:nvPr>
            <p:ph type="body" idx="1"/>
          </p:nvPr>
        </p:nvSpPr>
        <p:spPr>
          <a:xfrm>
            <a:off x="1182688" y="1752600"/>
            <a:ext cx="7772400" cy="4114800"/>
          </a:xfrm>
        </p:spPr>
        <p:txBody>
          <a:bodyPr/>
          <a:lstStyle/>
          <a:p>
            <a:r>
              <a:rPr lang="en-US" altLang="zh-TW"/>
              <a:t>E.g.</a:t>
            </a:r>
          </a:p>
        </p:txBody>
      </p:sp>
      <p:pic>
        <p:nvPicPr>
          <p:cNvPr id="4403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447800"/>
            <a:ext cx="3581400" cy="2314575"/>
          </a:xfrm>
          <a:prstGeom prst="rect">
            <a:avLst/>
          </a:prstGeom>
          <a:noFill/>
          <a:extLst>
            <a:ext uri="{909E8E84-426E-40DD-AFC4-6F175D3DCCD1}">
              <a14:hiddenFill xmlns:a14="http://schemas.microsoft.com/office/drawing/2010/main">
                <a:solidFill>
                  <a:srgbClr val="FFFFFF"/>
                </a:solidFill>
              </a14:hiddenFill>
            </a:ext>
          </a:extLst>
        </p:spPr>
      </p:pic>
      <p:grpSp>
        <p:nvGrpSpPr>
          <p:cNvPr id="44045" name="Group 13"/>
          <p:cNvGrpSpPr>
            <a:grpSpLocks/>
          </p:cNvGrpSpPr>
          <p:nvPr/>
        </p:nvGrpSpPr>
        <p:grpSpPr bwMode="auto">
          <a:xfrm>
            <a:off x="3810000" y="1295400"/>
            <a:ext cx="5334000" cy="2133600"/>
            <a:chOff x="-288" y="2953"/>
            <a:chExt cx="3360" cy="1271"/>
          </a:xfrm>
        </p:grpSpPr>
        <p:graphicFrame>
          <p:nvGraphicFramePr>
            <p:cNvPr id="44038" name="Object 6"/>
            <p:cNvGraphicFramePr>
              <a:graphicFrameLocks noChangeAspect="1"/>
            </p:cNvGraphicFramePr>
            <p:nvPr/>
          </p:nvGraphicFramePr>
          <p:xfrm>
            <a:off x="-288" y="3433"/>
            <a:ext cx="3168" cy="791"/>
          </p:xfrm>
          <a:graphic>
            <a:graphicData uri="http://schemas.openxmlformats.org/presentationml/2006/ole">
              <mc:AlternateContent xmlns:mc="http://schemas.openxmlformats.org/markup-compatibility/2006">
                <mc:Choice xmlns:v="urn:schemas-microsoft-com:vml" Requires="v">
                  <p:oleObj spid="_x0000_s23725" name="文件" r:id="rId4" imgW="5539680" imgH="1177920" progId="Word.Document.8">
                    <p:embed/>
                  </p:oleObj>
                </mc:Choice>
                <mc:Fallback>
                  <p:oleObj name="文件" r:id="rId4" imgW="5539680" imgH="11779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3433"/>
                          <a:ext cx="3168" cy="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9" name="Text Box 7"/>
            <p:cNvSpPr txBox="1">
              <a:spLocks noChangeArrowheads="1"/>
            </p:cNvSpPr>
            <p:nvPr/>
          </p:nvSpPr>
          <p:spPr bwMode="auto">
            <a:xfrm>
              <a:off x="96" y="2953"/>
              <a:ext cx="2976" cy="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itchFamily="2" charset="2"/>
                <a:buChar char="§"/>
              </a:pPr>
              <a:r>
                <a:rPr lang="zh-TW" altLang="en-US"/>
                <a:t> 2 </a:t>
              </a:r>
              <a:r>
                <a:rPr lang="en-US" altLang="zh-TW"/>
                <a:t>cycles C</a:t>
              </a:r>
              <a:r>
                <a:rPr lang="en-US" altLang="zh-TW" baseline="-30000"/>
                <a:t>1</a:t>
              </a:r>
              <a:r>
                <a:rPr lang="en-US" altLang="zh-TW"/>
                <a:t> and C</a:t>
              </a:r>
              <a:r>
                <a:rPr lang="en-US" altLang="zh-TW" baseline="-30000"/>
                <a:t>2</a:t>
              </a:r>
              <a:r>
                <a:rPr lang="en-US" altLang="zh-TW"/>
                <a:t> are represented by a 0/1 matrix </a:t>
              </a:r>
              <a:endParaRPr lang="zh-TW" altLang="en-US"/>
            </a:p>
          </p:txBody>
        </p:sp>
      </p:grpSp>
      <p:grpSp>
        <p:nvGrpSpPr>
          <p:cNvPr id="44046" name="Group 14"/>
          <p:cNvGrpSpPr>
            <a:grpSpLocks/>
          </p:cNvGrpSpPr>
          <p:nvPr/>
        </p:nvGrpSpPr>
        <p:grpSpPr bwMode="auto">
          <a:xfrm>
            <a:off x="0" y="4267200"/>
            <a:ext cx="5562600" cy="1981200"/>
            <a:chOff x="2400" y="1061"/>
            <a:chExt cx="3408" cy="1147"/>
          </a:xfrm>
        </p:grpSpPr>
        <p:graphicFrame>
          <p:nvGraphicFramePr>
            <p:cNvPr id="44040" name="Object 8"/>
            <p:cNvGraphicFramePr>
              <a:graphicFrameLocks noChangeAspect="1"/>
            </p:cNvGraphicFramePr>
            <p:nvPr/>
          </p:nvGraphicFramePr>
          <p:xfrm>
            <a:off x="2400" y="1301"/>
            <a:ext cx="3408" cy="907"/>
          </p:xfrm>
          <a:graphic>
            <a:graphicData uri="http://schemas.openxmlformats.org/presentationml/2006/ole">
              <mc:AlternateContent xmlns:mc="http://schemas.openxmlformats.org/markup-compatibility/2006">
                <mc:Choice xmlns:v="urn:schemas-microsoft-com:vml" Requires="v">
                  <p:oleObj spid="_x0000_s23726" name="文件" r:id="rId6" imgW="5539680" imgH="1475280" progId="Word.Document.8">
                    <p:embed/>
                  </p:oleObj>
                </mc:Choice>
                <mc:Fallback>
                  <p:oleObj name="文件" r:id="rId6" imgW="5539680" imgH="1475280"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 y="1301"/>
                          <a:ext cx="3408" cy="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1" name="Text Box 9"/>
            <p:cNvSpPr txBox="1">
              <a:spLocks noChangeArrowheads="1"/>
            </p:cNvSpPr>
            <p:nvPr/>
          </p:nvSpPr>
          <p:spPr bwMode="auto">
            <a:xfrm>
              <a:off x="2832" y="1061"/>
              <a:ext cx="1296"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itchFamily="2" charset="2"/>
                <a:buChar char="§"/>
              </a:pPr>
              <a:r>
                <a:rPr lang="en-US" altLang="zh-TW"/>
                <a:t> Add C</a:t>
              </a:r>
              <a:r>
                <a:rPr lang="en-US" altLang="zh-TW" baseline="-30000"/>
                <a:t>3</a:t>
              </a:r>
              <a:r>
                <a:rPr lang="en-US" altLang="zh-TW"/>
                <a:t> </a:t>
              </a:r>
              <a:endParaRPr lang="zh-TW" altLang="en-US"/>
            </a:p>
          </p:txBody>
        </p:sp>
      </p:grpSp>
      <p:grpSp>
        <p:nvGrpSpPr>
          <p:cNvPr id="44047" name="Group 15"/>
          <p:cNvGrpSpPr>
            <a:grpSpLocks/>
          </p:cNvGrpSpPr>
          <p:nvPr/>
        </p:nvGrpSpPr>
        <p:grpSpPr bwMode="auto">
          <a:xfrm>
            <a:off x="3581400" y="3581400"/>
            <a:ext cx="5867400" cy="1905000"/>
            <a:chOff x="2414" y="2112"/>
            <a:chExt cx="3490" cy="1152"/>
          </a:xfrm>
        </p:grpSpPr>
        <p:graphicFrame>
          <p:nvGraphicFramePr>
            <p:cNvPr id="44042" name="Object 10"/>
            <p:cNvGraphicFramePr>
              <a:graphicFrameLocks noChangeAspect="1"/>
            </p:cNvGraphicFramePr>
            <p:nvPr/>
          </p:nvGraphicFramePr>
          <p:xfrm>
            <a:off x="2414" y="2335"/>
            <a:ext cx="3490" cy="929"/>
          </p:xfrm>
          <a:graphic>
            <a:graphicData uri="http://schemas.openxmlformats.org/presentationml/2006/ole">
              <mc:AlternateContent xmlns:mc="http://schemas.openxmlformats.org/markup-compatibility/2006">
                <mc:Choice xmlns:v="urn:schemas-microsoft-com:vml" Requires="v">
                  <p:oleObj spid="_x0000_s23727" name="文件" r:id="rId8" imgW="5539680" imgH="1475280" progId="Word.Document.8">
                    <p:embed/>
                  </p:oleObj>
                </mc:Choice>
                <mc:Fallback>
                  <p:oleObj name="文件" r:id="rId8" imgW="5539680" imgH="1475280" progId="Word.Documen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4" y="2335"/>
                          <a:ext cx="3490" cy="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3" name="Text Box 11"/>
            <p:cNvSpPr txBox="1">
              <a:spLocks noChangeArrowheads="1"/>
            </p:cNvSpPr>
            <p:nvPr/>
          </p:nvSpPr>
          <p:spPr bwMode="auto">
            <a:xfrm>
              <a:off x="2928" y="2112"/>
              <a:ext cx="1968"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Font typeface="Wingdings" pitchFamily="2" charset="2"/>
                <a:buChar char="§"/>
              </a:pPr>
              <a:r>
                <a:rPr lang="zh-TW" altLang="en-US">
                  <a:latin typeface="Times New Roman" pitchFamily="18" charset="0"/>
                  <a:sym typeface="Symbol" pitchFamily="18" charset="2"/>
                </a:rPr>
                <a:t> </a:t>
              </a:r>
              <a:r>
                <a:rPr lang="zh-TW" altLang="en-US"/>
                <a:t> </a:t>
              </a:r>
              <a:r>
                <a:rPr lang="en-US" altLang="zh-TW"/>
                <a:t>on rows 1 and 3 </a:t>
              </a:r>
              <a:endParaRPr lang="zh-TW" altLang="en-US"/>
            </a:p>
          </p:txBody>
        </p:sp>
      </p:grpSp>
      <p:sp>
        <p:nvSpPr>
          <p:cNvPr id="44044" name="Text Box 12"/>
          <p:cNvSpPr txBox="1">
            <a:spLocks noChangeArrowheads="1"/>
          </p:cNvSpPr>
          <p:nvPr/>
        </p:nvSpPr>
        <p:spPr bwMode="auto">
          <a:xfrm>
            <a:off x="4572000" y="5562600"/>
            <a:ext cx="45720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Symbol" pitchFamily="18" charset="2"/>
              <a:buChar char="Å"/>
            </a:pPr>
            <a:r>
              <a:rPr lang="en-US" altLang="zh-TW"/>
              <a:t> on rows 2 and 3 : empty </a:t>
            </a:r>
          </a:p>
          <a:p>
            <a:pPr>
              <a:spcBef>
                <a:spcPct val="50000"/>
              </a:spcBef>
              <a:buFont typeface="Symbol" pitchFamily="18" charset="2"/>
              <a:buNone/>
            </a:pPr>
            <a:r>
              <a:rPr lang="zh-TW" altLang="en-US">
                <a:latin typeface="Times New Roman" pitchFamily="18" charset="0"/>
              </a:rPr>
              <a:t>∵</a:t>
            </a:r>
            <a:r>
              <a:rPr lang="en-US" altLang="zh-TW"/>
              <a:t>C</a:t>
            </a:r>
            <a:r>
              <a:rPr lang="en-US" altLang="zh-TW" baseline="-30000"/>
              <a:t>3</a:t>
            </a:r>
            <a:r>
              <a:rPr lang="en-US" altLang="zh-TW"/>
              <a:t> = C</a:t>
            </a:r>
            <a:r>
              <a:rPr lang="en-US" altLang="zh-TW" baseline="-30000"/>
              <a:t>1</a:t>
            </a:r>
            <a:r>
              <a:rPr lang="en-US" altLang="zh-TW"/>
              <a:t> </a:t>
            </a:r>
            <a:r>
              <a:rPr lang="en-US" altLang="zh-TW">
                <a:latin typeface="Times New Roman" pitchFamily="18" charset="0"/>
                <a:sym typeface="Symbol" pitchFamily="18" charset="2"/>
              </a:rPr>
              <a:t></a:t>
            </a:r>
            <a:r>
              <a:rPr lang="en-US" altLang="zh-TW"/>
              <a:t> C</a:t>
            </a:r>
            <a:r>
              <a:rPr lang="en-US" altLang="zh-TW" baseline="-30000"/>
              <a:t>2</a:t>
            </a:r>
            <a:r>
              <a:rPr lang="en-US" altLang="zh-TW"/>
              <a:t> </a:t>
            </a:r>
          </a:p>
        </p:txBody>
      </p:sp>
      <p:sp>
        <p:nvSpPr>
          <p:cNvPr id="44049" name="Rectangle 17"/>
          <p:cNvSpPr>
            <a:spLocks noGrp="1" noChangeArrowheads="1"/>
          </p:cNvSpPr>
          <p:nvPr>
            <p:ph type="title"/>
          </p:nvPr>
        </p:nvSpPr>
        <p:spPr>
          <a:xfrm>
            <a:off x="762000" y="304800"/>
            <a:ext cx="7793038" cy="914400"/>
          </a:xfrm>
          <a:noFill/>
          <a:ln/>
        </p:spPr>
        <p:txBody>
          <a:bodyPr/>
          <a:lstStyle/>
          <a:p>
            <a:r>
              <a:rPr lang="en-US" altLang="zh-TW"/>
              <a:t>Gaussian elimination</a:t>
            </a:r>
            <a:endParaRPr lang="zh-TW" altLang="en-US"/>
          </a:p>
        </p:txBody>
      </p:sp>
    </p:spTree>
    <p:extLst>
      <p:ext uri="{BB962C8B-B14F-4D97-AF65-F5344CB8AC3E}">
        <p14:creationId xmlns:p14="http://schemas.microsoft.com/office/powerpoint/2010/main" val="35375487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a:xfrm>
            <a:off x="2438400" y="685800"/>
            <a:ext cx="6553200" cy="1143000"/>
          </a:xfrm>
        </p:spPr>
        <p:txBody>
          <a:bodyPr/>
          <a:lstStyle/>
          <a:p>
            <a:pPr eaLnBrk="1" hangingPunct="1"/>
            <a:r>
              <a:rPr lang="en-US" altLang="en-US"/>
              <a:t>Minimum cost Spanning trees</a:t>
            </a:r>
          </a:p>
        </p:txBody>
      </p:sp>
      <p:sp>
        <p:nvSpPr>
          <p:cNvPr id="3" name="Content Placeholder 2"/>
          <p:cNvSpPr>
            <a:spLocks noGrp="1"/>
          </p:cNvSpPr>
          <p:nvPr>
            <p:ph idx="1"/>
          </p:nvPr>
        </p:nvSpPr>
        <p:spPr/>
        <p:txBody>
          <a:bodyPr rtlCol="0">
            <a:normAutofit fontScale="92500" lnSpcReduction="20000"/>
          </a:bodyPr>
          <a:lstStyle/>
          <a:p>
            <a:pPr eaLnBrk="1" fontAlgn="auto" hangingPunct="1">
              <a:spcAft>
                <a:spcPts val="0"/>
              </a:spcAft>
              <a:buFont typeface="Arial" pitchFamily="34" charset="0"/>
              <a:buChar char="•"/>
              <a:defRPr/>
            </a:pPr>
            <a:r>
              <a:rPr lang="en-US" dirty="0"/>
              <a:t>Let G (V, E) be an undirected connected graph with vertices ‘v’ and edge ‘E’.</a:t>
            </a:r>
          </a:p>
          <a:p>
            <a:pPr eaLnBrk="1" fontAlgn="auto" hangingPunct="1">
              <a:spcAft>
                <a:spcPts val="0"/>
              </a:spcAft>
              <a:buFont typeface="Arial" pitchFamily="34" charset="0"/>
              <a:buChar char="•"/>
              <a:defRPr/>
            </a:pPr>
            <a:r>
              <a:rPr lang="en-US" dirty="0"/>
              <a:t>A sub-graph t= (V, E’) of G is a </a:t>
            </a:r>
            <a:r>
              <a:rPr lang="en-US" i="1" dirty="0"/>
              <a:t>Spanning tree</a:t>
            </a:r>
            <a:r>
              <a:rPr lang="en-US" dirty="0"/>
              <a:t> of G iff ‘t’ is a tree.</a:t>
            </a:r>
          </a:p>
          <a:p>
            <a:pPr eaLnBrk="1" fontAlgn="auto" hangingPunct="1">
              <a:spcAft>
                <a:spcPts val="0"/>
              </a:spcAft>
              <a:buFont typeface="Arial" pitchFamily="34" charset="0"/>
              <a:buChar char="•"/>
              <a:defRPr/>
            </a:pPr>
            <a:r>
              <a:rPr lang="en-US" dirty="0"/>
              <a:t>A spanning tree of a graph is an undirected tree consisting of only those edges that are necessary to connect all the vertices in the original graph.</a:t>
            </a:r>
          </a:p>
          <a:p>
            <a:pPr eaLnBrk="1" fontAlgn="auto" hangingPunct="1">
              <a:spcAft>
                <a:spcPts val="0"/>
              </a:spcAft>
              <a:buFont typeface="Arial" pitchFamily="34" charset="0"/>
              <a:buChar char="•"/>
              <a:defRPr/>
            </a:pPr>
            <a:r>
              <a:rPr lang="en-US" dirty="0"/>
              <a:t>A Spanning tree has a property that for any pair of vertices there exist only one path between them and the insertion of an edge to a spanning tree form a unique cycle</a:t>
            </a:r>
          </a:p>
          <a:p>
            <a:pPr eaLnBrk="1" fontAlgn="auto" hangingPunct="1">
              <a:spcAft>
                <a:spcPts val="0"/>
              </a:spcAft>
              <a:buFont typeface="Arial" pitchFamily="34" charset="0"/>
              <a:buChar char="•"/>
              <a:defRPr/>
            </a:pPr>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Content Placeholder 2"/>
          <p:cNvSpPr>
            <a:spLocks noGrp="1"/>
          </p:cNvSpPr>
          <p:nvPr>
            <p:ph idx="1"/>
          </p:nvPr>
        </p:nvSpPr>
        <p:spPr/>
        <p:txBody>
          <a:bodyPr/>
          <a:lstStyle/>
          <a:p>
            <a:pPr eaLnBrk="1" hangingPunct="1"/>
            <a:r>
              <a:rPr lang="en-US" altLang="en-US"/>
              <a:t>The cost of spanning tree is the sum of cost of edges in those trees. </a:t>
            </a:r>
            <a:r>
              <a:rPr lang="en-US" altLang="en-US">
                <a:latin typeface="Arial" panose="020B0604020202020204" pitchFamily="34" charset="0"/>
                <a:cs typeface="Arial" panose="020B0604020202020204" pitchFamily="34" charset="0"/>
              </a:rPr>
              <a:t>There are 2 methods to determine a minimum cost spanning tree. They are</a:t>
            </a:r>
          </a:p>
          <a:p>
            <a:pPr eaLnBrk="1" hangingPunct="1"/>
            <a:r>
              <a:rPr lang="en-US" altLang="en-US">
                <a:latin typeface="Arial" panose="020B0604020202020204" pitchFamily="34" charset="0"/>
                <a:cs typeface="Arial" panose="020B0604020202020204" pitchFamily="34" charset="0"/>
              </a:rPr>
              <a:t>      1. Kruskal’s Algorithm</a:t>
            </a:r>
          </a:p>
          <a:p>
            <a:pPr eaLnBrk="1" hangingPunct="1"/>
            <a:r>
              <a:rPr lang="en-US" altLang="en-US">
                <a:latin typeface="Arial" panose="020B0604020202020204" pitchFamily="34" charset="0"/>
                <a:cs typeface="Arial" panose="020B0604020202020204" pitchFamily="34" charset="0"/>
              </a:rPr>
              <a:t>      2. Prim’s Algorithm </a:t>
            </a:r>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img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91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a:xfrm>
            <a:off x="2286000" y="685800"/>
            <a:ext cx="6705600" cy="1143000"/>
          </a:xfrm>
        </p:spPr>
        <p:txBody>
          <a:bodyPr/>
          <a:lstStyle/>
          <a:p>
            <a:pPr eaLnBrk="1" hangingPunct="1"/>
            <a:r>
              <a:rPr lang="en-US" altLang="en-US"/>
              <a:t>Prim’s algorithm</a:t>
            </a:r>
          </a:p>
        </p:txBody>
      </p:sp>
      <p:sp>
        <p:nvSpPr>
          <p:cNvPr id="136195" name="Content Placeholder 3"/>
          <p:cNvSpPr>
            <a:spLocks noGrp="1"/>
          </p:cNvSpPr>
          <p:nvPr>
            <p:ph idx="1"/>
          </p:nvPr>
        </p:nvSpPr>
        <p:spPr/>
        <p:txBody>
          <a:bodyPr/>
          <a:lstStyle/>
          <a:p>
            <a:pPr eaLnBrk="1" hangingPunct="1"/>
            <a:r>
              <a:rPr lang="en-US" altLang="en-US"/>
              <a:t>A greedy method to obtain a minimum cost spanning tree builds this tree edge by edge.</a:t>
            </a:r>
          </a:p>
          <a:p>
            <a:pPr eaLnBrk="1" hangingPunct="1"/>
            <a:r>
              <a:rPr lang="en-US" altLang="en-US"/>
              <a:t>Next edge chosen according to some optimisation criteria.(edge that results in minimum increase in sum of costs of the edges so far included)</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Content Placeholder 2"/>
          <p:cNvSpPr>
            <a:spLocks noGrp="1"/>
          </p:cNvSpPr>
          <p:nvPr>
            <p:ph idx="1"/>
          </p:nvPr>
        </p:nvSpPr>
        <p:spPr/>
        <p:txBody>
          <a:bodyPr/>
          <a:lstStyle/>
          <a:p>
            <a:pPr marL="457200" indent="-457200" eaLnBrk="1" hangingPunct="1">
              <a:buFontTx/>
              <a:buAutoNum type="arabicPeriod"/>
            </a:pPr>
            <a:r>
              <a:rPr lang="de-DE" altLang="en-US" sz="2400"/>
              <a:t>All vertices are marked as not visited</a:t>
            </a:r>
          </a:p>
          <a:p>
            <a:pPr marL="457200" indent="-457200" eaLnBrk="1" hangingPunct="1">
              <a:buFontTx/>
              <a:buNone/>
            </a:pPr>
            <a:r>
              <a:rPr lang="de-DE" altLang="en-US" sz="2400"/>
              <a:t>2.   Any vertex </a:t>
            </a:r>
            <a:r>
              <a:rPr lang="de-DE" altLang="en-US" sz="2400" i="1"/>
              <a:t>v</a:t>
            </a:r>
            <a:r>
              <a:rPr lang="de-DE" altLang="en-US" sz="2400"/>
              <a:t> you like is chosen as starting vertex and</a:t>
            </a:r>
          </a:p>
          <a:p>
            <a:pPr marL="457200" indent="-457200" eaLnBrk="1" hangingPunct="1">
              <a:buFontTx/>
              <a:buNone/>
            </a:pPr>
            <a:r>
              <a:rPr lang="de-DE" altLang="en-US" sz="2400"/>
              <a:t>      is marked as visited (define a cluster </a:t>
            </a:r>
            <a:r>
              <a:rPr lang="de-DE" altLang="en-US" sz="2400" i="1"/>
              <a:t>C</a:t>
            </a:r>
            <a:r>
              <a:rPr lang="de-DE" altLang="en-US" sz="2400"/>
              <a:t>)</a:t>
            </a:r>
          </a:p>
          <a:p>
            <a:pPr marL="457200" indent="-457200" eaLnBrk="1" hangingPunct="1">
              <a:buFontTx/>
              <a:buAutoNum type="arabicPeriod" startAt="3"/>
            </a:pPr>
            <a:r>
              <a:rPr lang="de-DE" altLang="en-US" sz="2400"/>
              <a:t>The smallest- weighted edge </a:t>
            </a:r>
            <a:r>
              <a:rPr lang="de-DE" altLang="en-US" sz="2400" i="1"/>
              <a:t>e = (v,u)</a:t>
            </a:r>
            <a:r>
              <a:rPr lang="de-DE" altLang="en-US" sz="2400"/>
              <a:t>, which connects</a:t>
            </a:r>
          </a:p>
          <a:p>
            <a:pPr marL="457200" indent="-457200" eaLnBrk="1" hangingPunct="1">
              <a:buFontTx/>
              <a:buNone/>
            </a:pPr>
            <a:r>
              <a:rPr lang="de-DE" altLang="en-US" sz="2400"/>
              <a:t>      one vertex </a:t>
            </a:r>
            <a:r>
              <a:rPr lang="de-DE" altLang="en-US" sz="2400" i="1"/>
              <a:t>v</a:t>
            </a:r>
            <a:r>
              <a:rPr lang="de-DE" altLang="en-US" sz="2400"/>
              <a:t> inside the cluster </a:t>
            </a:r>
            <a:r>
              <a:rPr lang="de-DE" altLang="en-US" sz="2400" i="1"/>
              <a:t>C</a:t>
            </a:r>
            <a:r>
              <a:rPr lang="de-DE" altLang="en-US" sz="2400"/>
              <a:t> with another vertex </a:t>
            </a:r>
            <a:r>
              <a:rPr lang="de-DE" altLang="en-US" sz="2400" i="1"/>
              <a:t>u</a:t>
            </a:r>
            <a:r>
              <a:rPr lang="de-DE" altLang="en-US" sz="2400"/>
              <a:t> outside  of </a:t>
            </a:r>
            <a:r>
              <a:rPr lang="de-DE" altLang="en-US" sz="2400" i="1"/>
              <a:t>C</a:t>
            </a:r>
            <a:r>
              <a:rPr lang="de-DE" altLang="en-US" sz="2400"/>
              <a:t>, is chosen and is added to the MST.</a:t>
            </a:r>
          </a:p>
          <a:p>
            <a:pPr marL="457200" indent="-457200" eaLnBrk="1" hangingPunct="1">
              <a:buFontTx/>
              <a:buNone/>
            </a:pPr>
            <a:r>
              <a:rPr lang="de-DE" altLang="en-US" sz="2400"/>
              <a:t>4.   The process is repeated until a spanning tree is formed</a:t>
            </a:r>
            <a:endParaRPr lang="en-US" altLang="en-US" sz="24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a:xfrm>
            <a:off x="2743200" y="685800"/>
            <a:ext cx="6248400" cy="1143000"/>
          </a:xfrm>
        </p:spPr>
        <p:txBody>
          <a:bodyPr/>
          <a:lstStyle/>
          <a:p>
            <a:pPr eaLnBrk="1" hangingPunct="1"/>
            <a:r>
              <a:rPr lang="en-US" altLang="en-US"/>
              <a:t>Algorithm</a:t>
            </a:r>
          </a:p>
        </p:txBody>
      </p:sp>
      <p:sp>
        <p:nvSpPr>
          <p:cNvPr id="138243" name="Content Placeholder 2"/>
          <p:cNvSpPr>
            <a:spLocks noGrp="1"/>
          </p:cNvSpPr>
          <p:nvPr>
            <p:ph idx="1"/>
          </p:nvPr>
        </p:nvSpPr>
        <p:spPr/>
        <p:txBody>
          <a:bodyPr/>
          <a:lstStyle/>
          <a:p>
            <a:pPr eaLnBrk="1" hangingPunct="1"/>
            <a:r>
              <a:rPr lang="en-US" altLang="en-US" sz="1600"/>
              <a:t>Algorithm Prim(E,cost,n,t)</a:t>
            </a:r>
          </a:p>
          <a:p>
            <a:pPr eaLnBrk="1" hangingPunct="1"/>
            <a:r>
              <a:rPr lang="en-US" altLang="en-US" sz="1600"/>
              <a:t>// E is the set of edges in G</a:t>
            </a:r>
          </a:p>
          <a:p>
            <a:pPr eaLnBrk="1" hangingPunct="1"/>
            <a:r>
              <a:rPr lang="en-US" altLang="en-US" sz="1600"/>
              <a:t>//Cost[1:n,1:n]- cost adj matrix of n vertex </a:t>
            </a:r>
          </a:p>
          <a:p>
            <a:pPr eaLnBrk="1" hangingPunct="1"/>
            <a:r>
              <a:rPr lang="en-US" altLang="en-US" sz="1600"/>
              <a:t>//Stored as t[1:n-1,1:2],final cost is returned</a:t>
            </a:r>
          </a:p>
          <a:p>
            <a:pPr eaLnBrk="1" hangingPunct="1"/>
            <a:r>
              <a:rPr lang="en-US" altLang="en-US" sz="1600"/>
              <a:t> let (k,l) be an edge of min cost inE;</a:t>
            </a:r>
          </a:p>
          <a:p>
            <a:pPr eaLnBrk="1" hangingPunct="1"/>
            <a:r>
              <a:rPr lang="en-US" altLang="en-US" sz="1600"/>
              <a:t>Mincost:=cost[k,l];</a:t>
            </a:r>
          </a:p>
          <a:p>
            <a:pPr eaLnBrk="1" hangingPunct="1"/>
            <a:r>
              <a:rPr lang="en-US" altLang="en-US" sz="1600"/>
              <a:t>T[1,1]:=k; t[1,2]:=l;</a:t>
            </a:r>
          </a:p>
          <a:p>
            <a:pPr eaLnBrk="1" hangingPunct="1"/>
            <a:r>
              <a:rPr lang="en-US" altLang="en-US" sz="1600"/>
              <a:t>For i:=1 to n do //initialise near</a:t>
            </a:r>
          </a:p>
          <a:p>
            <a:pPr eaLnBrk="1" hangingPunct="1"/>
            <a:r>
              <a:rPr lang="en-US" altLang="en-US" sz="1600"/>
              <a:t>    if cost[i,l]&lt;cost[i,k]) then near[i]:=l;</a:t>
            </a:r>
          </a:p>
          <a:p>
            <a:pPr eaLnBrk="1" hangingPunct="1"/>
            <a:r>
              <a:rPr lang="en-US" altLang="en-US" sz="1600"/>
              <a:t>    else near[i]:=k;</a:t>
            </a:r>
          </a:p>
          <a:p>
            <a:pPr eaLnBrk="1" hangingPunct="1">
              <a:buFontTx/>
              <a:buNone/>
            </a:pPr>
            <a:r>
              <a:rPr lang="en-US" altLang="en-US" sz="1600"/>
              <a:t>        near[k]:=near[l]:=0</a:t>
            </a:r>
          </a:p>
          <a:p>
            <a:pPr eaLnBrk="1" hangingPunct="1">
              <a:buFontTx/>
              <a:buNone/>
            </a:pPr>
            <a:r>
              <a:rPr lang="en-US" altLang="en-US" sz="1600"/>
              <a:t>         for i:=2 to n-1 do</a:t>
            </a:r>
          </a:p>
          <a:p>
            <a:pPr eaLnBrk="1" hangingPunct="1">
              <a:buFontTx/>
              <a:buNone/>
            </a:pPr>
            <a:r>
              <a:rPr lang="en-US" altLang="en-US" sz="1600"/>
              <a:t>          {//find n-2 additional edges for t</a:t>
            </a:r>
          </a:p>
          <a:p>
            <a:pPr eaLnBrk="1" hangingPunct="1">
              <a:buFontTx/>
              <a:buNone/>
            </a:pPr>
            <a:r>
              <a:rPr lang="en-US" altLang="en-US" sz="1600"/>
              <a:t>	        let j be an index such that near[j]!=0 and cost[j,near[j]] is minimum;</a:t>
            </a:r>
          </a:p>
          <a:p>
            <a:pPr eaLnBrk="1" hangingPunct="1">
              <a:buFontTx/>
              <a:buNone/>
            </a:pPr>
            <a:r>
              <a:rPr lang="en-US" altLang="en-US" sz="1600"/>
              <a:t>                t[i,1]:=j; t[i,2]:=near[j];</a:t>
            </a:r>
          </a:p>
          <a:p>
            <a:pPr eaLnBrk="1" hangingPunct="1">
              <a:buFontTx/>
              <a:buNone/>
            </a:pPr>
            <a:endParaRPr lang="en-US" altLang="en-US" sz="1600"/>
          </a:p>
          <a:p>
            <a:pPr eaLnBrk="1" hangingPunct="1">
              <a:buFontTx/>
              <a:buNone/>
            </a:pPr>
            <a:r>
              <a:rPr lang="en-US" altLang="en-US" sz="1600"/>
              <a:t>	         </a:t>
            </a:r>
          </a:p>
          <a:p>
            <a:pPr eaLnBrk="1" hangingPunct="1">
              <a:buFontTx/>
              <a:buNone/>
            </a:pPr>
            <a:endParaRPr lang="en-US" altLang="en-US" sz="1600"/>
          </a:p>
          <a:p>
            <a:pPr eaLnBrk="1" hangingPunct="1"/>
            <a:endParaRPr lang="en-US" altLang="en-US" sz="160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Content Placeholder 2"/>
          <p:cNvSpPr>
            <a:spLocks noGrp="1"/>
          </p:cNvSpPr>
          <p:nvPr>
            <p:ph idx="1"/>
          </p:nvPr>
        </p:nvSpPr>
        <p:spPr/>
        <p:txBody>
          <a:bodyPr/>
          <a:lstStyle/>
          <a:p>
            <a:pPr eaLnBrk="1" hangingPunct="1"/>
            <a:r>
              <a:rPr lang="en-US" altLang="en-US" sz="1600"/>
              <a:t>Mincost=mincost+cost[j,near[j]];</a:t>
            </a:r>
          </a:p>
          <a:p>
            <a:pPr eaLnBrk="1" hangingPunct="1"/>
            <a:r>
              <a:rPr lang="en-US" altLang="en-US" sz="1600"/>
              <a:t>Near[j]:=0;</a:t>
            </a:r>
          </a:p>
          <a:p>
            <a:pPr eaLnBrk="1" hangingPunct="1"/>
            <a:r>
              <a:rPr lang="en-US" altLang="en-US" sz="1600"/>
              <a:t>  for k:=1 to n do //updata near[]</a:t>
            </a:r>
          </a:p>
          <a:p>
            <a:pPr eaLnBrk="1" hangingPunct="1"/>
            <a:r>
              <a:rPr lang="en-US" altLang="en-US" sz="1600"/>
              <a:t>          if (near[k]!=0) and (cost[k,near[k]])&gt; cost[k,j] then</a:t>
            </a:r>
          </a:p>
          <a:p>
            <a:pPr eaLnBrk="1" hangingPunct="1"/>
            <a:r>
              <a:rPr lang="en-US" altLang="en-US" sz="1600"/>
              <a:t>              near[k]:=j;</a:t>
            </a:r>
          </a:p>
          <a:p>
            <a:pPr eaLnBrk="1" hangingPunct="1"/>
            <a:r>
              <a:rPr lang="en-US" altLang="en-US" sz="1600"/>
              <a:t>}</a:t>
            </a:r>
          </a:p>
          <a:p>
            <a:pPr eaLnBrk="1" hangingPunct="1"/>
            <a:r>
              <a:rPr lang="en-US" altLang="en-US" sz="1600"/>
              <a:t>Return mincost;</a:t>
            </a:r>
          </a:p>
          <a:p>
            <a:pPr eaLnBrk="1" hangingPunct="1"/>
            <a:r>
              <a:rPr lang="en-US" altLang="en-US" sz="1600"/>
              <a:t>}</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66988" y="2281238"/>
            <a:ext cx="4010025" cy="3162300"/>
          </a:xfrm>
          <a:noFill/>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928938" y="2233613"/>
            <a:ext cx="3286125" cy="3257550"/>
          </a:xfrm>
          <a:noFill/>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a:xfrm>
            <a:off x="2514600" y="685800"/>
            <a:ext cx="6477000" cy="1143000"/>
          </a:xfrm>
        </p:spPr>
        <p:txBody>
          <a:bodyPr/>
          <a:lstStyle/>
          <a:p>
            <a:pPr eaLnBrk="1" hangingPunct="1"/>
            <a:r>
              <a:rPr lang="en-US" altLang="en-US"/>
              <a:t>Time complexity</a:t>
            </a:r>
          </a:p>
        </p:txBody>
      </p:sp>
      <p:sp>
        <p:nvSpPr>
          <p:cNvPr id="142339" name="Content Placeholder 2"/>
          <p:cNvSpPr>
            <a:spLocks noGrp="1"/>
          </p:cNvSpPr>
          <p:nvPr>
            <p:ph idx="1"/>
          </p:nvPr>
        </p:nvSpPr>
        <p:spPr/>
        <p:txBody>
          <a:bodyPr/>
          <a:lstStyle/>
          <a:p>
            <a:r>
              <a:rPr lang="en-US" altLang="en-US" sz="2000"/>
              <a:t>A simple implementation using an </a:t>
            </a:r>
            <a:r>
              <a:rPr lang="en-US" altLang="en-US" sz="2000">
                <a:hlinkClick r:id="rId2"/>
              </a:rPr>
              <a:t>adjacency matrix</a:t>
            </a:r>
            <a:r>
              <a:rPr lang="en-US" altLang="en-US" sz="2000"/>
              <a:t> graph representation and searching an array of weights to find the minimum weight edge to add requires </a:t>
            </a:r>
            <a:r>
              <a:rPr lang="en-US" altLang="en-US" sz="2000">
                <a:hlinkClick r:id="rId3"/>
              </a:rPr>
              <a:t>O</a:t>
            </a:r>
            <a:r>
              <a:rPr lang="en-US" altLang="en-US" sz="2000"/>
              <a:t>(</a:t>
            </a:r>
            <a:r>
              <a:rPr lang="en-US" altLang="en-US" sz="2000" i="1"/>
              <a:t>V^2</a:t>
            </a:r>
            <a:r>
              <a:rPr lang="en-US" altLang="en-US" sz="2000"/>
              <a:t>) running time. </a:t>
            </a:r>
          </a:p>
          <a:p>
            <a:r>
              <a:rPr lang="en-US" altLang="en-US" sz="2000"/>
              <a:t>Using a simple </a:t>
            </a:r>
            <a:r>
              <a:rPr lang="en-US" altLang="en-US" sz="2000">
                <a:hlinkClick r:id="rId4"/>
              </a:rPr>
              <a:t>binary heap</a:t>
            </a:r>
            <a:r>
              <a:rPr lang="en-US" altLang="en-US" sz="2000"/>
              <a:t> data structure and an </a:t>
            </a:r>
            <a:r>
              <a:rPr lang="en-US" altLang="en-US" sz="2000">
                <a:hlinkClick r:id="rId5"/>
              </a:rPr>
              <a:t>adjacency list</a:t>
            </a:r>
            <a:r>
              <a:rPr lang="en-US" altLang="en-US" sz="2000"/>
              <a:t> representation, Prim's algorithm can be shown to run in time which is </a:t>
            </a:r>
            <a:r>
              <a:rPr lang="en-US" altLang="en-US" sz="2000">
                <a:hlinkClick r:id="rId3"/>
              </a:rPr>
              <a:t>O</a:t>
            </a:r>
            <a:r>
              <a:rPr lang="en-US" altLang="en-US" sz="2000"/>
              <a:t>(</a:t>
            </a:r>
            <a:r>
              <a:rPr lang="en-US" altLang="en-US" sz="2000" i="1"/>
              <a:t>E</a:t>
            </a:r>
            <a:r>
              <a:rPr lang="en-US" altLang="en-US" sz="2000"/>
              <a:t>log </a:t>
            </a:r>
            <a:r>
              <a:rPr lang="en-US" altLang="en-US" sz="2000" i="1"/>
              <a:t>V</a:t>
            </a:r>
            <a:r>
              <a:rPr lang="en-US" altLang="en-US" sz="2000"/>
              <a:t>) where E is the number of edges and V is the number of vertices.</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a:xfrm>
            <a:off x="2743200" y="685800"/>
            <a:ext cx="6248400" cy="1143000"/>
          </a:xfrm>
        </p:spPr>
        <p:txBody>
          <a:bodyPr/>
          <a:lstStyle/>
          <a:p>
            <a:pPr eaLnBrk="1" hangingPunct="1"/>
            <a:r>
              <a:rPr lang="en-US" altLang="en-US"/>
              <a:t>Kruskal algorithm</a:t>
            </a:r>
          </a:p>
        </p:txBody>
      </p:sp>
      <p:sp>
        <p:nvSpPr>
          <p:cNvPr id="143363" name="Content Placeholder 2"/>
          <p:cNvSpPr>
            <a:spLocks noGrp="1"/>
          </p:cNvSpPr>
          <p:nvPr>
            <p:ph idx="1"/>
          </p:nvPr>
        </p:nvSpPr>
        <p:spPr/>
        <p:txBody>
          <a:bodyPr/>
          <a:lstStyle/>
          <a:p>
            <a:pPr eaLnBrk="1" hangingPunct="1"/>
            <a:r>
              <a:rPr lang="en-US" altLang="en-US"/>
              <a:t>In this algorithm, a minimum cost-spanning tree ‘T’ is built edge by edge.</a:t>
            </a:r>
          </a:p>
          <a:p>
            <a:pPr eaLnBrk="1" hangingPunct="1"/>
            <a:r>
              <a:rPr lang="en-US" altLang="en-US"/>
              <a:t>   Edge are considered for inclusion in ‘T’ in increasing order of their cost.</a:t>
            </a:r>
          </a:p>
          <a:p>
            <a:pPr eaLnBrk="1" hangingPunct="1"/>
            <a:r>
              <a:rPr lang="en-US" altLang="en-US"/>
              <a:t>An edge is included in ‘T’ if it doesn’t form a cycle with edge already in T.</a:t>
            </a:r>
          </a:p>
          <a:p>
            <a:pPr eaLnBrk="1" hangingPunct="1"/>
            <a:r>
              <a:rPr lang="en-US" altLang="en-US"/>
              <a:t>To find the minimum cost spanning tree  the edge are inserted to tree in increasing order of their cost .</a:t>
            </a:r>
          </a:p>
          <a:p>
            <a:pPr eaLnBrk="1" hangingPunct="1"/>
            <a:r>
              <a:rPr lang="en-US" altLang="en-US"/>
              <a:t> </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Content Placeholder 2"/>
          <p:cNvSpPr>
            <a:spLocks noGrp="1"/>
          </p:cNvSpPr>
          <p:nvPr>
            <p:ph idx="1"/>
          </p:nvPr>
        </p:nvSpPr>
        <p:spPr/>
        <p:txBody>
          <a:bodyPr/>
          <a:lstStyle/>
          <a:p>
            <a:pPr eaLnBrk="1" hangingPunct="1"/>
            <a:r>
              <a:rPr lang="en-US" altLang="en-US"/>
              <a:t>Algorithm kruskal(E,cost,n,t)</a:t>
            </a:r>
          </a:p>
          <a:p>
            <a:pPr eaLnBrk="1" hangingPunct="1"/>
            <a:r>
              <a:rPr lang="en-US" altLang="en-US"/>
              <a:t>//E</a:t>
            </a:r>
            <a:r>
              <a:rPr lang="en-US" altLang="en-US">
                <a:sym typeface="Wingdings" panose="05000000000000000000" pitchFamily="2" charset="2"/>
              </a:rPr>
              <a:t></a:t>
            </a:r>
            <a:r>
              <a:rPr lang="en-US" altLang="en-US"/>
              <a:t>set of edges in G has ‘n’ vertices.</a:t>
            </a:r>
          </a:p>
          <a:p>
            <a:pPr eaLnBrk="1" hangingPunct="1"/>
            <a:r>
              <a:rPr lang="en-US" altLang="en-US"/>
              <a:t>//cost[u,v]</a:t>
            </a:r>
            <a:r>
              <a:rPr lang="en-US" altLang="en-US">
                <a:sym typeface="Wingdings" panose="05000000000000000000" pitchFamily="2" charset="2"/>
              </a:rPr>
              <a:t></a:t>
            </a:r>
            <a:r>
              <a:rPr lang="en-US" altLang="en-US"/>
              <a:t>cost of edge (u,v).</a:t>
            </a:r>
          </a:p>
          <a:p>
            <a:pPr eaLnBrk="1" hangingPunct="1"/>
            <a:r>
              <a:rPr lang="en-US" altLang="en-US"/>
              <a:t>//t</a:t>
            </a:r>
            <a:r>
              <a:rPr lang="en-US" altLang="en-US">
                <a:sym typeface="Wingdings" panose="05000000000000000000" pitchFamily="2" charset="2"/>
              </a:rPr>
              <a:t></a:t>
            </a:r>
            <a:r>
              <a:rPr lang="en-US" altLang="en-US"/>
              <a:t>set of edges in the minimum-cost spanning tree. The final cost is returned.</a:t>
            </a:r>
          </a:p>
          <a:p>
            <a:pPr eaLnBrk="1" hangingPunct="1"/>
            <a:endParaRPr lang="en-US" altLang="en-US"/>
          </a:p>
          <a:p>
            <a:pPr eaLnBrk="1" hangingPunct="1"/>
            <a:endParaRPr lang="en-US"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1981200" y="304800"/>
            <a:ext cx="7010400" cy="6324600"/>
          </a:xfrm>
        </p:spPr>
        <p:txBody>
          <a:bodyPr/>
          <a:lstStyle/>
          <a:p>
            <a:pPr eaLnBrk="1" hangingPunct="1"/>
            <a:r>
              <a:rPr lang="en-US" altLang="en-US" sz="1400"/>
              <a:t>{</a:t>
            </a:r>
          </a:p>
          <a:p>
            <a:pPr eaLnBrk="1" hangingPunct="1"/>
            <a:r>
              <a:rPr lang="en-US" altLang="en-US" sz="1400"/>
              <a:t>Construct a heap out of edge costs using Heapify;</a:t>
            </a:r>
          </a:p>
          <a:p>
            <a:pPr eaLnBrk="1" hangingPunct="1"/>
            <a:r>
              <a:rPr lang="en-US" altLang="en-US" sz="1400"/>
              <a:t>for i:=1 to n do parent[i]:=-1;</a:t>
            </a:r>
          </a:p>
          <a:p>
            <a:pPr eaLnBrk="1" hangingPunct="1"/>
            <a:r>
              <a:rPr lang="en-US" altLang="en-US" sz="1400"/>
              <a:t>i:=0; mincost:=0.0;</a:t>
            </a:r>
          </a:p>
          <a:p>
            <a:pPr eaLnBrk="1" hangingPunct="1"/>
            <a:r>
              <a:rPr lang="en-US" altLang="en-US" sz="1400"/>
              <a:t>While ((i&lt;n-1) and (heap not empty)) do</a:t>
            </a:r>
          </a:p>
          <a:p>
            <a:pPr eaLnBrk="1" hangingPunct="1"/>
            <a:r>
              <a:rPr lang="en-US" altLang="en-US" sz="1400"/>
              <a:t>{</a:t>
            </a:r>
          </a:p>
          <a:p>
            <a:pPr eaLnBrk="1" hangingPunct="1"/>
            <a:r>
              <a:rPr lang="en-US" altLang="en-US" sz="1400"/>
              <a:t>Delete a minimum cost edge (u, v) from the heap and reheapify using Adjust;</a:t>
            </a:r>
          </a:p>
          <a:p>
            <a:pPr eaLnBrk="1" hangingPunct="1"/>
            <a:r>
              <a:rPr lang="en-US" altLang="en-US" sz="1400"/>
              <a:t>j:=find (u);</a:t>
            </a:r>
          </a:p>
          <a:p>
            <a:pPr eaLnBrk="1" hangingPunct="1"/>
            <a:r>
              <a:rPr lang="en-US" altLang="en-US" sz="1400"/>
              <a:t>k:=find (v);</a:t>
            </a:r>
          </a:p>
          <a:p>
            <a:pPr eaLnBrk="1" hangingPunct="1"/>
            <a:r>
              <a:rPr lang="en-US" altLang="en-US" sz="1400"/>
              <a:t>if (j ≠ k) then</a:t>
            </a:r>
          </a:p>
          <a:p>
            <a:pPr eaLnBrk="1" hangingPunct="1"/>
            <a:r>
              <a:rPr lang="en-US" altLang="en-US" sz="1400"/>
              <a:t>{</a:t>
            </a:r>
          </a:p>
          <a:p>
            <a:pPr eaLnBrk="1" hangingPunct="1"/>
            <a:r>
              <a:rPr lang="en-US" altLang="en-US" sz="1400"/>
              <a:t>i:=i+1;</a:t>
            </a:r>
          </a:p>
          <a:p>
            <a:pPr eaLnBrk="1" hangingPunct="1"/>
            <a:r>
              <a:rPr lang="en-US" altLang="en-US" sz="1400"/>
              <a:t>t[i,1]:=u;</a:t>
            </a:r>
          </a:p>
          <a:p>
            <a:pPr eaLnBrk="1" hangingPunct="1"/>
            <a:r>
              <a:rPr lang="en-US" altLang="en-US" sz="1400"/>
              <a:t>t[i,2]:=v;</a:t>
            </a:r>
          </a:p>
          <a:p>
            <a:pPr eaLnBrk="1" hangingPunct="1"/>
            <a:r>
              <a:rPr lang="en-US" altLang="en-US" sz="1400"/>
              <a:t>mincost:= mincost + cost[u,v];</a:t>
            </a:r>
          </a:p>
          <a:p>
            <a:pPr eaLnBrk="1" hangingPunct="1"/>
            <a:r>
              <a:rPr lang="en-US" altLang="en-US" sz="1400"/>
              <a:t>union (j,k);</a:t>
            </a:r>
          </a:p>
          <a:p>
            <a:pPr eaLnBrk="1" hangingPunct="1"/>
            <a:r>
              <a:rPr lang="en-US" altLang="en-US" sz="1400"/>
              <a:t>}</a:t>
            </a:r>
          </a:p>
          <a:p>
            <a:pPr eaLnBrk="1" hangingPunct="1"/>
            <a:r>
              <a:rPr lang="en-US" altLang="en-US" sz="1400"/>
              <a:t>}</a:t>
            </a:r>
          </a:p>
          <a:p>
            <a:pPr eaLnBrk="1" hangingPunct="1"/>
            <a:r>
              <a:rPr lang="en-US" altLang="en-US" sz="1400"/>
              <a:t>if (i ≠ n-1) then write(“No spanning tree”);</a:t>
            </a:r>
          </a:p>
          <a:p>
            <a:pPr eaLnBrk="1" hangingPunct="1"/>
            <a:r>
              <a:rPr lang="en-US" altLang="en-US" sz="1400"/>
              <a:t>else return mincost;</a:t>
            </a:r>
          </a:p>
          <a:p>
            <a:pPr eaLnBrk="1" hangingPunct="1"/>
            <a:r>
              <a:rPr lang="en-US" altLang="en-US" sz="1400"/>
              <a:t>}</a:t>
            </a:r>
          </a:p>
          <a:p>
            <a:pPr eaLnBrk="1" hangingPunct="1"/>
            <a:r>
              <a:rPr lang="en-US" altLang="en-US"/>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img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9154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sz="1400"/>
              <a:t>Kruskal's Algorithm</a:t>
            </a:r>
          </a:p>
        </p:txBody>
      </p:sp>
      <p:sp>
        <p:nvSpPr>
          <p:cNvPr id="146435" name="Line 2"/>
          <p:cNvSpPr>
            <a:spLocks noChangeShapeType="1"/>
          </p:cNvSpPr>
          <p:nvPr/>
        </p:nvSpPr>
        <p:spPr bwMode="auto">
          <a:xfrm>
            <a:off x="3276600" y="58674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36" name="Line 3"/>
          <p:cNvSpPr>
            <a:spLocks noChangeShapeType="1"/>
          </p:cNvSpPr>
          <p:nvPr/>
        </p:nvSpPr>
        <p:spPr bwMode="auto">
          <a:xfrm flipV="1">
            <a:off x="7010400" y="2895600"/>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37" name="Line 4"/>
          <p:cNvSpPr>
            <a:spLocks noChangeShapeType="1"/>
          </p:cNvSpPr>
          <p:nvPr/>
        </p:nvSpPr>
        <p:spPr bwMode="auto">
          <a:xfrm flipH="1">
            <a:off x="3276600" y="28956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38" name="Line 5"/>
          <p:cNvSpPr>
            <a:spLocks noChangeShapeType="1"/>
          </p:cNvSpPr>
          <p:nvPr/>
        </p:nvSpPr>
        <p:spPr bwMode="auto">
          <a:xfrm>
            <a:off x="3276600" y="2895600"/>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39" name="Line 6"/>
          <p:cNvSpPr>
            <a:spLocks noChangeShapeType="1"/>
          </p:cNvSpPr>
          <p:nvPr/>
        </p:nvSpPr>
        <p:spPr bwMode="auto">
          <a:xfrm>
            <a:off x="5181600" y="4419600"/>
            <a:ext cx="18288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0" name="Line 7"/>
          <p:cNvSpPr>
            <a:spLocks noChangeShapeType="1"/>
          </p:cNvSpPr>
          <p:nvPr/>
        </p:nvSpPr>
        <p:spPr bwMode="auto">
          <a:xfrm>
            <a:off x="3276600" y="2895600"/>
            <a:ext cx="19050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1" name="Line 8"/>
          <p:cNvSpPr>
            <a:spLocks noChangeShapeType="1"/>
          </p:cNvSpPr>
          <p:nvPr/>
        </p:nvSpPr>
        <p:spPr bwMode="auto">
          <a:xfrm flipH="1">
            <a:off x="3276600" y="4419600"/>
            <a:ext cx="18288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2" name="Line 9"/>
          <p:cNvSpPr>
            <a:spLocks noChangeShapeType="1"/>
          </p:cNvSpPr>
          <p:nvPr/>
        </p:nvSpPr>
        <p:spPr bwMode="auto">
          <a:xfrm flipV="1">
            <a:off x="5105400" y="2895600"/>
            <a:ext cx="19050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3" name="Line 10"/>
          <p:cNvSpPr>
            <a:spLocks noChangeShapeType="1"/>
          </p:cNvSpPr>
          <p:nvPr/>
        </p:nvSpPr>
        <p:spPr bwMode="auto">
          <a:xfrm flipV="1">
            <a:off x="838200" y="2895600"/>
            <a:ext cx="24384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4" name="Line 11"/>
          <p:cNvSpPr>
            <a:spLocks noChangeShapeType="1"/>
          </p:cNvSpPr>
          <p:nvPr/>
        </p:nvSpPr>
        <p:spPr bwMode="auto">
          <a:xfrm>
            <a:off x="838200" y="4419600"/>
            <a:ext cx="24384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5" name="Oval 12"/>
          <p:cNvSpPr>
            <a:spLocks noChangeArrowheads="1"/>
          </p:cNvSpPr>
          <p:nvPr/>
        </p:nvSpPr>
        <p:spPr bwMode="auto">
          <a:xfrm>
            <a:off x="533400" y="4114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C</a:t>
            </a:r>
          </a:p>
        </p:txBody>
      </p:sp>
      <p:sp>
        <p:nvSpPr>
          <p:cNvPr id="146446" name="Oval 13"/>
          <p:cNvSpPr>
            <a:spLocks noChangeArrowheads="1"/>
          </p:cNvSpPr>
          <p:nvPr/>
        </p:nvSpPr>
        <p:spPr bwMode="auto">
          <a:xfrm>
            <a:off x="6629400" y="54864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F</a:t>
            </a:r>
          </a:p>
        </p:txBody>
      </p:sp>
      <p:sp>
        <p:nvSpPr>
          <p:cNvPr id="146447" name="Oval 14"/>
          <p:cNvSpPr>
            <a:spLocks noChangeArrowheads="1"/>
          </p:cNvSpPr>
          <p:nvPr/>
        </p:nvSpPr>
        <p:spPr bwMode="auto">
          <a:xfrm>
            <a:off x="2895600" y="54864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E</a:t>
            </a:r>
          </a:p>
        </p:txBody>
      </p:sp>
      <p:sp>
        <p:nvSpPr>
          <p:cNvPr id="146448" name="Oval 15"/>
          <p:cNvSpPr>
            <a:spLocks noChangeArrowheads="1"/>
          </p:cNvSpPr>
          <p:nvPr/>
        </p:nvSpPr>
        <p:spPr bwMode="auto">
          <a:xfrm>
            <a:off x="2895600" y="2590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A</a:t>
            </a:r>
          </a:p>
        </p:txBody>
      </p:sp>
      <p:sp>
        <p:nvSpPr>
          <p:cNvPr id="146449" name="Oval 16"/>
          <p:cNvSpPr>
            <a:spLocks noChangeArrowheads="1"/>
          </p:cNvSpPr>
          <p:nvPr/>
        </p:nvSpPr>
        <p:spPr bwMode="auto">
          <a:xfrm>
            <a:off x="6629400" y="2590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B</a:t>
            </a:r>
          </a:p>
        </p:txBody>
      </p:sp>
      <p:sp>
        <p:nvSpPr>
          <p:cNvPr id="146450" name="Oval 17"/>
          <p:cNvSpPr>
            <a:spLocks noChangeArrowheads="1"/>
          </p:cNvSpPr>
          <p:nvPr/>
        </p:nvSpPr>
        <p:spPr bwMode="auto">
          <a:xfrm>
            <a:off x="4724400" y="40386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D</a:t>
            </a:r>
          </a:p>
        </p:txBody>
      </p:sp>
      <p:sp>
        <p:nvSpPr>
          <p:cNvPr id="146451" name="Text Box 18"/>
          <p:cNvSpPr txBox="1">
            <a:spLocks noChangeArrowheads="1"/>
          </p:cNvSpPr>
          <p:nvPr/>
        </p:nvSpPr>
        <p:spPr bwMode="auto">
          <a:xfrm>
            <a:off x="4876800" y="243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5</a:t>
            </a:r>
          </a:p>
        </p:txBody>
      </p:sp>
      <p:sp>
        <p:nvSpPr>
          <p:cNvPr id="146452" name="Text Box 19"/>
          <p:cNvSpPr txBox="1">
            <a:spLocks noChangeArrowheads="1"/>
          </p:cNvSpPr>
          <p:nvPr/>
        </p:nvSpPr>
        <p:spPr bwMode="auto">
          <a:xfrm>
            <a:off x="41910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6</a:t>
            </a:r>
          </a:p>
        </p:txBody>
      </p:sp>
      <p:sp>
        <p:nvSpPr>
          <p:cNvPr id="146453" name="Text Box 20"/>
          <p:cNvSpPr txBox="1">
            <a:spLocks noChangeArrowheads="1"/>
          </p:cNvSpPr>
          <p:nvPr/>
        </p:nvSpPr>
        <p:spPr bwMode="auto">
          <a:xfrm>
            <a:off x="17526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46454" name="Text Box 21"/>
          <p:cNvSpPr txBox="1">
            <a:spLocks noChangeArrowheads="1"/>
          </p:cNvSpPr>
          <p:nvPr/>
        </p:nvSpPr>
        <p:spPr bwMode="auto">
          <a:xfrm>
            <a:off x="1752600" y="5105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46455" name="Text Box 22"/>
          <p:cNvSpPr txBox="1">
            <a:spLocks noChangeArrowheads="1"/>
          </p:cNvSpPr>
          <p:nvPr/>
        </p:nvSpPr>
        <p:spPr bwMode="auto">
          <a:xfrm>
            <a:off x="5029200" y="5867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46456" name="Text Box 23"/>
          <p:cNvSpPr txBox="1">
            <a:spLocks noChangeArrowheads="1"/>
          </p:cNvSpPr>
          <p:nvPr/>
        </p:nvSpPr>
        <p:spPr bwMode="auto">
          <a:xfrm>
            <a:off x="2895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2</a:t>
            </a:r>
          </a:p>
        </p:txBody>
      </p:sp>
      <p:sp>
        <p:nvSpPr>
          <p:cNvPr id="146457" name="Text Box 24"/>
          <p:cNvSpPr txBox="1">
            <a:spLocks noChangeArrowheads="1"/>
          </p:cNvSpPr>
          <p:nvPr/>
        </p:nvSpPr>
        <p:spPr bwMode="auto">
          <a:xfrm>
            <a:off x="41148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1</a:t>
            </a:r>
          </a:p>
        </p:txBody>
      </p:sp>
      <p:sp>
        <p:nvSpPr>
          <p:cNvPr id="146458" name="Text Box 25"/>
          <p:cNvSpPr txBox="1">
            <a:spLocks noChangeArrowheads="1"/>
          </p:cNvSpPr>
          <p:nvPr/>
        </p:nvSpPr>
        <p:spPr bwMode="auto">
          <a:xfrm>
            <a:off x="57150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2</a:t>
            </a:r>
          </a:p>
        </p:txBody>
      </p:sp>
      <p:sp>
        <p:nvSpPr>
          <p:cNvPr id="146459" name="Text Box 26"/>
          <p:cNvSpPr txBox="1">
            <a:spLocks noChangeArrowheads="1"/>
          </p:cNvSpPr>
          <p:nvPr/>
        </p:nvSpPr>
        <p:spPr bwMode="auto">
          <a:xfrm>
            <a:off x="7010400" y="4114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46460" name="Text Box 27"/>
          <p:cNvSpPr txBox="1">
            <a:spLocks noChangeArrowheads="1"/>
          </p:cNvSpPr>
          <p:nvPr/>
        </p:nvSpPr>
        <p:spPr bwMode="auto">
          <a:xfrm>
            <a:off x="56388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2</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sz="1400"/>
              <a:t>Kruskal's Algorithm</a:t>
            </a:r>
          </a:p>
        </p:txBody>
      </p:sp>
      <p:sp>
        <p:nvSpPr>
          <p:cNvPr id="147459" name="Line 2"/>
          <p:cNvSpPr>
            <a:spLocks noChangeShapeType="1"/>
          </p:cNvSpPr>
          <p:nvPr/>
        </p:nvSpPr>
        <p:spPr bwMode="auto">
          <a:xfrm>
            <a:off x="3276600" y="58674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0" name="Line 3"/>
          <p:cNvSpPr>
            <a:spLocks noChangeShapeType="1"/>
          </p:cNvSpPr>
          <p:nvPr/>
        </p:nvSpPr>
        <p:spPr bwMode="auto">
          <a:xfrm flipV="1">
            <a:off x="7010400" y="2895600"/>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1" name="Line 4"/>
          <p:cNvSpPr>
            <a:spLocks noChangeShapeType="1"/>
          </p:cNvSpPr>
          <p:nvPr/>
        </p:nvSpPr>
        <p:spPr bwMode="auto">
          <a:xfrm flipH="1">
            <a:off x="3276600" y="28956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2" name="Line 5"/>
          <p:cNvSpPr>
            <a:spLocks noChangeShapeType="1"/>
          </p:cNvSpPr>
          <p:nvPr/>
        </p:nvSpPr>
        <p:spPr bwMode="auto">
          <a:xfrm>
            <a:off x="3276600" y="2895600"/>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3" name="Line 6"/>
          <p:cNvSpPr>
            <a:spLocks noChangeShapeType="1"/>
          </p:cNvSpPr>
          <p:nvPr/>
        </p:nvSpPr>
        <p:spPr bwMode="auto">
          <a:xfrm>
            <a:off x="5181600" y="4419600"/>
            <a:ext cx="18288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4" name="Line 7"/>
          <p:cNvSpPr>
            <a:spLocks noChangeShapeType="1"/>
          </p:cNvSpPr>
          <p:nvPr/>
        </p:nvSpPr>
        <p:spPr bwMode="auto">
          <a:xfrm>
            <a:off x="3276600" y="2895600"/>
            <a:ext cx="19050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5" name="Line 8">
            <a:hlinkClick r:id="" action="ppaction://hlinkshowjump?jump=nextslide"/>
          </p:cNvPr>
          <p:cNvSpPr>
            <a:spLocks noChangeShapeType="1"/>
          </p:cNvSpPr>
          <p:nvPr/>
        </p:nvSpPr>
        <p:spPr bwMode="auto">
          <a:xfrm flipH="1">
            <a:off x="3276600" y="4419600"/>
            <a:ext cx="1828800" cy="1447800"/>
          </a:xfrm>
          <a:prstGeom prst="line">
            <a:avLst/>
          </a:prstGeom>
          <a:noFill/>
          <a:ln w="76200">
            <a:solidFill>
              <a:srgbClr val="FF99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47466" name="Line 9"/>
          <p:cNvSpPr>
            <a:spLocks noChangeShapeType="1"/>
          </p:cNvSpPr>
          <p:nvPr/>
        </p:nvSpPr>
        <p:spPr bwMode="auto">
          <a:xfrm flipV="1">
            <a:off x="5105400" y="2895600"/>
            <a:ext cx="19050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7" name="Line 10"/>
          <p:cNvSpPr>
            <a:spLocks noChangeShapeType="1"/>
          </p:cNvSpPr>
          <p:nvPr/>
        </p:nvSpPr>
        <p:spPr bwMode="auto">
          <a:xfrm flipV="1">
            <a:off x="838200" y="2895600"/>
            <a:ext cx="24384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8" name="Line 11"/>
          <p:cNvSpPr>
            <a:spLocks noChangeShapeType="1"/>
          </p:cNvSpPr>
          <p:nvPr/>
        </p:nvSpPr>
        <p:spPr bwMode="auto">
          <a:xfrm>
            <a:off x="838200" y="4419600"/>
            <a:ext cx="24384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69" name="Oval 12"/>
          <p:cNvSpPr>
            <a:spLocks noChangeArrowheads="1"/>
          </p:cNvSpPr>
          <p:nvPr/>
        </p:nvSpPr>
        <p:spPr bwMode="auto">
          <a:xfrm>
            <a:off x="533400" y="4114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C</a:t>
            </a:r>
          </a:p>
        </p:txBody>
      </p:sp>
      <p:sp>
        <p:nvSpPr>
          <p:cNvPr id="147470" name="Oval 13"/>
          <p:cNvSpPr>
            <a:spLocks noChangeArrowheads="1"/>
          </p:cNvSpPr>
          <p:nvPr/>
        </p:nvSpPr>
        <p:spPr bwMode="auto">
          <a:xfrm>
            <a:off x="6629400" y="54864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F</a:t>
            </a:r>
          </a:p>
        </p:txBody>
      </p:sp>
      <p:sp>
        <p:nvSpPr>
          <p:cNvPr id="147471" name="Oval 14"/>
          <p:cNvSpPr>
            <a:spLocks noChangeArrowheads="1"/>
          </p:cNvSpPr>
          <p:nvPr/>
        </p:nvSpPr>
        <p:spPr bwMode="auto">
          <a:xfrm>
            <a:off x="2895600" y="5486400"/>
            <a:ext cx="762000" cy="685800"/>
          </a:xfrm>
          <a:prstGeom prst="ellipse">
            <a:avLst/>
          </a:prstGeom>
          <a:solidFill>
            <a:srgbClr val="FFCC00"/>
          </a:solidFill>
          <a:ln w="9525">
            <a:round/>
            <a:headEnd/>
            <a:tailEnd/>
          </a:ln>
          <a:scene3d>
            <a:camera prst="legacyObliqueBottomRight"/>
            <a:lightRig rig="legacyFlat3" dir="b"/>
          </a:scene3d>
          <a:sp3d prstMaterial="legacyMatte">
            <a:bevelT w="13500" h="13500" prst="angle"/>
            <a:bevelB w="13500" h="13500" prst="angle"/>
            <a:extrusionClr>
              <a:srgbClr val="FFCC00"/>
            </a:extrusionClr>
            <a:contourClr>
              <a:srgbClr val="FFCC00"/>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E</a:t>
            </a:r>
          </a:p>
        </p:txBody>
      </p:sp>
      <p:sp>
        <p:nvSpPr>
          <p:cNvPr id="147472" name="Oval 15"/>
          <p:cNvSpPr>
            <a:spLocks noChangeArrowheads="1"/>
          </p:cNvSpPr>
          <p:nvPr/>
        </p:nvSpPr>
        <p:spPr bwMode="auto">
          <a:xfrm>
            <a:off x="2895600" y="2590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A</a:t>
            </a:r>
          </a:p>
        </p:txBody>
      </p:sp>
      <p:sp>
        <p:nvSpPr>
          <p:cNvPr id="147473" name="Oval 16"/>
          <p:cNvSpPr>
            <a:spLocks noChangeArrowheads="1"/>
          </p:cNvSpPr>
          <p:nvPr/>
        </p:nvSpPr>
        <p:spPr bwMode="auto">
          <a:xfrm>
            <a:off x="6629400" y="2590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B</a:t>
            </a:r>
          </a:p>
        </p:txBody>
      </p:sp>
      <p:sp>
        <p:nvSpPr>
          <p:cNvPr id="147474" name="Oval 17"/>
          <p:cNvSpPr>
            <a:spLocks noChangeArrowheads="1"/>
          </p:cNvSpPr>
          <p:nvPr/>
        </p:nvSpPr>
        <p:spPr bwMode="auto">
          <a:xfrm>
            <a:off x="4724400" y="4038600"/>
            <a:ext cx="762000" cy="685800"/>
          </a:xfrm>
          <a:prstGeom prst="ellipse">
            <a:avLst/>
          </a:prstGeom>
          <a:solidFill>
            <a:srgbClr val="FFCC00"/>
          </a:solidFill>
          <a:ln w="9525">
            <a:round/>
            <a:headEnd/>
            <a:tailEnd/>
          </a:ln>
          <a:scene3d>
            <a:camera prst="legacyObliqueBottomRight"/>
            <a:lightRig rig="legacyFlat3" dir="b"/>
          </a:scene3d>
          <a:sp3d prstMaterial="legacyMatte">
            <a:bevelT w="13500" h="13500" prst="angle"/>
            <a:bevelB w="13500" h="13500" prst="angle"/>
            <a:extrusionClr>
              <a:srgbClr val="FFCC00"/>
            </a:extrusionClr>
            <a:contourClr>
              <a:srgbClr val="FFCC00"/>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D</a:t>
            </a:r>
          </a:p>
        </p:txBody>
      </p:sp>
      <p:sp>
        <p:nvSpPr>
          <p:cNvPr id="147475" name="Text Box 18"/>
          <p:cNvSpPr txBox="1">
            <a:spLocks noChangeArrowheads="1"/>
          </p:cNvSpPr>
          <p:nvPr/>
        </p:nvSpPr>
        <p:spPr bwMode="auto">
          <a:xfrm>
            <a:off x="4876800" y="243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5</a:t>
            </a:r>
          </a:p>
        </p:txBody>
      </p:sp>
      <p:sp>
        <p:nvSpPr>
          <p:cNvPr id="147476" name="Text Box 19"/>
          <p:cNvSpPr txBox="1">
            <a:spLocks noChangeArrowheads="1"/>
          </p:cNvSpPr>
          <p:nvPr/>
        </p:nvSpPr>
        <p:spPr bwMode="auto">
          <a:xfrm>
            <a:off x="41910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6</a:t>
            </a:r>
          </a:p>
        </p:txBody>
      </p:sp>
      <p:sp>
        <p:nvSpPr>
          <p:cNvPr id="147477" name="Text Box 20"/>
          <p:cNvSpPr txBox="1">
            <a:spLocks noChangeArrowheads="1"/>
          </p:cNvSpPr>
          <p:nvPr/>
        </p:nvSpPr>
        <p:spPr bwMode="auto">
          <a:xfrm>
            <a:off x="17526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47478" name="Text Box 21"/>
          <p:cNvSpPr txBox="1">
            <a:spLocks noChangeArrowheads="1"/>
          </p:cNvSpPr>
          <p:nvPr/>
        </p:nvSpPr>
        <p:spPr bwMode="auto">
          <a:xfrm>
            <a:off x="1752600" y="5105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47479" name="Text Box 22"/>
          <p:cNvSpPr txBox="1">
            <a:spLocks noChangeArrowheads="1"/>
          </p:cNvSpPr>
          <p:nvPr/>
        </p:nvSpPr>
        <p:spPr bwMode="auto">
          <a:xfrm>
            <a:off x="5029200" y="5867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47480" name="Text Box 23"/>
          <p:cNvSpPr txBox="1">
            <a:spLocks noChangeArrowheads="1"/>
          </p:cNvSpPr>
          <p:nvPr/>
        </p:nvSpPr>
        <p:spPr bwMode="auto">
          <a:xfrm>
            <a:off x="2895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2</a:t>
            </a:r>
          </a:p>
        </p:txBody>
      </p:sp>
      <p:sp>
        <p:nvSpPr>
          <p:cNvPr id="147481" name="Text Box 24"/>
          <p:cNvSpPr txBox="1">
            <a:spLocks noChangeArrowheads="1"/>
          </p:cNvSpPr>
          <p:nvPr/>
        </p:nvSpPr>
        <p:spPr bwMode="auto">
          <a:xfrm>
            <a:off x="41148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FF9900"/>
                </a:solidFill>
              </a:rPr>
              <a:t>1</a:t>
            </a:r>
          </a:p>
        </p:txBody>
      </p:sp>
      <p:sp>
        <p:nvSpPr>
          <p:cNvPr id="147482" name="Text Box 25"/>
          <p:cNvSpPr txBox="1">
            <a:spLocks noChangeArrowheads="1"/>
          </p:cNvSpPr>
          <p:nvPr/>
        </p:nvSpPr>
        <p:spPr bwMode="auto">
          <a:xfrm>
            <a:off x="57150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2</a:t>
            </a:r>
          </a:p>
        </p:txBody>
      </p:sp>
      <p:sp>
        <p:nvSpPr>
          <p:cNvPr id="147483" name="Text Box 26"/>
          <p:cNvSpPr txBox="1">
            <a:spLocks noChangeArrowheads="1"/>
          </p:cNvSpPr>
          <p:nvPr/>
        </p:nvSpPr>
        <p:spPr bwMode="auto">
          <a:xfrm>
            <a:off x="7010400" y="4114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47484" name="Text Box 27"/>
          <p:cNvSpPr txBox="1">
            <a:spLocks noChangeArrowheads="1"/>
          </p:cNvSpPr>
          <p:nvPr/>
        </p:nvSpPr>
        <p:spPr bwMode="auto">
          <a:xfrm>
            <a:off x="56388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2</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sz="1400"/>
              <a:t>Kruskal's Algorithm</a:t>
            </a:r>
          </a:p>
        </p:txBody>
      </p:sp>
      <p:sp>
        <p:nvSpPr>
          <p:cNvPr id="148483" name="Line 2"/>
          <p:cNvSpPr>
            <a:spLocks noChangeShapeType="1"/>
          </p:cNvSpPr>
          <p:nvPr/>
        </p:nvSpPr>
        <p:spPr bwMode="auto">
          <a:xfrm>
            <a:off x="3276600" y="58674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484" name="Line 3"/>
          <p:cNvSpPr>
            <a:spLocks noChangeShapeType="1"/>
          </p:cNvSpPr>
          <p:nvPr/>
        </p:nvSpPr>
        <p:spPr bwMode="auto">
          <a:xfrm flipV="1">
            <a:off x="7010400" y="2895600"/>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485" name="Line 4"/>
          <p:cNvSpPr>
            <a:spLocks noChangeShapeType="1"/>
          </p:cNvSpPr>
          <p:nvPr/>
        </p:nvSpPr>
        <p:spPr bwMode="auto">
          <a:xfrm flipH="1">
            <a:off x="3276600" y="28956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486" name="Line 5"/>
          <p:cNvSpPr>
            <a:spLocks noChangeShapeType="1"/>
          </p:cNvSpPr>
          <p:nvPr/>
        </p:nvSpPr>
        <p:spPr bwMode="auto">
          <a:xfrm>
            <a:off x="3276600" y="2895600"/>
            <a:ext cx="0" cy="29718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487" name="Line 6"/>
          <p:cNvSpPr>
            <a:spLocks noChangeShapeType="1"/>
          </p:cNvSpPr>
          <p:nvPr/>
        </p:nvSpPr>
        <p:spPr bwMode="auto">
          <a:xfrm>
            <a:off x="5181600" y="4419600"/>
            <a:ext cx="18288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488" name="Line 7"/>
          <p:cNvSpPr>
            <a:spLocks noChangeShapeType="1"/>
          </p:cNvSpPr>
          <p:nvPr/>
        </p:nvSpPr>
        <p:spPr bwMode="auto">
          <a:xfrm>
            <a:off x="3276600" y="2895600"/>
            <a:ext cx="19050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489" name="Line 8">
            <a:hlinkClick r:id="" action="ppaction://hlinkshowjump?jump=nextslide"/>
          </p:cNvPr>
          <p:cNvSpPr>
            <a:spLocks noChangeShapeType="1"/>
          </p:cNvSpPr>
          <p:nvPr/>
        </p:nvSpPr>
        <p:spPr bwMode="auto">
          <a:xfrm flipH="1">
            <a:off x="3276600" y="4419600"/>
            <a:ext cx="18288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490" name="Line 9"/>
          <p:cNvSpPr>
            <a:spLocks noChangeShapeType="1"/>
          </p:cNvSpPr>
          <p:nvPr/>
        </p:nvSpPr>
        <p:spPr bwMode="auto">
          <a:xfrm flipV="1">
            <a:off x="5105400" y="2895600"/>
            <a:ext cx="1905000" cy="1524000"/>
          </a:xfrm>
          <a:prstGeom prst="line">
            <a:avLst/>
          </a:prstGeom>
          <a:noFill/>
          <a:ln w="76200">
            <a:solidFill>
              <a:srgbClr val="FF99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48491" name="Line 10"/>
          <p:cNvSpPr>
            <a:spLocks noChangeShapeType="1"/>
          </p:cNvSpPr>
          <p:nvPr/>
        </p:nvSpPr>
        <p:spPr bwMode="auto">
          <a:xfrm flipV="1">
            <a:off x="838200" y="2895600"/>
            <a:ext cx="24384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492" name="Line 11"/>
          <p:cNvSpPr>
            <a:spLocks noChangeShapeType="1"/>
          </p:cNvSpPr>
          <p:nvPr/>
        </p:nvSpPr>
        <p:spPr bwMode="auto">
          <a:xfrm>
            <a:off x="838200" y="4419600"/>
            <a:ext cx="24384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493" name="Oval 12"/>
          <p:cNvSpPr>
            <a:spLocks noChangeArrowheads="1"/>
          </p:cNvSpPr>
          <p:nvPr/>
        </p:nvSpPr>
        <p:spPr bwMode="auto">
          <a:xfrm>
            <a:off x="533400" y="4114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C</a:t>
            </a:r>
          </a:p>
        </p:txBody>
      </p:sp>
      <p:sp>
        <p:nvSpPr>
          <p:cNvPr id="148494" name="Oval 13"/>
          <p:cNvSpPr>
            <a:spLocks noChangeArrowheads="1"/>
          </p:cNvSpPr>
          <p:nvPr/>
        </p:nvSpPr>
        <p:spPr bwMode="auto">
          <a:xfrm>
            <a:off x="6629400" y="54864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F</a:t>
            </a:r>
          </a:p>
        </p:txBody>
      </p:sp>
      <p:sp>
        <p:nvSpPr>
          <p:cNvPr id="148495" name="Oval 14"/>
          <p:cNvSpPr>
            <a:spLocks noChangeArrowheads="1"/>
          </p:cNvSpPr>
          <p:nvPr/>
        </p:nvSpPr>
        <p:spPr bwMode="auto">
          <a:xfrm>
            <a:off x="2895600" y="5486400"/>
            <a:ext cx="762000" cy="685800"/>
          </a:xfrm>
          <a:prstGeom prst="ellipse">
            <a:avLst/>
          </a:prstGeom>
          <a:solidFill>
            <a:srgbClr val="3366FF"/>
          </a:solidFill>
          <a:ln w="9525">
            <a:round/>
            <a:headEnd/>
            <a:tailEnd/>
          </a:ln>
          <a:scene3d>
            <a:camera prst="legacyObliqueBottomRight"/>
            <a:lightRig rig="legacyFlat3" dir="b"/>
          </a:scene3d>
          <a:sp3d prstMaterial="legacyMatte">
            <a:bevelT w="13500" h="13500" prst="angle"/>
            <a:bevelB w="13500" h="13500" prst="angle"/>
            <a:extrusionClr>
              <a:srgbClr val="3366FF"/>
            </a:extrusionClr>
            <a:contourClr>
              <a:srgbClr val="3366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E</a:t>
            </a:r>
          </a:p>
        </p:txBody>
      </p:sp>
      <p:sp>
        <p:nvSpPr>
          <p:cNvPr id="148496" name="Oval 15"/>
          <p:cNvSpPr>
            <a:spLocks noChangeArrowheads="1"/>
          </p:cNvSpPr>
          <p:nvPr/>
        </p:nvSpPr>
        <p:spPr bwMode="auto">
          <a:xfrm>
            <a:off x="2895600" y="2590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A</a:t>
            </a:r>
          </a:p>
        </p:txBody>
      </p:sp>
      <p:sp>
        <p:nvSpPr>
          <p:cNvPr id="148497" name="Oval 16"/>
          <p:cNvSpPr>
            <a:spLocks noChangeArrowheads="1"/>
          </p:cNvSpPr>
          <p:nvPr/>
        </p:nvSpPr>
        <p:spPr bwMode="auto">
          <a:xfrm>
            <a:off x="6629400" y="2590800"/>
            <a:ext cx="762000" cy="685800"/>
          </a:xfrm>
          <a:prstGeom prst="ellipse">
            <a:avLst/>
          </a:prstGeom>
          <a:solidFill>
            <a:srgbClr val="FFCC00"/>
          </a:solidFill>
          <a:ln w="9525">
            <a:round/>
            <a:headEnd/>
            <a:tailEnd/>
          </a:ln>
          <a:scene3d>
            <a:camera prst="legacyObliqueBottomRight"/>
            <a:lightRig rig="legacyFlat3" dir="b"/>
          </a:scene3d>
          <a:sp3d prstMaterial="legacyMatte">
            <a:bevelT w="13500" h="13500" prst="angle"/>
            <a:bevelB w="13500" h="13500" prst="angle"/>
            <a:extrusionClr>
              <a:srgbClr val="FFCC00"/>
            </a:extrusionClr>
            <a:contourClr>
              <a:srgbClr val="FFCC00"/>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B</a:t>
            </a:r>
          </a:p>
        </p:txBody>
      </p:sp>
      <p:sp>
        <p:nvSpPr>
          <p:cNvPr id="148498" name="Oval 17"/>
          <p:cNvSpPr>
            <a:spLocks noChangeArrowheads="1"/>
          </p:cNvSpPr>
          <p:nvPr/>
        </p:nvSpPr>
        <p:spPr bwMode="auto">
          <a:xfrm>
            <a:off x="4724400" y="40386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D</a:t>
            </a:r>
          </a:p>
        </p:txBody>
      </p:sp>
      <p:sp>
        <p:nvSpPr>
          <p:cNvPr id="148499" name="Text Box 18"/>
          <p:cNvSpPr txBox="1">
            <a:spLocks noChangeArrowheads="1"/>
          </p:cNvSpPr>
          <p:nvPr/>
        </p:nvSpPr>
        <p:spPr bwMode="auto">
          <a:xfrm>
            <a:off x="4876800" y="243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5</a:t>
            </a:r>
          </a:p>
        </p:txBody>
      </p:sp>
      <p:sp>
        <p:nvSpPr>
          <p:cNvPr id="148500" name="Text Box 19"/>
          <p:cNvSpPr txBox="1">
            <a:spLocks noChangeArrowheads="1"/>
          </p:cNvSpPr>
          <p:nvPr/>
        </p:nvSpPr>
        <p:spPr bwMode="auto">
          <a:xfrm>
            <a:off x="41910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6</a:t>
            </a:r>
          </a:p>
        </p:txBody>
      </p:sp>
      <p:sp>
        <p:nvSpPr>
          <p:cNvPr id="148501" name="Text Box 20"/>
          <p:cNvSpPr txBox="1">
            <a:spLocks noChangeArrowheads="1"/>
          </p:cNvSpPr>
          <p:nvPr/>
        </p:nvSpPr>
        <p:spPr bwMode="auto">
          <a:xfrm>
            <a:off x="17526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48502" name="Text Box 21"/>
          <p:cNvSpPr txBox="1">
            <a:spLocks noChangeArrowheads="1"/>
          </p:cNvSpPr>
          <p:nvPr/>
        </p:nvSpPr>
        <p:spPr bwMode="auto">
          <a:xfrm>
            <a:off x="1752600" y="5105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48503" name="Text Box 22"/>
          <p:cNvSpPr txBox="1">
            <a:spLocks noChangeArrowheads="1"/>
          </p:cNvSpPr>
          <p:nvPr/>
        </p:nvSpPr>
        <p:spPr bwMode="auto">
          <a:xfrm>
            <a:off x="5029200" y="5867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48504" name="Text Box 23"/>
          <p:cNvSpPr txBox="1">
            <a:spLocks noChangeArrowheads="1"/>
          </p:cNvSpPr>
          <p:nvPr/>
        </p:nvSpPr>
        <p:spPr bwMode="auto">
          <a:xfrm>
            <a:off x="2895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2</a:t>
            </a:r>
          </a:p>
        </p:txBody>
      </p:sp>
      <p:sp>
        <p:nvSpPr>
          <p:cNvPr id="148505" name="Text Box 24"/>
          <p:cNvSpPr txBox="1">
            <a:spLocks noChangeArrowheads="1"/>
          </p:cNvSpPr>
          <p:nvPr/>
        </p:nvSpPr>
        <p:spPr bwMode="auto">
          <a:xfrm>
            <a:off x="41148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1</a:t>
            </a:r>
          </a:p>
        </p:txBody>
      </p:sp>
      <p:sp>
        <p:nvSpPr>
          <p:cNvPr id="148506" name="Text Box 25"/>
          <p:cNvSpPr txBox="1">
            <a:spLocks noChangeArrowheads="1"/>
          </p:cNvSpPr>
          <p:nvPr/>
        </p:nvSpPr>
        <p:spPr bwMode="auto">
          <a:xfrm>
            <a:off x="57150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2</a:t>
            </a:r>
          </a:p>
        </p:txBody>
      </p:sp>
      <p:sp>
        <p:nvSpPr>
          <p:cNvPr id="148507" name="Text Box 26"/>
          <p:cNvSpPr txBox="1">
            <a:spLocks noChangeArrowheads="1"/>
          </p:cNvSpPr>
          <p:nvPr/>
        </p:nvSpPr>
        <p:spPr bwMode="auto">
          <a:xfrm>
            <a:off x="7010400" y="4114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48508" name="Text Box 27"/>
          <p:cNvSpPr txBox="1">
            <a:spLocks noChangeArrowheads="1"/>
          </p:cNvSpPr>
          <p:nvPr/>
        </p:nvSpPr>
        <p:spPr bwMode="auto">
          <a:xfrm>
            <a:off x="56388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FF9900"/>
                </a:solidFill>
              </a:rPr>
              <a:t>2</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sz="1400"/>
              <a:t>Kruskal's Algorithm</a:t>
            </a:r>
          </a:p>
        </p:txBody>
      </p:sp>
      <p:sp>
        <p:nvSpPr>
          <p:cNvPr id="149507" name="Line 2"/>
          <p:cNvSpPr>
            <a:spLocks noChangeShapeType="1"/>
          </p:cNvSpPr>
          <p:nvPr/>
        </p:nvSpPr>
        <p:spPr bwMode="auto">
          <a:xfrm>
            <a:off x="3276600" y="58674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508" name="Line 3"/>
          <p:cNvSpPr>
            <a:spLocks noChangeShapeType="1"/>
          </p:cNvSpPr>
          <p:nvPr/>
        </p:nvSpPr>
        <p:spPr bwMode="auto">
          <a:xfrm flipV="1">
            <a:off x="7010400" y="2895600"/>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509" name="Line 4"/>
          <p:cNvSpPr>
            <a:spLocks noChangeShapeType="1"/>
          </p:cNvSpPr>
          <p:nvPr/>
        </p:nvSpPr>
        <p:spPr bwMode="auto">
          <a:xfrm flipH="1">
            <a:off x="3276600" y="28956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510" name="Line 5"/>
          <p:cNvSpPr>
            <a:spLocks noChangeShapeType="1"/>
          </p:cNvSpPr>
          <p:nvPr/>
        </p:nvSpPr>
        <p:spPr bwMode="auto">
          <a:xfrm>
            <a:off x="3276600" y="2895600"/>
            <a:ext cx="0" cy="2971800"/>
          </a:xfrm>
          <a:prstGeom prst="line">
            <a:avLst/>
          </a:prstGeom>
          <a:noFill/>
          <a:ln w="76200">
            <a:solidFill>
              <a:srgbClr val="FF99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49511" name="Line 6"/>
          <p:cNvSpPr>
            <a:spLocks noChangeShapeType="1"/>
          </p:cNvSpPr>
          <p:nvPr/>
        </p:nvSpPr>
        <p:spPr bwMode="auto">
          <a:xfrm>
            <a:off x="5181600" y="4419600"/>
            <a:ext cx="18288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512" name="Line 7"/>
          <p:cNvSpPr>
            <a:spLocks noChangeShapeType="1"/>
          </p:cNvSpPr>
          <p:nvPr/>
        </p:nvSpPr>
        <p:spPr bwMode="auto">
          <a:xfrm>
            <a:off x="3276600" y="2895600"/>
            <a:ext cx="19050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513" name="Line 8">
            <a:hlinkClick r:id="" action="ppaction://hlinkshowjump?jump=nextslide"/>
          </p:cNvPr>
          <p:cNvSpPr>
            <a:spLocks noChangeShapeType="1"/>
          </p:cNvSpPr>
          <p:nvPr/>
        </p:nvSpPr>
        <p:spPr bwMode="auto">
          <a:xfrm flipH="1">
            <a:off x="3276600" y="4419600"/>
            <a:ext cx="18288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514" name="Line 9"/>
          <p:cNvSpPr>
            <a:spLocks noChangeShapeType="1"/>
          </p:cNvSpPr>
          <p:nvPr/>
        </p:nvSpPr>
        <p:spPr bwMode="auto">
          <a:xfrm flipV="1">
            <a:off x="5105400" y="2895600"/>
            <a:ext cx="1905000" cy="15240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515" name="Line 10"/>
          <p:cNvSpPr>
            <a:spLocks noChangeShapeType="1"/>
          </p:cNvSpPr>
          <p:nvPr/>
        </p:nvSpPr>
        <p:spPr bwMode="auto">
          <a:xfrm flipV="1">
            <a:off x="838200" y="2895600"/>
            <a:ext cx="24384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516" name="Line 11"/>
          <p:cNvSpPr>
            <a:spLocks noChangeShapeType="1"/>
          </p:cNvSpPr>
          <p:nvPr/>
        </p:nvSpPr>
        <p:spPr bwMode="auto">
          <a:xfrm>
            <a:off x="838200" y="4419600"/>
            <a:ext cx="24384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517" name="Oval 12"/>
          <p:cNvSpPr>
            <a:spLocks noChangeArrowheads="1"/>
          </p:cNvSpPr>
          <p:nvPr/>
        </p:nvSpPr>
        <p:spPr bwMode="auto">
          <a:xfrm>
            <a:off x="533400" y="4114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C</a:t>
            </a:r>
          </a:p>
        </p:txBody>
      </p:sp>
      <p:sp>
        <p:nvSpPr>
          <p:cNvPr id="149518" name="Oval 13"/>
          <p:cNvSpPr>
            <a:spLocks noChangeArrowheads="1"/>
          </p:cNvSpPr>
          <p:nvPr/>
        </p:nvSpPr>
        <p:spPr bwMode="auto">
          <a:xfrm>
            <a:off x="6629400" y="54864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F</a:t>
            </a:r>
          </a:p>
        </p:txBody>
      </p:sp>
      <p:sp>
        <p:nvSpPr>
          <p:cNvPr id="149519" name="Oval 14"/>
          <p:cNvSpPr>
            <a:spLocks noChangeArrowheads="1"/>
          </p:cNvSpPr>
          <p:nvPr/>
        </p:nvSpPr>
        <p:spPr bwMode="auto">
          <a:xfrm>
            <a:off x="2895600" y="54864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E</a:t>
            </a:r>
          </a:p>
        </p:txBody>
      </p:sp>
      <p:sp>
        <p:nvSpPr>
          <p:cNvPr id="149520" name="Oval 15"/>
          <p:cNvSpPr>
            <a:spLocks noChangeArrowheads="1"/>
          </p:cNvSpPr>
          <p:nvPr/>
        </p:nvSpPr>
        <p:spPr bwMode="auto">
          <a:xfrm>
            <a:off x="2895600" y="2590800"/>
            <a:ext cx="762000" cy="685800"/>
          </a:xfrm>
          <a:prstGeom prst="ellipse">
            <a:avLst/>
          </a:prstGeom>
          <a:solidFill>
            <a:srgbClr val="FFCC00"/>
          </a:solidFill>
          <a:ln w="9525">
            <a:round/>
            <a:headEnd/>
            <a:tailEnd/>
          </a:ln>
          <a:scene3d>
            <a:camera prst="legacyObliqueBottomRight"/>
            <a:lightRig rig="legacyFlat3" dir="b"/>
          </a:scene3d>
          <a:sp3d prstMaterial="legacyMatte">
            <a:bevelT w="13500" h="13500" prst="angle"/>
            <a:bevelB w="13500" h="13500" prst="angle"/>
            <a:extrusionClr>
              <a:srgbClr val="FFCC00"/>
            </a:extrusionClr>
            <a:contourClr>
              <a:srgbClr val="FFCC00"/>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A</a:t>
            </a:r>
          </a:p>
        </p:txBody>
      </p:sp>
      <p:sp>
        <p:nvSpPr>
          <p:cNvPr id="149521" name="Oval 16"/>
          <p:cNvSpPr>
            <a:spLocks noChangeArrowheads="1"/>
          </p:cNvSpPr>
          <p:nvPr/>
        </p:nvSpPr>
        <p:spPr bwMode="auto">
          <a:xfrm>
            <a:off x="6629400" y="25908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B</a:t>
            </a:r>
          </a:p>
        </p:txBody>
      </p:sp>
      <p:sp>
        <p:nvSpPr>
          <p:cNvPr id="149522" name="Oval 17"/>
          <p:cNvSpPr>
            <a:spLocks noChangeArrowheads="1"/>
          </p:cNvSpPr>
          <p:nvPr/>
        </p:nvSpPr>
        <p:spPr bwMode="auto">
          <a:xfrm>
            <a:off x="4724400" y="40386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D</a:t>
            </a:r>
          </a:p>
        </p:txBody>
      </p:sp>
      <p:sp>
        <p:nvSpPr>
          <p:cNvPr id="149523" name="Text Box 18"/>
          <p:cNvSpPr txBox="1">
            <a:spLocks noChangeArrowheads="1"/>
          </p:cNvSpPr>
          <p:nvPr/>
        </p:nvSpPr>
        <p:spPr bwMode="auto">
          <a:xfrm>
            <a:off x="4876800" y="243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5</a:t>
            </a:r>
          </a:p>
        </p:txBody>
      </p:sp>
      <p:sp>
        <p:nvSpPr>
          <p:cNvPr id="149524" name="Text Box 19"/>
          <p:cNvSpPr txBox="1">
            <a:spLocks noChangeArrowheads="1"/>
          </p:cNvSpPr>
          <p:nvPr/>
        </p:nvSpPr>
        <p:spPr bwMode="auto">
          <a:xfrm>
            <a:off x="41910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6</a:t>
            </a:r>
          </a:p>
        </p:txBody>
      </p:sp>
      <p:sp>
        <p:nvSpPr>
          <p:cNvPr id="149525" name="Text Box 20"/>
          <p:cNvSpPr txBox="1">
            <a:spLocks noChangeArrowheads="1"/>
          </p:cNvSpPr>
          <p:nvPr/>
        </p:nvSpPr>
        <p:spPr bwMode="auto">
          <a:xfrm>
            <a:off x="17526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49526" name="Text Box 21"/>
          <p:cNvSpPr txBox="1">
            <a:spLocks noChangeArrowheads="1"/>
          </p:cNvSpPr>
          <p:nvPr/>
        </p:nvSpPr>
        <p:spPr bwMode="auto">
          <a:xfrm>
            <a:off x="1752600" y="5105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49527" name="Text Box 22"/>
          <p:cNvSpPr txBox="1">
            <a:spLocks noChangeArrowheads="1"/>
          </p:cNvSpPr>
          <p:nvPr/>
        </p:nvSpPr>
        <p:spPr bwMode="auto">
          <a:xfrm>
            <a:off x="5029200" y="5867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49528" name="Text Box 23"/>
          <p:cNvSpPr txBox="1">
            <a:spLocks noChangeArrowheads="1"/>
          </p:cNvSpPr>
          <p:nvPr/>
        </p:nvSpPr>
        <p:spPr bwMode="auto">
          <a:xfrm>
            <a:off x="2895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FF9900"/>
                </a:solidFill>
              </a:rPr>
              <a:t>2</a:t>
            </a:r>
          </a:p>
        </p:txBody>
      </p:sp>
      <p:sp>
        <p:nvSpPr>
          <p:cNvPr id="149529" name="Text Box 24"/>
          <p:cNvSpPr txBox="1">
            <a:spLocks noChangeArrowheads="1"/>
          </p:cNvSpPr>
          <p:nvPr/>
        </p:nvSpPr>
        <p:spPr bwMode="auto">
          <a:xfrm>
            <a:off x="41148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1</a:t>
            </a:r>
          </a:p>
        </p:txBody>
      </p:sp>
      <p:sp>
        <p:nvSpPr>
          <p:cNvPr id="149530" name="Text Box 25"/>
          <p:cNvSpPr txBox="1">
            <a:spLocks noChangeArrowheads="1"/>
          </p:cNvSpPr>
          <p:nvPr/>
        </p:nvSpPr>
        <p:spPr bwMode="auto">
          <a:xfrm>
            <a:off x="57150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2</a:t>
            </a:r>
          </a:p>
        </p:txBody>
      </p:sp>
      <p:sp>
        <p:nvSpPr>
          <p:cNvPr id="149531" name="Text Box 26"/>
          <p:cNvSpPr txBox="1">
            <a:spLocks noChangeArrowheads="1"/>
          </p:cNvSpPr>
          <p:nvPr/>
        </p:nvSpPr>
        <p:spPr bwMode="auto">
          <a:xfrm>
            <a:off x="7010400" y="4114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49532" name="Text Box 27"/>
          <p:cNvSpPr txBox="1">
            <a:spLocks noChangeArrowheads="1"/>
          </p:cNvSpPr>
          <p:nvPr/>
        </p:nvSpPr>
        <p:spPr bwMode="auto">
          <a:xfrm>
            <a:off x="56388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sz="1400"/>
              <a:t>Kruskal's Algorithm</a:t>
            </a:r>
          </a:p>
        </p:txBody>
      </p:sp>
      <p:sp>
        <p:nvSpPr>
          <p:cNvPr id="150531" name="Line 2"/>
          <p:cNvSpPr>
            <a:spLocks noChangeShapeType="1"/>
          </p:cNvSpPr>
          <p:nvPr/>
        </p:nvSpPr>
        <p:spPr bwMode="auto">
          <a:xfrm>
            <a:off x="3276600" y="58674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2" name="Line 3"/>
          <p:cNvSpPr>
            <a:spLocks noChangeShapeType="1"/>
          </p:cNvSpPr>
          <p:nvPr/>
        </p:nvSpPr>
        <p:spPr bwMode="auto">
          <a:xfrm flipV="1">
            <a:off x="7010400" y="2895600"/>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3" name="Line 4"/>
          <p:cNvSpPr>
            <a:spLocks noChangeShapeType="1"/>
          </p:cNvSpPr>
          <p:nvPr/>
        </p:nvSpPr>
        <p:spPr bwMode="auto">
          <a:xfrm flipH="1">
            <a:off x="3276600" y="28956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4" name="Line 5"/>
          <p:cNvSpPr>
            <a:spLocks noChangeShapeType="1"/>
          </p:cNvSpPr>
          <p:nvPr/>
        </p:nvSpPr>
        <p:spPr bwMode="auto">
          <a:xfrm>
            <a:off x="3276600" y="2895600"/>
            <a:ext cx="0" cy="2971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5" name="Line 6"/>
          <p:cNvSpPr>
            <a:spLocks noChangeShapeType="1"/>
          </p:cNvSpPr>
          <p:nvPr/>
        </p:nvSpPr>
        <p:spPr bwMode="auto">
          <a:xfrm>
            <a:off x="5181600" y="4419600"/>
            <a:ext cx="1828800" cy="1447800"/>
          </a:xfrm>
          <a:prstGeom prst="line">
            <a:avLst/>
          </a:prstGeom>
          <a:noFill/>
          <a:ln w="76200">
            <a:solidFill>
              <a:srgbClr val="FF99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0536" name="Line 7"/>
          <p:cNvSpPr>
            <a:spLocks noChangeShapeType="1"/>
          </p:cNvSpPr>
          <p:nvPr/>
        </p:nvSpPr>
        <p:spPr bwMode="auto">
          <a:xfrm>
            <a:off x="3276600" y="2895600"/>
            <a:ext cx="19050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7" name="Line 8">
            <a:hlinkClick r:id="" action="ppaction://hlinkshowjump?jump=nextslide"/>
          </p:cNvPr>
          <p:cNvSpPr>
            <a:spLocks noChangeShapeType="1"/>
          </p:cNvSpPr>
          <p:nvPr/>
        </p:nvSpPr>
        <p:spPr bwMode="auto">
          <a:xfrm flipH="1">
            <a:off x="3276600" y="4419600"/>
            <a:ext cx="18288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8" name="Line 9"/>
          <p:cNvSpPr>
            <a:spLocks noChangeShapeType="1"/>
          </p:cNvSpPr>
          <p:nvPr/>
        </p:nvSpPr>
        <p:spPr bwMode="auto">
          <a:xfrm flipV="1">
            <a:off x="5105400" y="2895600"/>
            <a:ext cx="1905000" cy="15240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9" name="Line 10"/>
          <p:cNvSpPr>
            <a:spLocks noChangeShapeType="1"/>
          </p:cNvSpPr>
          <p:nvPr/>
        </p:nvSpPr>
        <p:spPr bwMode="auto">
          <a:xfrm flipV="1">
            <a:off x="838200" y="2895600"/>
            <a:ext cx="24384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40" name="Line 11"/>
          <p:cNvSpPr>
            <a:spLocks noChangeShapeType="1"/>
          </p:cNvSpPr>
          <p:nvPr/>
        </p:nvSpPr>
        <p:spPr bwMode="auto">
          <a:xfrm>
            <a:off x="838200" y="4419600"/>
            <a:ext cx="2438400" cy="14478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41" name="Oval 12"/>
          <p:cNvSpPr>
            <a:spLocks noChangeArrowheads="1"/>
          </p:cNvSpPr>
          <p:nvPr/>
        </p:nvSpPr>
        <p:spPr bwMode="auto">
          <a:xfrm>
            <a:off x="533400" y="4114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C</a:t>
            </a:r>
          </a:p>
        </p:txBody>
      </p:sp>
      <p:sp>
        <p:nvSpPr>
          <p:cNvPr id="150542" name="Oval 13"/>
          <p:cNvSpPr>
            <a:spLocks noChangeArrowheads="1"/>
          </p:cNvSpPr>
          <p:nvPr/>
        </p:nvSpPr>
        <p:spPr bwMode="auto">
          <a:xfrm>
            <a:off x="6629400" y="5486400"/>
            <a:ext cx="762000" cy="685800"/>
          </a:xfrm>
          <a:prstGeom prst="ellipse">
            <a:avLst/>
          </a:prstGeom>
          <a:solidFill>
            <a:srgbClr val="FFCC00"/>
          </a:solidFill>
          <a:ln w="9525">
            <a:round/>
            <a:headEnd/>
            <a:tailEnd/>
          </a:ln>
          <a:scene3d>
            <a:camera prst="legacyObliqueBottomRight"/>
            <a:lightRig rig="legacyFlat3" dir="b"/>
          </a:scene3d>
          <a:sp3d prstMaterial="legacyMatte">
            <a:bevelT w="13500" h="13500" prst="angle"/>
            <a:bevelB w="13500" h="13500" prst="angle"/>
            <a:extrusionClr>
              <a:srgbClr val="FFCC00"/>
            </a:extrusionClr>
            <a:contourClr>
              <a:srgbClr val="FFCC00"/>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F</a:t>
            </a:r>
          </a:p>
        </p:txBody>
      </p:sp>
      <p:sp>
        <p:nvSpPr>
          <p:cNvPr id="150543" name="Oval 14"/>
          <p:cNvSpPr>
            <a:spLocks noChangeArrowheads="1"/>
          </p:cNvSpPr>
          <p:nvPr/>
        </p:nvSpPr>
        <p:spPr bwMode="auto">
          <a:xfrm>
            <a:off x="2895600" y="54864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E</a:t>
            </a:r>
          </a:p>
        </p:txBody>
      </p:sp>
      <p:sp>
        <p:nvSpPr>
          <p:cNvPr id="150544" name="Oval 15"/>
          <p:cNvSpPr>
            <a:spLocks noChangeArrowheads="1"/>
          </p:cNvSpPr>
          <p:nvPr/>
        </p:nvSpPr>
        <p:spPr bwMode="auto">
          <a:xfrm>
            <a:off x="2895600" y="25908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A</a:t>
            </a:r>
          </a:p>
        </p:txBody>
      </p:sp>
      <p:sp>
        <p:nvSpPr>
          <p:cNvPr id="150545" name="Oval 16"/>
          <p:cNvSpPr>
            <a:spLocks noChangeArrowheads="1"/>
          </p:cNvSpPr>
          <p:nvPr/>
        </p:nvSpPr>
        <p:spPr bwMode="auto">
          <a:xfrm>
            <a:off x="6629400" y="25908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B</a:t>
            </a:r>
          </a:p>
        </p:txBody>
      </p:sp>
      <p:sp>
        <p:nvSpPr>
          <p:cNvPr id="150546" name="Oval 17"/>
          <p:cNvSpPr>
            <a:spLocks noChangeArrowheads="1"/>
          </p:cNvSpPr>
          <p:nvPr/>
        </p:nvSpPr>
        <p:spPr bwMode="auto">
          <a:xfrm>
            <a:off x="4724400" y="40386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D</a:t>
            </a:r>
          </a:p>
        </p:txBody>
      </p:sp>
      <p:sp>
        <p:nvSpPr>
          <p:cNvPr id="150547" name="Text Box 18"/>
          <p:cNvSpPr txBox="1">
            <a:spLocks noChangeArrowheads="1"/>
          </p:cNvSpPr>
          <p:nvPr/>
        </p:nvSpPr>
        <p:spPr bwMode="auto">
          <a:xfrm>
            <a:off x="4876800" y="243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5</a:t>
            </a:r>
          </a:p>
        </p:txBody>
      </p:sp>
      <p:sp>
        <p:nvSpPr>
          <p:cNvPr id="150548" name="Text Box 19"/>
          <p:cNvSpPr txBox="1">
            <a:spLocks noChangeArrowheads="1"/>
          </p:cNvSpPr>
          <p:nvPr/>
        </p:nvSpPr>
        <p:spPr bwMode="auto">
          <a:xfrm>
            <a:off x="41910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6</a:t>
            </a:r>
          </a:p>
        </p:txBody>
      </p:sp>
      <p:sp>
        <p:nvSpPr>
          <p:cNvPr id="150549" name="Text Box 20"/>
          <p:cNvSpPr txBox="1">
            <a:spLocks noChangeArrowheads="1"/>
          </p:cNvSpPr>
          <p:nvPr/>
        </p:nvSpPr>
        <p:spPr bwMode="auto">
          <a:xfrm>
            <a:off x="17526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50550" name="Text Box 21"/>
          <p:cNvSpPr txBox="1">
            <a:spLocks noChangeArrowheads="1"/>
          </p:cNvSpPr>
          <p:nvPr/>
        </p:nvSpPr>
        <p:spPr bwMode="auto">
          <a:xfrm>
            <a:off x="1752600" y="5105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50551" name="Text Box 22"/>
          <p:cNvSpPr txBox="1">
            <a:spLocks noChangeArrowheads="1"/>
          </p:cNvSpPr>
          <p:nvPr/>
        </p:nvSpPr>
        <p:spPr bwMode="auto">
          <a:xfrm>
            <a:off x="5029200" y="5867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50552" name="Text Box 23"/>
          <p:cNvSpPr txBox="1">
            <a:spLocks noChangeArrowheads="1"/>
          </p:cNvSpPr>
          <p:nvPr/>
        </p:nvSpPr>
        <p:spPr bwMode="auto">
          <a:xfrm>
            <a:off x="2895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
        <p:nvSpPr>
          <p:cNvPr id="150553" name="Text Box 24"/>
          <p:cNvSpPr txBox="1">
            <a:spLocks noChangeArrowheads="1"/>
          </p:cNvSpPr>
          <p:nvPr/>
        </p:nvSpPr>
        <p:spPr bwMode="auto">
          <a:xfrm>
            <a:off x="41148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1</a:t>
            </a:r>
          </a:p>
        </p:txBody>
      </p:sp>
      <p:sp>
        <p:nvSpPr>
          <p:cNvPr id="150554" name="Text Box 25"/>
          <p:cNvSpPr txBox="1">
            <a:spLocks noChangeArrowheads="1"/>
          </p:cNvSpPr>
          <p:nvPr/>
        </p:nvSpPr>
        <p:spPr bwMode="auto">
          <a:xfrm>
            <a:off x="57150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FF9900"/>
                </a:solidFill>
              </a:rPr>
              <a:t>2</a:t>
            </a:r>
          </a:p>
        </p:txBody>
      </p:sp>
      <p:sp>
        <p:nvSpPr>
          <p:cNvPr id="150555" name="Text Box 26"/>
          <p:cNvSpPr txBox="1">
            <a:spLocks noChangeArrowheads="1"/>
          </p:cNvSpPr>
          <p:nvPr/>
        </p:nvSpPr>
        <p:spPr bwMode="auto">
          <a:xfrm>
            <a:off x="7010400" y="4114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50556" name="Text Box 27"/>
          <p:cNvSpPr txBox="1">
            <a:spLocks noChangeArrowheads="1"/>
          </p:cNvSpPr>
          <p:nvPr/>
        </p:nvSpPr>
        <p:spPr bwMode="auto">
          <a:xfrm>
            <a:off x="56388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sz="1400"/>
              <a:t>Kruskal's Algorithm</a:t>
            </a:r>
          </a:p>
        </p:txBody>
      </p:sp>
      <p:sp>
        <p:nvSpPr>
          <p:cNvPr id="151555" name="Line 2"/>
          <p:cNvSpPr>
            <a:spLocks noChangeShapeType="1"/>
          </p:cNvSpPr>
          <p:nvPr/>
        </p:nvSpPr>
        <p:spPr bwMode="auto">
          <a:xfrm>
            <a:off x="3276600" y="58674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556" name="Line 3"/>
          <p:cNvSpPr>
            <a:spLocks noChangeShapeType="1"/>
          </p:cNvSpPr>
          <p:nvPr/>
        </p:nvSpPr>
        <p:spPr bwMode="auto">
          <a:xfrm flipV="1">
            <a:off x="7010400" y="2895600"/>
            <a:ext cx="0" cy="2971800"/>
          </a:xfrm>
          <a:prstGeom prst="line">
            <a:avLst/>
          </a:prstGeom>
          <a:noFill/>
          <a:ln w="7620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1557" name="Line 4"/>
          <p:cNvSpPr>
            <a:spLocks noChangeShapeType="1"/>
          </p:cNvSpPr>
          <p:nvPr/>
        </p:nvSpPr>
        <p:spPr bwMode="auto">
          <a:xfrm flipH="1">
            <a:off x="3276600" y="28956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558" name="Line 5"/>
          <p:cNvSpPr>
            <a:spLocks noChangeShapeType="1"/>
          </p:cNvSpPr>
          <p:nvPr/>
        </p:nvSpPr>
        <p:spPr bwMode="auto">
          <a:xfrm>
            <a:off x="3276600" y="2895600"/>
            <a:ext cx="0" cy="2971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559" name="Line 6"/>
          <p:cNvSpPr>
            <a:spLocks noChangeShapeType="1"/>
          </p:cNvSpPr>
          <p:nvPr/>
        </p:nvSpPr>
        <p:spPr bwMode="auto">
          <a:xfrm>
            <a:off x="5181600" y="4419600"/>
            <a:ext cx="18288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560" name="Line 7"/>
          <p:cNvSpPr>
            <a:spLocks noChangeShapeType="1"/>
          </p:cNvSpPr>
          <p:nvPr/>
        </p:nvSpPr>
        <p:spPr bwMode="auto">
          <a:xfrm>
            <a:off x="3276600" y="2895600"/>
            <a:ext cx="19050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561" name="Line 8">
            <a:hlinkClick r:id="" action="ppaction://hlinkshowjump?jump=nextslide"/>
          </p:cNvPr>
          <p:cNvSpPr>
            <a:spLocks noChangeShapeType="1"/>
          </p:cNvSpPr>
          <p:nvPr/>
        </p:nvSpPr>
        <p:spPr bwMode="auto">
          <a:xfrm flipH="1">
            <a:off x="3276600" y="4419600"/>
            <a:ext cx="18288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562" name="Line 9"/>
          <p:cNvSpPr>
            <a:spLocks noChangeShapeType="1"/>
          </p:cNvSpPr>
          <p:nvPr/>
        </p:nvSpPr>
        <p:spPr bwMode="auto">
          <a:xfrm flipV="1">
            <a:off x="5105400" y="2895600"/>
            <a:ext cx="1905000" cy="15240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563" name="Line 10"/>
          <p:cNvSpPr>
            <a:spLocks noChangeShapeType="1"/>
          </p:cNvSpPr>
          <p:nvPr/>
        </p:nvSpPr>
        <p:spPr bwMode="auto">
          <a:xfrm flipV="1">
            <a:off x="838200" y="2895600"/>
            <a:ext cx="24384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564" name="Line 11"/>
          <p:cNvSpPr>
            <a:spLocks noChangeShapeType="1"/>
          </p:cNvSpPr>
          <p:nvPr/>
        </p:nvSpPr>
        <p:spPr bwMode="auto">
          <a:xfrm>
            <a:off x="838200" y="4419600"/>
            <a:ext cx="2438400" cy="14478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565" name="Oval 12"/>
          <p:cNvSpPr>
            <a:spLocks noChangeArrowheads="1"/>
          </p:cNvSpPr>
          <p:nvPr/>
        </p:nvSpPr>
        <p:spPr bwMode="auto">
          <a:xfrm>
            <a:off x="533400" y="4114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C</a:t>
            </a:r>
          </a:p>
        </p:txBody>
      </p:sp>
      <p:sp>
        <p:nvSpPr>
          <p:cNvPr id="151566" name="Oval 13"/>
          <p:cNvSpPr>
            <a:spLocks noChangeArrowheads="1"/>
          </p:cNvSpPr>
          <p:nvPr/>
        </p:nvSpPr>
        <p:spPr bwMode="auto">
          <a:xfrm>
            <a:off x="6629400" y="54864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F</a:t>
            </a:r>
          </a:p>
        </p:txBody>
      </p:sp>
      <p:sp>
        <p:nvSpPr>
          <p:cNvPr id="151567" name="Oval 14"/>
          <p:cNvSpPr>
            <a:spLocks noChangeArrowheads="1"/>
          </p:cNvSpPr>
          <p:nvPr/>
        </p:nvSpPr>
        <p:spPr bwMode="auto">
          <a:xfrm>
            <a:off x="2895600" y="54864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E</a:t>
            </a:r>
          </a:p>
        </p:txBody>
      </p:sp>
      <p:sp>
        <p:nvSpPr>
          <p:cNvPr id="151568" name="Oval 15"/>
          <p:cNvSpPr>
            <a:spLocks noChangeArrowheads="1"/>
          </p:cNvSpPr>
          <p:nvPr/>
        </p:nvSpPr>
        <p:spPr bwMode="auto">
          <a:xfrm>
            <a:off x="2895600" y="25908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A</a:t>
            </a:r>
          </a:p>
        </p:txBody>
      </p:sp>
      <p:sp>
        <p:nvSpPr>
          <p:cNvPr id="151569" name="Oval 16"/>
          <p:cNvSpPr>
            <a:spLocks noChangeArrowheads="1"/>
          </p:cNvSpPr>
          <p:nvPr/>
        </p:nvSpPr>
        <p:spPr bwMode="auto">
          <a:xfrm>
            <a:off x="6629400" y="25908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B</a:t>
            </a:r>
          </a:p>
        </p:txBody>
      </p:sp>
      <p:sp>
        <p:nvSpPr>
          <p:cNvPr id="151570" name="Oval 17"/>
          <p:cNvSpPr>
            <a:spLocks noChangeArrowheads="1"/>
          </p:cNvSpPr>
          <p:nvPr/>
        </p:nvSpPr>
        <p:spPr bwMode="auto">
          <a:xfrm>
            <a:off x="4724400" y="40386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D</a:t>
            </a:r>
          </a:p>
        </p:txBody>
      </p:sp>
      <p:sp>
        <p:nvSpPr>
          <p:cNvPr id="151571" name="Text Box 18"/>
          <p:cNvSpPr txBox="1">
            <a:spLocks noChangeArrowheads="1"/>
          </p:cNvSpPr>
          <p:nvPr/>
        </p:nvSpPr>
        <p:spPr bwMode="auto">
          <a:xfrm>
            <a:off x="4876800" y="243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5</a:t>
            </a:r>
          </a:p>
        </p:txBody>
      </p:sp>
      <p:sp>
        <p:nvSpPr>
          <p:cNvPr id="151572" name="Text Box 19"/>
          <p:cNvSpPr txBox="1">
            <a:spLocks noChangeArrowheads="1"/>
          </p:cNvSpPr>
          <p:nvPr/>
        </p:nvSpPr>
        <p:spPr bwMode="auto">
          <a:xfrm>
            <a:off x="41910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6</a:t>
            </a:r>
          </a:p>
        </p:txBody>
      </p:sp>
      <p:sp>
        <p:nvSpPr>
          <p:cNvPr id="151573" name="Text Box 20"/>
          <p:cNvSpPr txBox="1">
            <a:spLocks noChangeArrowheads="1"/>
          </p:cNvSpPr>
          <p:nvPr/>
        </p:nvSpPr>
        <p:spPr bwMode="auto">
          <a:xfrm>
            <a:off x="17526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51574" name="Text Box 21"/>
          <p:cNvSpPr txBox="1">
            <a:spLocks noChangeArrowheads="1"/>
          </p:cNvSpPr>
          <p:nvPr/>
        </p:nvSpPr>
        <p:spPr bwMode="auto">
          <a:xfrm>
            <a:off x="1752600" y="5105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51575" name="Text Box 22"/>
          <p:cNvSpPr txBox="1">
            <a:spLocks noChangeArrowheads="1"/>
          </p:cNvSpPr>
          <p:nvPr/>
        </p:nvSpPr>
        <p:spPr bwMode="auto">
          <a:xfrm>
            <a:off x="5029200" y="5867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51576" name="Text Box 23"/>
          <p:cNvSpPr txBox="1">
            <a:spLocks noChangeArrowheads="1"/>
          </p:cNvSpPr>
          <p:nvPr/>
        </p:nvSpPr>
        <p:spPr bwMode="auto">
          <a:xfrm>
            <a:off x="2895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
        <p:nvSpPr>
          <p:cNvPr id="151577" name="Text Box 24"/>
          <p:cNvSpPr txBox="1">
            <a:spLocks noChangeArrowheads="1"/>
          </p:cNvSpPr>
          <p:nvPr/>
        </p:nvSpPr>
        <p:spPr bwMode="auto">
          <a:xfrm>
            <a:off x="41148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1</a:t>
            </a:r>
          </a:p>
        </p:txBody>
      </p:sp>
      <p:sp>
        <p:nvSpPr>
          <p:cNvPr id="151578" name="Text Box 25"/>
          <p:cNvSpPr txBox="1">
            <a:spLocks noChangeArrowheads="1"/>
          </p:cNvSpPr>
          <p:nvPr/>
        </p:nvSpPr>
        <p:spPr bwMode="auto">
          <a:xfrm>
            <a:off x="57150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
        <p:nvSpPr>
          <p:cNvPr id="151579" name="Text Box 26"/>
          <p:cNvSpPr txBox="1">
            <a:spLocks noChangeArrowheads="1"/>
          </p:cNvSpPr>
          <p:nvPr/>
        </p:nvSpPr>
        <p:spPr bwMode="auto">
          <a:xfrm>
            <a:off x="7010400" y="4114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FF0000"/>
                </a:solidFill>
              </a:rPr>
              <a:t>3</a:t>
            </a:r>
          </a:p>
        </p:txBody>
      </p:sp>
      <p:sp>
        <p:nvSpPr>
          <p:cNvPr id="151580" name="Text Box 27"/>
          <p:cNvSpPr txBox="1">
            <a:spLocks noChangeArrowheads="1"/>
          </p:cNvSpPr>
          <p:nvPr/>
        </p:nvSpPr>
        <p:spPr bwMode="auto">
          <a:xfrm>
            <a:off x="56388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
        <p:nvSpPr>
          <p:cNvPr id="151581" name="Text Box 28"/>
          <p:cNvSpPr txBox="1">
            <a:spLocks noChangeArrowheads="1"/>
          </p:cNvSpPr>
          <p:nvPr/>
        </p:nvSpPr>
        <p:spPr bwMode="auto">
          <a:xfrm>
            <a:off x="7543800" y="4038600"/>
            <a:ext cx="1028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solidFill>
                  <a:srgbClr val="FF0000"/>
                </a:solidFill>
              </a:rPr>
              <a:t>cycle!!</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sz="1400"/>
              <a:t>Kruskal's Algorithm</a:t>
            </a:r>
          </a:p>
        </p:txBody>
      </p:sp>
      <p:sp>
        <p:nvSpPr>
          <p:cNvPr id="152579" name="Line 2"/>
          <p:cNvSpPr>
            <a:spLocks noChangeShapeType="1"/>
          </p:cNvSpPr>
          <p:nvPr/>
        </p:nvSpPr>
        <p:spPr bwMode="auto">
          <a:xfrm>
            <a:off x="3276600" y="5867400"/>
            <a:ext cx="37338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580" name="Line 3"/>
          <p:cNvSpPr>
            <a:spLocks noChangeShapeType="1"/>
          </p:cNvSpPr>
          <p:nvPr/>
        </p:nvSpPr>
        <p:spPr bwMode="auto">
          <a:xfrm flipV="1">
            <a:off x="7010400" y="2895600"/>
            <a:ext cx="0" cy="29718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581" name="Line 4"/>
          <p:cNvSpPr>
            <a:spLocks noChangeShapeType="1"/>
          </p:cNvSpPr>
          <p:nvPr/>
        </p:nvSpPr>
        <p:spPr bwMode="auto">
          <a:xfrm flipH="1">
            <a:off x="3276600" y="2895600"/>
            <a:ext cx="37338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582" name="Line 5"/>
          <p:cNvSpPr>
            <a:spLocks noChangeShapeType="1"/>
          </p:cNvSpPr>
          <p:nvPr/>
        </p:nvSpPr>
        <p:spPr bwMode="auto">
          <a:xfrm>
            <a:off x="3276600" y="2895600"/>
            <a:ext cx="0" cy="2971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583" name="Line 6"/>
          <p:cNvSpPr>
            <a:spLocks noChangeShapeType="1"/>
          </p:cNvSpPr>
          <p:nvPr/>
        </p:nvSpPr>
        <p:spPr bwMode="auto">
          <a:xfrm>
            <a:off x="5181600" y="4419600"/>
            <a:ext cx="18288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584" name="Line 7"/>
          <p:cNvSpPr>
            <a:spLocks noChangeShapeType="1"/>
          </p:cNvSpPr>
          <p:nvPr/>
        </p:nvSpPr>
        <p:spPr bwMode="auto">
          <a:xfrm>
            <a:off x="3276600" y="2895600"/>
            <a:ext cx="19050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585" name="Line 8">
            <a:hlinkClick r:id="" action="ppaction://hlinkshowjump?jump=nextslide"/>
          </p:cNvPr>
          <p:cNvSpPr>
            <a:spLocks noChangeShapeType="1"/>
          </p:cNvSpPr>
          <p:nvPr/>
        </p:nvSpPr>
        <p:spPr bwMode="auto">
          <a:xfrm flipH="1">
            <a:off x="3276600" y="4419600"/>
            <a:ext cx="18288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586" name="Line 9"/>
          <p:cNvSpPr>
            <a:spLocks noChangeShapeType="1"/>
          </p:cNvSpPr>
          <p:nvPr/>
        </p:nvSpPr>
        <p:spPr bwMode="auto">
          <a:xfrm flipV="1">
            <a:off x="5105400" y="2895600"/>
            <a:ext cx="1905000" cy="15240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587" name="Line 10"/>
          <p:cNvSpPr>
            <a:spLocks noChangeShapeType="1"/>
          </p:cNvSpPr>
          <p:nvPr/>
        </p:nvSpPr>
        <p:spPr bwMode="auto">
          <a:xfrm flipV="1">
            <a:off x="838200" y="2895600"/>
            <a:ext cx="2438400" cy="15240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588" name="Line 11"/>
          <p:cNvSpPr>
            <a:spLocks noChangeShapeType="1"/>
          </p:cNvSpPr>
          <p:nvPr/>
        </p:nvSpPr>
        <p:spPr bwMode="auto">
          <a:xfrm>
            <a:off x="838200" y="4419600"/>
            <a:ext cx="2438400" cy="14478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589" name="Oval 12"/>
          <p:cNvSpPr>
            <a:spLocks noChangeArrowheads="1"/>
          </p:cNvSpPr>
          <p:nvPr/>
        </p:nvSpPr>
        <p:spPr bwMode="auto">
          <a:xfrm>
            <a:off x="533400" y="4114800"/>
            <a:ext cx="762000" cy="685800"/>
          </a:xfrm>
          <a:prstGeom prst="ellipse">
            <a:avLst/>
          </a:prstGeom>
          <a:solidFill>
            <a:srgbClr val="DDDDDD"/>
          </a:solidFill>
          <a:ln w="9525">
            <a:round/>
            <a:headEnd/>
            <a:tailEnd/>
          </a:ln>
          <a:scene3d>
            <a:camera prst="legacyObliqueBottomRight"/>
            <a:lightRig rig="legacyFlat3" dir="b"/>
          </a:scene3d>
          <a:sp3d prstMaterial="legacyMatte">
            <a:bevelT w="13500" h="13500" prst="angle"/>
            <a:bevelB w="13500" h="13500" prst="angle"/>
            <a:extrusionClr>
              <a:srgbClr val="DDDDDD"/>
            </a:extrusionClr>
            <a:contourClr>
              <a:srgbClr val="DDDDDD"/>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C</a:t>
            </a:r>
          </a:p>
        </p:txBody>
      </p:sp>
      <p:sp>
        <p:nvSpPr>
          <p:cNvPr id="152590" name="Oval 13"/>
          <p:cNvSpPr>
            <a:spLocks noChangeArrowheads="1"/>
          </p:cNvSpPr>
          <p:nvPr/>
        </p:nvSpPr>
        <p:spPr bwMode="auto">
          <a:xfrm>
            <a:off x="6629400" y="54864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F</a:t>
            </a:r>
          </a:p>
        </p:txBody>
      </p:sp>
      <p:sp>
        <p:nvSpPr>
          <p:cNvPr id="152591" name="Oval 14"/>
          <p:cNvSpPr>
            <a:spLocks noChangeArrowheads="1"/>
          </p:cNvSpPr>
          <p:nvPr/>
        </p:nvSpPr>
        <p:spPr bwMode="auto">
          <a:xfrm>
            <a:off x="2895600" y="54864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E</a:t>
            </a:r>
          </a:p>
        </p:txBody>
      </p:sp>
      <p:sp>
        <p:nvSpPr>
          <p:cNvPr id="152592" name="Oval 15"/>
          <p:cNvSpPr>
            <a:spLocks noChangeArrowheads="1"/>
          </p:cNvSpPr>
          <p:nvPr/>
        </p:nvSpPr>
        <p:spPr bwMode="auto">
          <a:xfrm>
            <a:off x="2895600" y="25908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A</a:t>
            </a:r>
          </a:p>
        </p:txBody>
      </p:sp>
      <p:sp>
        <p:nvSpPr>
          <p:cNvPr id="152593" name="Oval 16"/>
          <p:cNvSpPr>
            <a:spLocks noChangeArrowheads="1"/>
          </p:cNvSpPr>
          <p:nvPr/>
        </p:nvSpPr>
        <p:spPr bwMode="auto">
          <a:xfrm>
            <a:off x="6629400" y="25908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B</a:t>
            </a:r>
          </a:p>
        </p:txBody>
      </p:sp>
      <p:sp>
        <p:nvSpPr>
          <p:cNvPr id="152594" name="Oval 17"/>
          <p:cNvSpPr>
            <a:spLocks noChangeArrowheads="1"/>
          </p:cNvSpPr>
          <p:nvPr/>
        </p:nvSpPr>
        <p:spPr bwMode="auto">
          <a:xfrm>
            <a:off x="4724400" y="40386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D</a:t>
            </a:r>
          </a:p>
        </p:txBody>
      </p:sp>
      <p:sp>
        <p:nvSpPr>
          <p:cNvPr id="152595" name="Text Box 18"/>
          <p:cNvSpPr txBox="1">
            <a:spLocks noChangeArrowheads="1"/>
          </p:cNvSpPr>
          <p:nvPr/>
        </p:nvSpPr>
        <p:spPr bwMode="auto">
          <a:xfrm>
            <a:off x="4876800" y="243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5</a:t>
            </a:r>
          </a:p>
        </p:txBody>
      </p:sp>
      <p:sp>
        <p:nvSpPr>
          <p:cNvPr id="152596" name="Text Box 19"/>
          <p:cNvSpPr txBox="1">
            <a:spLocks noChangeArrowheads="1"/>
          </p:cNvSpPr>
          <p:nvPr/>
        </p:nvSpPr>
        <p:spPr bwMode="auto">
          <a:xfrm>
            <a:off x="41910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6</a:t>
            </a:r>
          </a:p>
        </p:txBody>
      </p:sp>
      <p:sp>
        <p:nvSpPr>
          <p:cNvPr id="152597" name="Text Box 20"/>
          <p:cNvSpPr txBox="1">
            <a:spLocks noChangeArrowheads="1"/>
          </p:cNvSpPr>
          <p:nvPr/>
        </p:nvSpPr>
        <p:spPr bwMode="auto">
          <a:xfrm>
            <a:off x="17526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52598" name="Text Box 21"/>
          <p:cNvSpPr txBox="1">
            <a:spLocks noChangeArrowheads="1"/>
          </p:cNvSpPr>
          <p:nvPr/>
        </p:nvSpPr>
        <p:spPr bwMode="auto">
          <a:xfrm>
            <a:off x="1752600" y="5105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52599" name="Text Box 22"/>
          <p:cNvSpPr txBox="1">
            <a:spLocks noChangeArrowheads="1"/>
          </p:cNvSpPr>
          <p:nvPr/>
        </p:nvSpPr>
        <p:spPr bwMode="auto">
          <a:xfrm>
            <a:off x="5029200" y="5867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52600" name="Text Box 23"/>
          <p:cNvSpPr txBox="1">
            <a:spLocks noChangeArrowheads="1"/>
          </p:cNvSpPr>
          <p:nvPr/>
        </p:nvSpPr>
        <p:spPr bwMode="auto">
          <a:xfrm>
            <a:off x="2895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
        <p:nvSpPr>
          <p:cNvPr id="152601" name="Text Box 24"/>
          <p:cNvSpPr txBox="1">
            <a:spLocks noChangeArrowheads="1"/>
          </p:cNvSpPr>
          <p:nvPr/>
        </p:nvSpPr>
        <p:spPr bwMode="auto">
          <a:xfrm>
            <a:off x="41148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1</a:t>
            </a:r>
          </a:p>
        </p:txBody>
      </p:sp>
      <p:sp>
        <p:nvSpPr>
          <p:cNvPr id="152602" name="Text Box 25"/>
          <p:cNvSpPr txBox="1">
            <a:spLocks noChangeArrowheads="1"/>
          </p:cNvSpPr>
          <p:nvPr/>
        </p:nvSpPr>
        <p:spPr bwMode="auto">
          <a:xfrm>
            <a:off x="57150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
        <p:nvSpPr>
          <p:cNvPr id="152603" name="Text Box 26"/>
          <p:cNvSpPr txBox="1">
            <a:spLocks noChangeArrowheads="1"/>
          </p:cNvSpPr>
          <p:nvPr/>
        </p:nvSpPr>
        <p:spPr bwMode="auto">
          <a:xfrm>
            <a:off x="7010400" y="4114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52604" name="Text Box 27"/>
          <p:cNvSpPr txBox="1">
            <a:spLocks noChangeArrowheads="1"/>
          </p:cNvSpPr>
          <p:nvPr/>
        </p:nvSpPr>
        <p:spPr bwMode="auto">
          <a:xfrm>
            <a:off x="56388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sz="1400"/>
              <a:t>Kruskal's Algorithm</a:t>
            </a:r>
          </a:p>
        </p:txBody>
      </p:sp>
      <p:sp>
        <p:nvSpPr>
          <p:cNvPr id="153603" name="Line 2"/>
          <p:cNvSpPr>
            <a:spLocks noChangeShapeType="1"/>
          </p:cNvSpPr>
          <p:nvPr/>
        </p:nvSpPr>
        <p:spPr bwMode="auto">
          <a:xfrm>
            <a:off x="3276600" y="58674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04" name="Line 3"/>
          <p:cNvSpPr>
            <a:spLocks noChangeShapeType="1"/>
          </p:cNvSpPr>
          <p:nvPr/>
        </p:nvSpPr>
        <p:spPr bwMode="auto">
          <a:xfrm flipV="1">
            <a:off x="7010400" y="2895600"/>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05" name="Line 4"/>
          <p:cNvSpPr>
            <a:spLocks noChangeShapeType="1"/>
          </p:cNvSpPr>
          <p:nvPr/>
        </p:nvSpPr>
        <p:spPr bwMode="auto">
          <a:xfrm flipH="1">
            <a:off x="3276600" y="28956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06" name="Line 5"/>
          <p:cNvSpPr>
            <a:spLocks noChangeShapeType="1"/>
          </p:cNvSpPr>
          <p:nvPr/>
        </p:nvSpPr>
        <p:spPr bwMode="auto">
          <a:xfrm>
            <a:off x="3276600" y="2895600"/>
            <a:ext cx="0" cy="2971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07" name="Line 6"/>
          <p:cNvSpPr>
            <a:spLocks noChangeShapeType="1"/>
          </p:cNvSpPr>
          <p:nvPr/>
        </p:nvSpPr>
        <p:spPr bwMode="auto">
          <a:xfrm>
            <a:off x="5181600" y="4419600"/>
            <a:ext cx="18288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08" name="Line 7"/>
          <p:cNvSpPr>
            <a:spLocks noChangeShapeType="1"/>
          </p:cNvSpPr>
          <p:nvPr/>
        </p:nvSpPr>
        <p:spPr bwMode="auto">
          <a:xfrm>
            <a:off x="3276600" y="2895600"/>
            <a:ext cx="19050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09" name="Line 8">
            <a:hlinkClick r:id="" action="ppaction://hlinkshowjump?jump=nextslide"/>
          </p:cNvPr>
          <p:cNvSpPr>
            <a:spLocks noChangeShapeType="1"/>
          </p:cNvSpPr>
          <p:nvPr/>
        </p:nvSpPr>
        <p:spPr bwMode="auto">
          <a:xfrm flipH="1">
            <a:off x="3276600" y="4419600"/>
            <a:ext cx="18288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10" name="Line 9"/>
          <p:cNvSpPr>
            <a:spLocks noChangeShapeType="1"/>
          </p:cNvSpPr>
          <p:nvPr/>
        </p:nvSpPr>
        <p:spPr bwMode="auto">
          <a:xfrm flipV="1">
            <a:off x="5105400" y="2895600"/>
            <a:ext cx="1905000" cy="15240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11" name="Line 10"/>
          <p:cNvSpPr>
            <a:spLocks noChangeShapeType="1"/>
          </p:cNvSpPr>
          <p:nvPr/>
        </p:nvSpPr>
        <p:spPr bwMode="auto">
          <a:xfrm flipV="1">
            <a:off x="838200" y="2895600"/>
            <a:ext cx="243840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12" name="Line 11"/>
          <p:cNvSpPr>
            <a:spLocks noChangeShapeType="1"/>
          </p:cNvSpPr>
          <p:nvPr/>
        </p:nvSpPr>
        <p:spPr bwMode="auto">
          <a:xfrm>
            <a:off x="838200" y="4419600"/>
            <a:ext cx="2438400" cy="1447800"/>
          </a:xfrm>
          <a:prstGeom prst="line">
            <a:avLst/>
          </a:prstGeom>
          <a:noFill/>
          <a:ln w="76200">
            <a:solidFill>
              <a:srgbClr val="FF99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3613" name="Oval 12"/>
          <p:cNvSpPr>
            <a:spLocks noChangeArrowheads="1"/>
          </p:cNvSpPr>
          <p:nvPr/>
        </p:nvSpPr>
        <p:spPr bwMode="auto">
          <a:xfrm>
            <a:off x="533400" y="4114800"/>
            <a:ext cx="762000" cy="685800"/>
          </a:xfrm>
          <a:prstGeom prst="ellipse">
            <a:avLst/>
          </a:prstGeom>
          <a:solidFill>
            <a:srgbClr val="FFCC00"/>
          </a:solidFill>
          <a:ln w="9525">
            <a:round/>
            <a:headEnd/>
            <a:tailEnd/>
          </a:ln>
          <a:scene3d>
            <a:camera prst="legacyObliqueBottomRight"/>
            <a:lightRig rig="legacyFlat3" dir="b"/>
          </a:scene3d>
          <a:sp3d prstMaterial="legacyMatte">
            <a:bevelT w="13500" h="13500" prst="angle"/>
            <a:bevelB w="13500" h="13500" prst="angle"/>
            <a:extrusionClr>
              <a:srgbClr val="FFCC00"/>
            </a:extrusionClr>
            <a:contourClr>
              <a:srgbClr val="FFCC00"/>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C</a:t>
            </a:r>
          </a:p>
        </p:txBody>
      </p:sp>
      <p:sp>
        <p:nvSpPr>
          <p:cNvPr id="153614" name="Oval 13"/>
          <p:cNvSpPr>
            <a:spLocks noChangeArrowheads="1"/>
          </p:cNvSpPr>
          <p:nvPr/>
        </p:nvSpPr>
        <p:spPr bwMode="auto">
          <a:xfrm>
            <a:off x="6629400" y="54864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F</a:t>
            </a:r>
          </a:p>
        </p:txBody>
      </p:sp>
      <p:sp>
        <p:nvSpPr>
          <p:cNvPr id="153615" name="Oval 14"/>
          <p:cNvSpPr>
            <a:spLocks noChangeArrowheads="1"/>
          </p:cNvSpPr>
          <p:nvPr/>
        </p:nvSpPr>
        <p:spPr bwMode="auto">
          <a:xfrm>
            <a:off x="2895600" y="54864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E</a:t>
            </a:r>
          </a:p>
        </p:txBody>
      </p:sp>
      <p:sp>
        <p:nvSpPr>
          <p:cNvPr id="153616" name="Oval 15"/>
          <p:cNvSpPr>
            <a:spLocks noChangeArrowheads="1"/>
          </p:cNvSpPr>
          <p:nvPr/>
        </p:nvSpPr>
        <p:spPr bwMode="auto">
          <a:xfrm>
            <a:off x="2895600" y="25908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A</a:t>
            </a:r>
          </a:p>
        </p:txBody>
      </p:sp>
      <p:sp>
        <p:nvSpPr>
          <p:cNvPr id="153617" name="Oval 16"/>
          <p:cNvSpPr>
            <a:spLocks noChangeArrowheads="1"/>
          </p:cNvSpPr>
          <p:nvPr/>
        </p:nvSpPr>
        <p:spPr bwMode="auto">
          <a:xfrm>
            <a:off x="6629400" y="25908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B</a:t>
            </a:r>
          </a:p>
        </p:txBody>
      </p:sp>
      <p:sp>
        <p:nvSpPr>
          <p:cNvPr id="153618" name="Oval 17"/>
          <p:cNvSpPr>
            <a:spLocks noChangeArrowheads="1"/>
          </p:cNvSpPr>
          <p:nvPr/>
        </p:nvSpPr>
        <p:spPr bwMode="auto">
          <a:xfrm>
            <a:off x="4724400" y="4038600"/>
            <a:ext cx="762000" cy="685800"/>
          </a:xfrm>
          <a:prstGeom prst="ellipse">
            <a:avLst/>
          </a:prstGeom>
          <a:solidFill>
            <a:srgbClr val="0000FF"/>
          </a:solidFill>
          <a:ln w="9525">
            <a:round/>
            <a:headEnd/>
            <a:tailEnd/>
          </a:ln>
          <a:scene3d>
            <a:camera prst="legacyObliqueBottomRight"/>
            <a:lightRig rig="legacyFlat3" dir="b"/>
          </a:scene3d>
          <a:sp3d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D</a:t>
            </a:r>
          </a:p>
        </p:txBody>
      </p:sp>
      <p:sp>
        <p:nvSpPr>
          <p:cNvPr id="153619" name="Text Box 18"/>
          <p:cNvSpPr txBox="1">
            <a:spLocks noChangeArrowheads="1"/>
          </p:cNvSpPr>
          <p:nvPr/>
        </p:nvSpPr>
        <p:spPr bwMode="auto">
          <a:xfrm>
            <a:off x="4876800" y="243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5</a:t>
            </a:r>
          </a:p>
        </p:txBody>
      </p:sp>
      <p:sp>
        <p:nvSpPr>
          <p:cNvPr id="153620" name="Text Box 19"/>
          <p:cNvSpPr txBox="1">
            <a:spLocks noChangeArrowheads="1"/>
          </p:cNvSpPr>
          <p:nvPr/>
        </p:nvSpPr>
        <p:spPr bwMode="auto">
          <a:xfrm>
            <a:off x="41910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6</a:t>
            </a:r>
          </a:p>
        </p:txBody>
      </p:sp>
      <p:sp>
        <p:nvSpPr>
          <p:cNvPr id="153621" name="Text Box 20"/>
          <p:cNvSpPr txBox="1">
            <a:spLocks noChangeArrowheads="1"/>
          </p:cNvSpPr>
          <p:nvPr/>
        </p:nvSpPr>
        <p:spPr bwMode="auto">
          <a:xfrm>
            <a:off x="17526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53622" name="Text Box 21"/>
          <p:cNvSpPr txBox="1">
            <a:spLocks noChangeArrowheads="1"/>
          </p:cNvSpPr>
          <p:nvPr/>
        </p:nvSpPr>
        <p:spPr bwMode="auto">
          <a:xfrm>
            <a:off x="1752600" y="5105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FF9900"/>
                </a:solidFill>
              </a:rPr>
              <a:t>3</a:t>
            </a:r>
          </a:p>
        </p:txBody>
      </p:sp>
      <p:sp>
        <p:nvSpPr>
          <p:cNvPr id="153623" name="Text Box 22"/>
          <p:cNvSpPr txBox="1">
            <a:spLocks noChangeArrowheads="1"/>
          </p:cNvSpPr>
          <p:nvPr/>
        </p:nvSpPr>
        <p:spPr bwMode="auto">
          <a:xfrm>
            <a:off x="5029200" y="5867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4</a:t>
            </a:r>
          </a:p>
        </p:txBody>
      </p:sp>
      <p:sp>
        <p:nvSpPr>
          <p:cNvPr id="153624" name="Text Box 23"/>
          <p:cNvSpPr txBox="1">
            <a:spLocks noChangeArrowheads="1"/>
          </p:cNvSpPr>
          <p:nvPr/>
        </p:nvSpPr>
        <p:spPr bwMode="auto">
          <a:xfrm>
            <a:off x="2895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
        <p:nvSpPr>
          <p:cNvPr id="153625" name="Text Box 24"/>
          <p:cNvSpPr txBox="1">
            <a:spLocks noChangeArrowheads="1"/>
          </p:cNvSpPr>
          <p:nvPr/>
        </p:nvSpPr>
        <p:spPr bwMode="auto">
          <a:xfrm>
            <a:off x="41148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1</a:t>
            </a:r>
          </a:p>
        </p:txBody>
      </p:sp>
      <p:sp>
        <p:nvSpPr>
          <p:cNvPr id="153626" name="Text Box 25"/>
          <p:cNvSpPr txBox="1">
            <a:spLocks noChangeArrowheads="1"/>
          </p:cNvSpPr>
          <p:nvPr/>
        </p:nvSpPr>
        <p:spPr bwMode="auto">
          <a:xfrm>
            <a:off x="57150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
        <p:nvSpPr>
          <p:cNvPr id="153627" name="Text Box 26"/>
          <p:cNvSpPr txBox="1">
            <a:spLocks noChangeArrowheads="1"/>
          </p:cNvSpPr>
          <p:nvPr/>
        </p:nvSpPr>
        <p:spPr bwMode="auto">
          <a:xfrm>
            <a:off x="7010400" y="4114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t>3</a:t>
            </a:r>
          </a:p>
        </p:txBody>
      </p:sp>
      <p:sp>
        <p:nvSpPr>
          <p:cNvPr id="153628" name="Text Box 27"/>
          <p:cNvSpPr txBox="1">
            <a:spLocks noChangeArrowheads="1"/>
          </p:cNvSpPr>
          <p:nvPr/>
        </p:nvSpPr>
        <p:spPr bwMode="auto">
          <a:xfrm>
            <a:off x="56388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sz="1400"/>
              <a:t>Kruskal's Algorithm</a:t>
            </a:r>
          </a:p>
        </p:txBody>
      </p:sp>
      <p:sp>
        <p:nvSpPr>
          <p:cNvPr id="154627" name="Line 5"/>
          <p:cNvSpPr>
            <a:spLocks noChangeShapeType="1"/>
          </p:cNvSpPr>
          <p:nvPr/>
        </p:nvSpPr>
        <p:spPr bwMode="auto">
          <a:xfrm>
            <a:off x="3276600" y="2895600"/>
            <a:ext cx="0" cy="2971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628" name="Line 6"/>
          <p:cNvSpPr>
            <a:spLocks noChangeShapeType="1"/>
          </p:cNvSpPr>
          <p:nvPr/>
        </p:nvSpPr>
        <p:spPr bwMode="auto">
          <a:xfrm>
            <a:off x="5181600" y="4419600"/>
            <a:ext cx="18288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629" name="Line 8">
            <a:hlinkClick r:id="" action="ppaction://hlinkshowjump?jump=nextslide"/>
          </p:cNvPr>
          <p:cNvSpPr>
            <a:spLocks noChangeShapeType="1"/>
          </p:cNvSpPr>
          <p:nvPr/>
        </p:nvSpPr>
        <p:spPr bwMode="auto">
          <a:xfrm flipH="1">
            <a:off x="3276600" y="4419600"/>
            <a:ext cx="18288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630" name="Line 9"/>
          <p:cNvSpPr>
            <a:spLocks noChangeShapeType="1"/>
          </p:cNvSpPr>
          <p:nvPr/>
        </p:nvSpPr>
        <p:spPr bwMode="auto">
          <a:xfrm flipV="1">
            <a:off x="5105400" y="2895600"/>
            <a:ext cx="1905000" cy="15240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631" name="Line 11"/>
          <p:cNvSpPr>
            <a:spLocks noChangeShapeType="1"/>
          </p:cNvSpPr>
          <p:nvPr/>
        </p:nvSpPr>
        <p:spPr bwMode="auto">
          <a:xfrm>
            <a:off x="838200" y="4419600"/>
            <a:ext cx="2438400" cy="1447800"/>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632" name="Oval 12"/>
          <p:cNvSpPr>
            <a:spLocks noChangeArrowheads="1"/>
          </p:cNvSpPr>
          <p:nvPr/>
        </p:nvSpPr>
        <p:spPr bwMode="auto">
          <a:xfrm>
            <a:off x="533400" y="4114800"/>
            <a:ext cx="762000" cy="685800"/>
          </a:xfrm>
          <a:prstGeom prst="ellipse">
            <a:avLst/>
          </a:prstGeom>
          <a:solidFill>
            <a:srgbClr val="3366FF"/>
          </a:solidFill>
          <a:ln w="9525">
            <a:round/>
            <a:headEnd/>
            <a:tailEnd/>
          </a:ln>
          <a:scene3d>
            <a:camera prst="legacyObliqueBottomRight"/>
            <a:lightRig rig="legacyFlat3" dir="b"/>
          </a:scene3d>
          <a:sp3d prstMaterial="legacyMatte">
            <a:bevelT w="13500" h="13500" prst="angle"/>
            <a:bevelB w="13500" h="13500" prst="angle"/>
            <a:extrusionClr>
              <a:srgbClr val="3366FF"/>
            </a:extrusionClr>
            <a:contourClr>
              <a:srgbClr val="3366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C</a:t>
            </a:r>
          </a:p>
        </p:txBody>
      </p:sp>
      <p:sp>
        <p:nvSpPr>
          <p:cNvPr id="154633" name="Oval 13"/>
          <p:cNvSpPr>
            <a:spLocks noChangeArrowheads="1"/>
          </p:cNvSpPr>
          <p:nvPr/>
        </p:nvSpPr>
        <p:spPr bwMode="auto">
          <a:xfrm>
            <a:off x="6629400" y="5486400"/>
            <a:ext cx="762000" cy="685800"/>
          </a:xfrm>
          <a:prstGeom prst="ellipse">
            <a:avLst/>
          </a:prstGeom>
          <a:solidFill>
            <a:srgbClr val="3366FF"/>
          </a:solidFill>
          <a:ln w="9525">
            <a:round/>
            <a:headEnd/>
            <a:tailEnd/>
          </a:ln>
          <a:scene3d>
            <a:camera prst="legacyObliqueBottomRight"/>
            <a:lightRig rig="legacyFlat3" dir="b"/>
          </a:scene3d>
          <a:sp3d prstMaterial="legacyMatte">
            <a:bevelT w="13500" h="13500" prst="angle"/>
            <a:bevelB w="13500" h="13500" prst="angle"/>
            <a:extrusionClr>
              <a:srgbClr val="3366FF"/>
            </a:extrusionClr>
            <a:contourClr>
              <a:srgbClr val="3366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F</a:t>
            </a:r>
          </a:p>
        </p:txBody>
      </p:sp>
      <p:sp>
        <p:nvSpPr>
          <p:cNvPr id="154634" name="Oval 14"/>
          <p:cNvSpPr>
            <a:spLocks noChangeArrowheads="1"/>
          </p:cNvSpPr>
          <p:nvPr/>
        </p:nvSpPr>
        <p:spPr bwMode="auto">
          <a:xfrm>
            <a:off x="2895600" y="5486400"/>
            <a:ext cx="762000" cy="685800"/>
          </a:xfrm>
          <a:prstGeom prst="ellipse">
            <a:avLst/>
          </a:prstGeom>
          <a:solidFill>
            <a:srgbClr val="3366FF"/>
          </a:solidFill>
          <a:ln w="9525">
            <a:round/>
            <a:headEnd/>
            <a:tailEnd/>
          </a:ln>
          <a:scene3d>
            <a:camera prst="legacyObliqueBottomRight"/>
            <a:lightRig rig="legacyFlat3" dir="b"/>
          </a:scene3d>
          <a:sp3d prstMaterial="legacyMatte">
            <a:bevelT w="13500" h="13500" prst="angle"/>
            <a:bevelB w="13500" h="13500" prst="angle"/>
            <a:extrusionClr>
              <a:srgbClr val="3366FF"/>
            </a:extrusionClr>
            <a:contourClr>
              <a:srgbClr val="3366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E</a:t>
            </a:r>
          </a:p>
        </p:txBody>
      </p:sp>
      <p:sp>
        <p:nvSpPr>
          <p:cNvPr id="154635" name="Oval 15"/>
          <p:cNvSpPr>
            <a:spLocks noChangeArrowheads="1"/>
          </p:cNvSpPr>
          <p:nvPr/>
        </p:nvSpPr>
        <p:spPr bwMode="auto">
          <a:xfrm>
            <a:off x="2895600" y="2590800"/>
            <a:ext cx="762000" cy="685800"/>
          </a:xfrm>
          <a:prstGeom prst="ellipse">
            <a:avLst/>
          </a:prstGeom>
          <a:solidFill>
            <a:srgbClr val="3366FF"/>
          </a:solidFill>
          <a:ln w="9525">
            <a:round/>
            <a:headEnd/>
            <a:tailEnd/>
          </a:ln>
          <a:scene3d>
            <a:camera prst="legacyObliqueBottomRight"/>
            <a:lightRig rig="legacyFlat3" dir="b"/>
          </a:scene3d>
          <a:sp3d prstMaterial="legacyMatte">
            <a:bevelT w="13500" h="13500" prst="angle"/>
            <a:bevelB w="13500" h="13500" prst="angle"/>
            <a:extrusionClr>
              <a:srgbClr val="3366FF"/>
            </a:extrusionClr>
            <a:contourClr>
              <a:srgbClr val="3366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A</a:t>
            </a:r>
          </a:p>
        </p:txBody>
      </p:sp>
      <p:sp>
        <p:nvSpPr>
          <p:cNvPr id="154636" name="Oval 16"/>
          <p:cNvSpPr>
            <a:spLocks noChangeArrowheads="1"/>
          </p:cNvSpPr>
          <p:nvPr/>
        </p:nvSpPr>
        <p:spPr bwMode="auto">
          <a:xfrm>
            <a:off x="6629400" y="2590800"/>
            <a:ext cx="762000" cy="685800"/>
          </a:xfrm>
          <a:prstGeom prst="ellipse">
            <a:avLst/>
          </a:prstGeom>
          <a:solidFill>
            <a:srgbClr val="3366FF"/>
          </a:solidFill>
          <a:ln w="9525">
            <a:round/>
            <a:headEnd/>
            <a:tailEnd/>
          </a:ln>
          <a:scene3d>
            <a:camera prst="legacyObliqueBottomRight"/>
            <a:lightRig rig="legacyFlat3" dir="b"/>
          </a:scene3d>
          <a:sp3d prstMaterial="legacyMatte">
            <a:bevelT w="13500" h="13500" prst="angle"/>
            <a:bevelB w="13500" h="13500" prst="angle"/>
            <a:extrusionClr>
              <a:srgbClr val="3366FF"/>
            </a:extrusionClr>
            <a:contourClr>
              <a:srgbClr val="3366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B</a:t>
            </a:r>
          </a:p>
        </p:txBody>
      </p:sp>
      <p:sp>
        <p:nvSpPr>
          <p:cNvPr id="154637" name="Oval 17"/>
          <p:cNvSpPr>
            <a:spLocks noChangeArrowheads="1"/>
          </p:cNvSpPr>
          <p:nvPr/>
        </p:nvSpPr>
        <p:spPr bwMode="auto">
          <a:xfrm>
            <a:off x="4724400" y="4038600"/>
            <a:ext cx="762000" cy="685800"/>
          </a:xfrm>
          <a:prstGeom prst="ellipse">
            <a:avLst/>
          </a:prstGeom>
          <a:solidFill>
            <a:srgbClr val="3366FF"/>
          </a:solidFill>
          <a:ln w="9525">
            <a:round/>
            <a:headEnd/>
            <a:tailEnd/>
          </a:ln>
          <a:scene3d>
            <a:camera prst="legacyObliqueBottomRight"/>
            <a:lightRig rig="legacyFlat3" dir="b"/>
          </a:scene3d>
          <a:sp3d prstMaterial="legacyMatte">
            <a:bevelT w="13500" h="13500" prst="angle"/>
            <a:bevelB w="13500" h="13500" prst="angle"/>
            <a:extrusionClr>
              <a:srgbClr val="3366FF"/>
            </a:extrusionClr>
            <a:contourClr>
              <a:srgbClr val="3366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t>D</a:t>
            </a:r>
          </a:p>
        </p:txBody>
      </p:sp>
      <p:sp>
        <p:nvSpPr>
          <p:cNvPr id="154638" name="Text Box 21"/>
          <p:cNvSpPr txBox="1">
            <a:spLocks noChangeArrowheads="1"/>
          </p:cNvSpPr>
          <p:nvPr/>
        </p:nvSpPr>
        <p:spPr bwMode="auto">
          <a:xfrm>
            <a:off x="1752600" y="5105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3</a:t>
            </a:r>
          </a:p>
        </p:txBody>
      </p:sp>
      <p:sp>
        <p:nvSpPr>
          <p:cNvPr id="154639" name="Text Box 23"/>
          <p:cNvSpPr txBox="1">
            <a:spLocks noChangeArrowheads="1"/>
          </p:cNvSpPr>
          <p:nvPr/>
        </p:nvSpPr>
        <p:spPr bwMode="auto">
          <a:xfrm>
            <a:off x="2895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
        <p:nvSpPr>
          <p:cNvPr id="154640" name="Text Box 24"/>
          <p:cNvSpPr txBox="1">
            <a:spLocks noChangeArrowheads="1"/>
          </p:cNvSpPr>
          <p:nvPr/>
        </p:nvSpPr>
        <p:spPr bwMode="auto">
          <a:xfrm>
            <a:off x="41148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1</a:t>
            </a:r>
          </a:p>
        </p:txBody>
      </p:sp>
      <p:sp>
        <p:nvSpPr>
          <p:cNvPr id="154641" name="Text Box 25"/>
          <p:cNvSpPr txBox="1">
            <a:spLocks noChangeArrowheads="1"/>
          </p:cNvSpPr>
          <p:nvPr/>
        </p:nvSpPr>
        <p:spPr bwMode="auto">
          <a:xfrm>
            <a:off x="5715000" y="502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
        <p:nvSpPr>
          <p:cNvPr id="154642" name="Text Box 27"/>
          <p:cNvSpPr txBox="1">
            <a:spLocks noChangeArrowheads="1"/>
          </p:cNvSpPr>
          <p:nvPr/>
        </p:nvSpPr>
        <p:spPr bwMode="auto">
          <a:xfrm>
            <a:off x="56388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en-US">
                <a:solidFill>
                  <a:srgbClr val="0000FF"/>
                </a:solidFill>
              </a:rPr>
              <a:t>2</a:t>
            </a:r>
          </a:p>
        </p:txBody>
      </p:sp>
      <p:sp>
        <p:nvSpPr>
          <p:cNvPr id="154643" name="Text Box 28"/>
          <p:cNvSpPr txBox="1">
            <a:spLocks noChangeArrowheads="1"/>
          </p:cNvSpPr>
          <p:nvPr/>
        </p:nvSpPr>
        <p:spPr bwMode="auto">
          <a:xfrm>
            <a:off x="3276600" y="152400"/>
            <a:ext cx="411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de-DE" altLang="en-US">
                <a:solidFill>
                  <a:srgbClr val="0000FF"/>
                </a:solidFill>
              </a:rPr>
              <a:t>minimum- spanning tree</a:t>
            </a:r>
          </a:p>
        </p:txBody>
      </p:sp>
      <p:sp>
        <p:nvSpPr>
          <p:cNvPr id="154644" name="AutoShape 29">
            <a:hlinkClick r:id="rId2" action="ppaction://hlinksldjump"/>
          </p:cNvPr>
          <p:cNvSpPr>
            <a:spLocks noChangeArrowheads="1"/>
          </p:cNvSpPr>
          <p:nvPr/>
        </p:nvSpPr>
        <p:spPr bwMode="auto">
          <a:xfrm>
            <a:off x="8610600" y="6400800"/>
            <a:ext cx="381000" cy="304800"/>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2895600"/>
            <a:ext cx="3886200" cy="2438400"/>
          </a:xfr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76" y="285728"/>
            <a:ext cx="7772400" cy="1143000"/>
          </a:xfrm>
        </p:spPr>
        <p:txBody>
          <a:bodyPr/>
          <a:lstStyle/>
          <a:p>
            <a:r>
              <a:rPr lang="en-IN" dirty="0"/>
              <a:t>         Definition of Algorithm</a:t>
            </a:r>
          </a:p>
        </p:txBody>
      </p:sp>
      <p:sp>
        <p:nvSpPr>
          <p:cNvPr id="3" name="Content Placeholder 2"/>
          <p:cNvSpPr>
            <a:spLocks noGrp="1"/>
          </p:cNvSpPr>
          <p:nvPr>
            <p:ph idx="1"/>
          </p:nvPr>
        </p:nvSpPr>
        <p:spPr>
          <a:xfrm>
            <a:off x="214282" y="1643050"/>
            <a:ext cx="8715436" cy="4929222"/>
          </a:xfrm>
        </p:spPr>
        <p:txBody>
          <a:bodyPr/>
          <a:lstStyle/>
          <a:p>
            <a:r>
              <a:rPr lang="en-IN" dirty="0"/>
              <a:t>The word Algorithm comes from the name of the Persian author, </a:t>
            </a:r>
            <a:r>
              <a:rPr lang="en-IN" dirty="0">
                <a:solidFill>
                  <a:srgbClr val="FF0000"/>
                </a:solidFill>
              </a:rPr>
              <a:t>Abu </a:t>
            </a:r>
            <a:r>
              <a:rPr lang="en-IN" dirty="0" err="1">
                <a:solidFill>
                  <a:srgbClr val="FF0000"/>
                </a:solidFill>
              </a:rPr>
              <a:t>Jafar</a:t>
            </a:r>
            <a:r>
              <a:rPr lang="en-IN" dirty="0">
                <a:solidFill>
                  <a:srgbClr val="FF0000"/>
                </a:solidFill>
              </a:rPr>
              <a:t> Mohammed </a:t>
            </a:r>
            <a:r>
              <a:rPr lang="en-IN" dirty="0" err="1">
                <a:solidFill>
                  <a:srgbClr val="FF0000"/>
                </a:solidFill>
              </a:rPr>
              <a:t>ibn</a:t>
            </a:r>
            <a:r>
              <a:rPr lang="en-IN" dirty="0">
                <a:solidFill>
                  <a:srgbClr val="FF0000"/>
                </a:solidFill>
              </a:rPr>
              <a:t> Musa al </a:t>
            </a:r>
            <a:r>
              <a:rPr lang="en-IN" dirty="0" err="1">
                <a:solidFill>
                  <a:srgbClr val="FF0000"/>
                </a:solidFill>
              </a:rPr>
              <a:t>Khowarishmi</a:t>
            </a:r>
            <a:r>
              <a:rPr lang="en-IN" dirty="0">
                <a:solidFill>
                  <a:srgbClr val="FF0000"/>
                </a:solidFill>
              </a:rPr>
              <a:t> </a:t>
            </a:r>
            <a:r>
              <a:rPr lang="en-IN" dirty="0"/>
              <a:t>(c. 825 A.D).</a:t>
            </a:r>
          </a:p>
          <a:p>
            <a:r>
              <a:rPr lang="en-IN" dirty="0"/>
              <a:t>Al-</a:t>
            </a:r>
            <a:r>
              <a:rPr lang="en-IN" dirty="0" err="1"/>
              <a:t>Khowarizmi</a:t>
            </a:r>
            <a:r>
              <a:rPr lang="en-IN" dirty="0"/>
              <a:t> meaning from the town of </a:t>
            </a:r>
            <a:r>
              <a:rPr lang="en-IN" dirty="0" err="1"/>
              <a:t>Khowarasm</a:t>
            </a:r>
            <a:r>
              <a:rPr lang="en-IN" dirty="0"/>
              <a:t>, city is now known as </a:t>
            </a:r>
            <a:r>
              <a:rPr lang="en-IN" dirty="0" err="1"/>
              <a:t>Khiva</a:t>
            </a:r>
            <a:r>
              <a:rPr lang="en-IN" dirty="0"/>
              <a:t> and located in Uzbekistan, USSR.</a:t>
            </a:r>
          </a:p>
          <a:p>
            <a:r>
              <a:rPr lang="en-IN" dirty="0"/>
              <a:t>Algorism – algorithm.</a:t>
            </a:r>
          </a:p>
          <a:p>
            <a:r>
              <a:rPr lang="en-IN" dirty="0"/>
              <a:t>Any special method of solving a certain kind of problem. (Webster’s dictionary)</a:t>
            </a:r>
          </a:p>
          <a:p>
            <a:r>
              <a:rPr lang="en-IN" dirty="0"/>
              <a:t>Algorithm is composed of a finite set of steps, each of which may require one or more operations.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img0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8392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Content Placeholder 2"/>
          <p:cNvSpPr>
            <a:spLocks noGrp="1"/>
          </p:cNvSpPr>
          <p:nvPr>
            <p:ph idx="1"/>
          </p:nvPr>
        </p:nvSpPr>
        <p:spPr/>
        <p:txBody>
          <a:bodyPr/>
          <a:lstStyle/>
          <a:p>
            <a:pPr eaLnBrk="1" hangingPunct="1"/>
            <a:r>
              <a:rPr lang="en-US" altLang="en-US"/>
              <a:t>To consider next edge=O(log|E|)</a:t>
            </a:r>
          </a:p>
          <a:p>
            <a:pPr eaLnBrk="1" hangingPunct="1"/>
            <a:r>
              <a:rPr lang="en-US" altLang="en-US"/>
              <a:t>While loop =O(|E|)</a:t>
            </a:r>
          </a:p>
          <a:p>
            <a:pPr eaLnBrk="1" hangingPunct="1"/>
            <a:endParaRPr lang="en-US" altLang="en-US"/>
          </a:p>
          <a:p>
            <a:pPr eaLnBrk="1" hangingPunct="1"/>
            <a:r>
              <a:rPr lang="en-US" altLang="en-US"/>
              <a:t>The time complexity of minimum cost spanning tree algorithm in worst case is</a:t>
            </a:r>
          </a:p>
          <a:p>
            <a:pPr eaLnBrk="1" hangingPunct="1"/>
            <a:r>
              <a:rPr lang="en-US" altLang="en-US"/>
              <a:t> O (|E|log|E|),</a:t>
            </a:r>
          </a:p>
          <a:p>
            <a:pPr eaLnBrk="1" hangingPunct="1"/>
            <a:r>
              <a:rPr lang="en-US" altLang="en-US">
                <a:sym typeface="Wingdings" panose="05000000000000000000" pitchFamily="2" charset="2"/>
              </a:rPr>
              <a:t></a:t>
            </a:r>
            <a:r>
              <a:rPr lang="en-US" altLang="en-US"/>
              <a:t>where E is the set of edges in  G.</a:t>
            </a:r>
          </a:p>
          <a:p>
            <a:pPr eaLnBrk="1" hangingPunct="1"/>
            <a:endParaRPr lang="en-US" alt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sz="quarter" idx="4294967295"/>
          </p:nvPr>
        </p:nvSpPr>
        <p:spPr>
          <a:xfrm>
            <a:off x="320675" y="1981200"/>
            <a:ext cx="8697913" cy="4648200"/>
          </a:xfrm>
        </p:spPr>
        <p:txBody>
          <a:bodyPr lIns="0" tIns="0" rIns="0" bIns="0"/>
          <a:lstStyle/>
          <a:p>
            <a:pPr marL="0" indent="0">
              <a:lnSpc>
                <a:spcPct val="95000"/>
              </a:lnSpc>
              <a:spcBef>
                <a:spcPct val="0"/>
              </a:spcBef>
              <a:buFontTx/>
              <a:buNone/>
            </a:pPr>
            <a:r>
              <a:rPr lang="en-US" altLang="en-US" b="1" u="sng">
                <a:solidFill>
                  <a:srgbClr val="444444"/>
                </a:solidFill>
                <a:latin typeface="Arial" panose="020B0604020202020204" pitchFamily="34" charset="0"/>
              </a:rPr>
              <a:t>Single-Source Shortest Path Problem</a:t>
            </a:r>
            <a:r>
              <a:rPr lang="en-US" altLang="en-US" b="1">
                <a:solidFill>
                  <a:srgbClr val="444444"/>
                </a:solidFill>
                <a:latin typeface="Arial" panose="020B0604020202020204" pitchFamily="34" charset="0"/>
              </a:rPr>
              <a:t> </a:t>
            </a:r>
            <a:r>
              <a:rPr lang="en-US" altLang="en-US">
                <a:solidFill>
                  <a:srgbClr val="444444"/>
                </a:solidFill>
                <a:latin typeface="Arial" panose="020B0604020202020204" pitchFamily="34" charset="0"/>
              </a:rPr>
              <a:t>- The problem of finding shortest paths from a source vertex </a:t>
            </a:r>
            <a:r>
              <a:rPr lang="en-US" altLang="en-US" i="1">
                <a:solidFill>
                  <a:srgbClr val="444444"/>
                </a:solidFill>
                <a:latin typeface="Arial" panose="020B0604020202020204" pitchFamily="34" charset="0"/>
              </a:rPr>
              <a:t>v</a:t>
            </a:r>
            <a:r>
              <a:rPr lang="en-US" altLang="en-US">
                <a:solidFill>
                  <a:srgbClr val="444444"/>
                </a:solidFill>
                <a:latin typeface="Arial" panose="020B0604020202020204" pitchFamily="34" charset="0"/>
              </a:rPr>
              <a:t> to all other vertices in the graph.</a:t>
            </a:r>
          </a:p>
          <a:p>
            <a:pPr marL="0" indent="0">
              <a:lnSpc>
                <a:spcPct val="95000"/>
              </a:lnSpc>
              <a:spcBef>
                <a:spcPct val="0"/>
              </a:spcBef>
              <a:buFontTx/>
              <a:buNone/>
            </a:pPr>
            <a:r>
              <a:rPr lang="en-US" altLang="en-US">
                <a:solidFill>
                  <a:srgbClr val="444444"/>
                </a:solidFill>
                <a:latin typeface="Arial" panose="020B0604020202020204" pitchFamily="34" charset="0"/>
              </a:rPr>
              <a:t>-Ordering paradigm</a:t>
            </a:r>
          </a:p>
        </p:txBody>
      </p:sp>
      <p:pic>
        <p:nvPicPr>
          <p:cNvPr id="1576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810000"/>
            <a:ext cx="3808413"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sz="quarter" idx="4294967295"/>
          </p:nvPr>
        </p:nvSpPr>
        <p:spPr>
          <a:xfrm>
            <a:off x="220663" y="2057400"/>
            <a:ext cx="8618537" cy="4572000"/>
          </a:xfrm>
        </p:spPr>
        <p:txBody>
          <a:bodyPr lIns="0" tIns="0" rIns="0" bIns="0"/>
          <a:lstStyle/>
          <a:p>
            <a:pPr marL="0" indent="0">
              <a:lnSpc>
                <a:spcPct val="95000"/>
              </a:lnSpc>
              <a:spcBef>
                <a:spcPct val="0"/>
              </a:spcBef>
              <a:buFontTx/>
              <a:buNone/>
            </a:pPr>
            <a:r>
              <a:rPr lang="en-US" altLang="en-US" sz="2400" b="1" u="sng">
                <a:solidFill>
                  <a:srgbClr val="444444"/>
                </a:solidFill>
                <a:latin typeface="Arial" panose="020B0604020202020204" pitchFamily="34" charset="0"/>
              </a:rPr>
              <a:t>Dijkstra's algorithm</a:t>
            </a:r>
            <a:r>
              <a:rPr lang="en-US" altLang="en-US" sz="2400" b="1">
                <a:solidFill>
                  <a:srgbClr val="444444"/>
                </a:solidFill>
                <a:latin typeface="Arial" panose="020B0604020202020204" pitchFamily="34" charset="0"/>
              </a:rPr>
              <a:t> </a:t>
            </a:r>
            <a:r>
              <a:rPr lang="en-US" altLang="en-US" sz="2400">
                <a:solidFill>
                  <a:srgbClr val="444444"/>
                </a:solidFill>
                <a:latin typeface="Arial" panose="020B0604020202020204" pitchFamily="34" charset="0"/>
              </a:rPr>
              <a:t>-</a:t>
            </a:r>
            <a:r>
              <a:rPr lang="en-US" altLang="en-US" sz="2400" b="1">
                <a:solidFill>
                  <a:srgbClr val="444444"/>
                </a:solidFill>
                <a:latin typeface="Arial" panose="020B0604020202020204" pitchFamily="34" charset="0"/>
              </a:rPr>
              <a:t> </a:t>
            </a:r>
            <a:r>
              <a:rPr lang="en-US" altLang="en-US" sz="2400">
                <a:solidFill>
                  <a:srgbClr val="444444"/>
                </a:solidFill>
                <a:latin typeface="Arial" panose="020B0604020202020204" pitchFamily="34" charset="0"/>
              </a:rPr>
              <a:t>is a solution to the single-source shortest path problem in graph theory. </a:t>
            </a:r>
            <a:endParaRPr lang="en-US" altLang="en-US" sz="2400"/>
          </a:p>
          <a:p>
            <a:pPr marL="0" indent="0">
              <a:lnSpc>
                <a:spcPct val="95000"/>
              </a:lnSpc>
              <a:spcBef>
                <a:spcPct val="0"/>
              </a:spcBef>
              <a:buFontTx/>
              <a:buNone/>
            </a:pPr>
            <a:r>
              <a:rPr lang="en-US" altLang="en-US" sz="2400">
                <a:solidFill>
                  <a:srgbClr val="444444"/>
                </a:solidFill>
                <a:latin typeface="Arial" panose="020B0604020202020204" pitchFamily="34" charset="0"/>
              </a:rPr>
              <a:t> </a:t>
            </a:r>
            <a:endParaRPr lang="en-US" altLang="en-US" sz="2400"/>
          </a:p>
          <a:p>
            <a:pPr marL="0" indent="0">
              <a:lnSpc>
                <a:spcPct val="95000"/>
              </a:lnSpc>
              <a:spcBef>
                <a:spcPct val="0"/>
              </a:spcBef>
              <a:buFontTx/>
              <a:buNone/>
            </a:pPr>
            <a:r>
              <a:rPr lang="en-US" altLang="en-US" sz="2400">
                <a:solidFill>
                  <a:srgbClr val="444444"/>
                </a:solidFill>
                <a:latin typeface="Arial" panose="020B0604020202020204" pitchFamily="34" charset="0"/>
              </a:rPr>
              <a:t>Works on both directed and undirected graphs. However, all edges must have nonnegative weights.</a:t>
            </a:r>
          </a:p>
          <a:p>
            <a:pPr marL="0" indent="0">
              <a:lnSpc>
                <a:spcPct val="95000"/>
              </a:lnSpc>
              <a:spcBef>
                <a:spcPct val="0"/>
              </a:spcBef>
              <a:buFontTx/>
              <a:buNone/>
            </a:pPr>
            <a:endParaRPr lang="en-US" altLang="en-US" sz="2400">
              <a:solidFill>
                <a:srgbClr val="444444"/>
              </a:solidFill>
              <a:latin typeface="Arial" panose="020B0604020202020204" pitchFamily="34" charset="0"/>
            </a:endParaRPr>
          </a:p>
          <a:p>
            <a:pPr marL="0" indent="0">
              <a:lnSpc>
                <a:spcPct val="95000"/>
              </a:lnSpc>
              <a:spcBef>
                <a:spcPct val="0"/>
              </a:spcBef>
              <a:buFontTx/>
              <a:buNone/>
            </a:pPr>
            <a:r>
              <a:rPr lang="en-US" altLang="en-US" sz="2400">
                <a:solidFill>
                  <a:srgbClr val="990000"/>
                </a:solidFill>
                <a:latin typeface="Arial" panose="020B0604020202020204" pitchFamily="34" charset="0"/>
              </a:rPr>
              <a:t>Approach:</a:t>
            </a:r>
            <a:r>
              <a:rPr lang="en-US" altLang="en-US" sz="2400">
                <a:solidFill>
                  <a:srgbClr val="444444"/>
                </a:solidFill>
                <a:latin typeface="Arial" panose="020B0604020202020204" pitchFamily="34" charset="0"/>
              </a:rPr>
              <a:t> Greedy</a:t>
            </a:r>
          </a:p>
          <a:p>
            <a:pPr marL="0" indent="0">
              <a:lnSpc>
                <a:spcPct val="95000"/>
              </a:lnSpc>
              <a:spcBef>
                <a:spcPct val="0"/>
              </a:spcBef>
              <a:buFontTx/>
              <a:buNone/>
            </a:pPr>
            <a:endParaRPr lang="en-US" altLang="en-US" sz="2400">
              <a:solidFill>
                <a:srgbClr val="444444"/>
              </a:solidFill>
              <a:latin typeface="Arial" panose="020B0604020202020204" pitchFamily="34" charset="0"/>
            </a:endParaRPr>
          </a:p>
          <a:p>
            <a:pPr marL="0" indent="0">
              <a:lnSpc>
                <a:spcPct val="95000"/>
              </a:lnSpc>
              <a:spcBef>
                <a:spcPct val="0"/>
              </a:spcBef>
              <a:buFontTx/>
              <a:buNone/>
            </a:pPr>
            <a:r>
              <a:rPr lang="en-US" altLang="en-US" sz="2400">
                <a:solidFill>
                  <a:srgbClr val="990000"/>
                </a:solidFill>
                <a:latin typeface="Arial" panose="020B0604020202020204" pitchFamily="34" charset="0"/>
              </a:rPr>
              <a:t>Input:</a:t>
            </a:r>
            <a:r>
              <a:rPr lang="en-US" altLang="en-US" sz="2400">
                <a:solidFill>
                  <a:srgbClr val="444444"/>
                </a:solidFill>
                <a:latin typeface="Arial" panose="020B0604020202020204" pitchFamily="34" charset="0"/>
              </a:rPr>
              <a:t> Weighted graph G={V,E} and source vertex </a:t>
            </a:r>
            <a:r>
              <a:rPr lang="en-US" altLang="en-US" sz="2400" i="1">
                <a:solidFill>
                  <a:srgbClr val="444444"/>
                </a:solidFill>
                <a:latin typeface="Arial" panose="020B0604020202020204" pitchFamily="34" charset="0"/>
              </a:rPr>
              <a:t>v</a:t>
            </a:r>
            <a:r>
              <a:rPr lang="en-US" altLang="en-US" sz="2400">
                <a:solidFill>
                  <a:srgbClr val="444444"/>
                </a:solidFill>
                <a:latin typeface="Arial" panose="020B0604020202020204" pitchFamily="34" charset="0"/>
              </a:rPr>
              <a:t>, such that all edge weights are nonnegative</a:t>
            </a:r>
            <a:endParaRPr lang="en-US" altLang="en-US" sz="2400"/>
          </a:p>
          <a:p>
            <a:pPr marL="0" indent="0">
              <a:lnSpc>
                <a:spcPct val="95000"/>
              </a:lnSpc>
              <a:spcBef>
                <a:spcPct val="0"/>
              </a:spcBef>
              <a:buFontTx/>
              <a:buNone/>
            </a:pPr>
            <a:r>
              <a:rPr lang="en-US" altLang="en-US" sz="2400">
                <a:solidFill>
                  <a:srgbClr val="444444"/>
                </a:solidFill>
                <a:latin typeface="Arial" panose="020B0604020202020204" pitchFamily="34" charset="0"/>
              </a:rPr>
              <a:t> </a:t>
            </a:r>
            <a:endParaRPr lang="en-US" altLang="en-US" sz="2400"/>
          </a:p>
          <a:p>
            <a:pPr marL="0" indent="0">
              <a:lnSpc>
                <a:spcPct val="95000"/>
              </a:lnSpc>
              <a:spcBef>
                <a:spcPct val="0"/>
              </a:spcBef>
              <a:buFontTx/>
              <a:buNone/>
            </a:pPr>
            <a:r>
              <a:rPr lang="en-US" altLang="en-US" sz="2400">
                <a:solidFill>
                  <a:srgbClr val="990000"/>
                </a:solidFill>
                <a:latin typeface="Arial" panose="020B0604020202020204" pitchFamily="34" charset="0"/>
              </a:rPr>
              <a:t>Output:</a:t>
            </a:r>
            <a:r>
              <a:rPr lang="en-US" altLang="en-US" sz="2400">
                <a:solidFill>
                  <a:srgbClr val="444444"/>
                </a:solidFill>
                <a:latin typeface="Arial" panose="020B0604020202020204" pitchFamily="34" charset="0"/>
              </a:rPr>
              <a:t> Lengths of shortest paths (or the shortest paths themselves) from a given source vertex</a:t>
            </a:r>
            <a:r>
              <a:rPr lang="en-US" altLang="en-US" sz="2400" i="1">
                <a:solidFill>
                  <a:srgbClr val="444444"/>
                </a:solidFill>
                <a:latin typeface="Arial" panose="020B0604020202020204" pitchFamily="34" charset="0"/>
              </a:rPr>
              <a:t> v</a:t>
            </a:r>
            <a:r>
              <a:rPr lang="en-US" altLang="en-US" sz="2400">
                <a:solidFill>
                  <a:srgbClr val="444444"/>
                </a:solidFill>
                <a:latin typeface="Arial" panose="020B0604020202020204" pitchFamily="34" charset="0"/>
              </a:rPr>
              <a:t>  to all other vertices</a:t>
            </a:r>
            <a:endParaRPr lang="en-US" altLang="en-US" sz="2400"/>
          </a:p>
          <a:p>
            <a:pPr marL="0" indent="0">
              <a:lnSpc>
                <a:spcPct val="95000"/>
              </a:lnSpc>
              <a:spcBef>
                <a:spcPct val="0"/>
              </a:spcBef>
              <a:buFontTx/>
              <a:buNone/>
            </a:pPr>
            <a:endParaRPr lang="en-US" altLang="en-US" sz="2400" b="1">
              <a:solidFill>
                <a:srgbClr val="444444"/>
              </a:solidFill>
              <a:latin typeface="Arial" panose="020B0604020202020204" pitchFamily="34" charset="0"/>
            </a:endParaRPr>
          </a:p>
          <a:p>
            <a:pPr marL="0" indent="0">
              <a:lnSpc>
                <a:spcPct val="95000"/>
              </a:lnSpc>
              <a:spcBef>
                <a:spcPct val="0"/>
              </a:spcBef>
              <a:buFontTx/>
              <a:buNone/>
            </a:pPr>
            <a:endParaRPr lang="en-US" altLang="en-US" sz="2400" b="1" u="sng">
              <a:solidFill>
                <a:srgbClr val="444444"/>
              </a:solidFill>
              <a:latin typeface="Arial" panose="020B0604020202020204" pitchFamily="34" charset="0"/>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4"/>
          <p:cNvSpPr txBox="1">
            <a:spLocks noChangeArrowheads="1"/>
          </p:cNvSpPr>
          <p:nvPr/>
        </p:nvSpPr>
        <p:spPr bwMode="auto">
          <a:xfrm>
            <a:off x="2133600" y="381000"/>
            <a:ext cx="6697663" cy="540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5000"/>
              </a:lnSpc>
            </a:pPr>
            <a:r>
              <a:rPr lang="en-US" altLang="en-US" sz="1600">
                <a:solidFill>
                  <a:srgbClr val="674EA7"/>
                </a:solidFill>
                <a:latin typeface="Constantia" panose="02030602050306030303" pitchFamily="18" charset="0"/>
              </a:rPr>
              <a:t>Algorithm ShortestPaths(v,cost,dist,n)</a:t>
            </a:r>
          </a:p>
          <a:p>
            <a:pPr eaLnBrk="1" hangingPunct="1">
              <a:lnSpc>
                <a:spcPct val="95000"/>
              </a:lnSpc>
            </a:pPr>
            <a:r>
              <a:rPr lang="en-US" altLang="en-US" sz="1600">
                <a:solidFill>
                  <a:srgbClr val="674EA7"/>
                </a:solidFill>
                <a:latin typeface="Constantia" panose="02030602050306030303" pitchFamily="18" charset="0"/>
              </a:rPr>
              <a:t>// v- source,dist[j] -sh path</a:t>
            </a:r>
          </a:p>
          <a:p>
            <a:pPr eaLnBrk="1" hangingPunct="1">
              <a:lnSpc>
                <a:spcPct val="95000"/>
              </a:lnSpc>
            </a:pPr>
            <a:r>
              <a:rPr lang="en-US" altLang="en-US" sz="1600">
                <a:solidFill>
                  <a:srgbClr val="674EA7"/>
                </a:solidFill>
                <a:latin typeface="Constantia" panose="02030602050306030303" pitchFamily="18" charset="0"/>
              </a:rPr>
              <a:t>dist[v] ←0        			</a:t>
            </a:r>
            <a:r>
              <a:rPr lang="en-US" altLang="en-US" sz="1600">
                <a:solidFill>
                  <a:srgbClr val="C00000"/>
                </a:solidFill>
                <a:latin typeface="Constantia" panose="02030602050306030303" pitchFamily="18" charset="0"/>
              </a:rPr>
              <a:t>(distance to source vertex is zero)</a:t>
            </a:r>
            <a:r>
              <a:rPr lang="en-US" altLang="en-US" sz="1600">
                <a:solidFill>
                  <a:srgbClr val="444444"/>
                </a:solidFill>
                <a:latin typeface="Constantia" panose="02030602050306030303" pitchFamily="18" charset="0"/>
              </a:rPr>
              <a:t/>
            </a:r>
            <a:br>
              <a:rPr lang="en-US" altLang="en-US" sz="1600">
                <a:solidFill>
                  <a:srgbClr val="444444"/>
                </a:solidFill>
                <a:latin typeface="Constantia" panose="02030602050306030303" pitchFamily="18" charset="0"/>
              </a:rPr>
            </a:br>
            <a:r>
              <a:rPr lang="en-US" altLang="en-US" sz="1600">
                <a:solidFill>
                  <a:srgbClr val="444444"/>
                </a:solidFill>
                <a:latin typeface="Constantia" panose="02030602050306030303" pitchFamily="18" charset="0"/>
              </a:rPr>
              <a:t>for  i:= 1 to n do</a:t>
            </a:r>
            <a:br>
              <a:rPr lang="en-US" altLang="en-US" sz="1600">
                <a:solidFill>
                  <a:srgbClr val="444444"/>
                </a:solidFill>
                <a:latin typeface="Constantia" panose="02030602050306030303" pitchFamily="18" charset="0"/>
              </a:rPr>
            </a:br>
            <a:r>
              <a:rPr lang="en-US" altLang="en-US" sz="1600">
                <a:solidFill>
                  <a:srgbClr val="444444"/>
                </a:solidFill>
                <a:latin typeface="Constantia" panose="02030602050306030303" pitchFamily="18" charset="0"/>
              </a:rPr>
              <a:t>        do  S[i]:=false;</a:t>
            </a:r>
            <a:r>
              <a:rPr lang="en-US" altLang="en-US" sz="1600">
                <a:solidFill>
                  <a:srgbClr val="674EA7"/>
                </a:solidFill>
                <a:latin typeface="Constantia" panose="02030602050306030303" pitchFamily="18" charset="0"/>
              </a:rPr>
              <a:t>dist[i] :=cost[v,i]; 		</a:t>
            </a:r>
            <a:r>
              <a:rPr lang="en-US" altLang="en-US" sz="1600">
                <a:solidFill>
                  <a:srgbClr val="C00000"/>
                </a:solidFill>
                <a:latin typeface="Constantia" panose="02030602050306030303" pitchFamily="18" charset="0"/>
              </a:rPr>
              <a:t>(set all other distances) </a:t>
            </a:r>
            <a:r>
              <a:rPr lang="en-US" altLang="en-US" sz="1600">
                <a:solidFill>
                  <a:srgbClr val="444444"/>
                </a:solidFill>
                <a:latin typeface="Constantia" panose="02030602050306030303" pitchFamily="18" charset="0"/>
              </a:rPr>
              <a:t/>
            </a:r>
            <a:br>
              <a:rPr lang="en-US" altLang="en-US" sz="1600">
                <a:solidFill>
                  <a:srgbClr val="444444"/>
                </a:solidFill>
                <a:latin typeface="Constantia" panose="02030602050306030303" pitchFamily="18" charset="0"/>
              </a:rPr>
            </a:br>
            <a:r>
              <a:rPr lang="en-US" altLang="en-US" sz="1600">
                <a:solidFill>
                  <a:srgbClr val="674EA7"/>
                </a:solidFill>
                <a:latin typeface="Constantia" panose="02030602050306030303" pitchFamily="18" charset="0"/>
              </a:rPr>
              <a:t>S[v]:=true 			</a:t>
            </a:r>
            <a:r>
              <a:rPr lang="en-US" altLang="en-US" sz="1600">
                <a:solidFill>
                  <a:srgbClr val="C00000"/>
                </a:solidFill>
                <a:latin typeface="Constantia" panose="02030602050306030303" pitchFamily="18" charset="0"/>
              </a:rPr>
              <a:t>(S, the set of visited vertices is initially source) </a:t>
            </a:r>
            <a:r>
              <a:rPr lang="en-US" altLang="en-US" sz="1600">
                <a:solidFill>
                  <a:srgbClr val="444444"/>
                </a:solidFill>
                <a:latin typeface="Constantia" panose="02030602050306030303" pitchFamily="18" charset="0"/>
              </a:rPr>
              <a:t/>
            </a:r>
            <a:br>
              <a:rPr lang="en-US" altLang="en-US" sz="1600">
                <a:solidFill>
                  <a:srgbClr val="444444"/>
                </a:solidFill>
                <a:latin typeface="Constantia" panose="02030602050306030303" pitchFamily="18" charset="0"/>
              </a:rPr>
            </a:br>
            <a:endParaRPr lang="en-US" altLang="en-US" sz="1600">
              <a:solidFill>
                <a:srgbClr val="444444"/>
              </a:solidFill>
              <a:latin typeface="Constantia" panose="02030602050306030303" pitchFamily="18" charset="0"/>
            </a:endParaRPr>
          </a:p>
          <a:p>
            <a:pPr eaLnBrk="1" hangingPunct="1">
              <a:lnSpc>
                <a:spcPct val="95000"/>
              </a:lnSpc>
            </a:pPr>
            <a:r>
              <a:rPr lang="en-US" altLang="en-US" sz="1600">
                <a:solidFill>
                  <a:srgbClr val="444444"/>
                </a:solidFill>
                <a:latin typeface="Constantia" panose="02030602050306030303" pitchFamily="18" charset="0"/>
              </a:rPr>
              <a:t>dist[v]:=0.0;</a:t>
            </a:r>
          </a:p>
          <a:p>
            <a:pPr eaLnBrk="1" hangingPunct="1">
              <a:lnSpc>
                <a:spcPct val="95000"/>
              </a:lnSpc>
            </a:pPr>
            <a:r>
              <a:rPr lang="en-US" altLang="en-US" sz="1600">
                <a:solidFill>
                  <a:srgbClr val="674EA7"/>
                </a:solidFill>
                <a:latin typeface="Constantia" panose="02030602050306030303" pitchFamily="18" charset="0"/>
              </a:rPr>
              <a:t>For num:=2 to n-1 do</a:t>
            </a:r>
          </a:p>
          <a:p>
            <a:pPr eaLnBrk="1" hangingPunct="1">
              <a:lnSpc>
                <a:spcPct val="95000"/>
              </a:lnSpc>
            </a:pPr>
            <a:r>
              <a:rPr lang="en-US" altLang="en-US" sz="1600">
                <a:solidFill>
                  <a:srgbClr val="674EA7"/>
                </a:solidFill>
                <a:latin typeface="Constantia" panose="02030602050306030303" pitchFamily="18" charset="0"/>
              </a:rPr>
              <a:t>{	</a:t>
            </a:r>
          </a:p>
          <a:p>
            <a:pPr eaLnBrk="1" hangingPunct="1">
              <a:lnSpc>
                <a:spcPct val="95000"/>
              </a:lnSpc>
            </a:pPr>
            <a:r>
              <a:rPr lang="en-US" altLang="en-US" sz="1600">
                <a:solidFill>
                  <a:srgbClr val="674EA7"/>
                </a:solidFill>
                <a:latin typeface="Constantia" panose="02030602050306030303" pitchFamily="18" charset="0"/>
              </a:rPr>
              <a:t> choose u from among those vertices not in S such that dist[u] is minimum		</a:t>
            </a:r>
          </a:p>
          <a:p>
            <a:pPr eaLnBrk="1" hangingPunct="1">
              <a:lnSpc>
                <a:spcPct val="95000"/>
              </a:lnSpc>
            </a:pPr>
            <a:r>
              <a:rPr lang="en-US" altLang="en-US" sz="1600">
                <a:solidFill>
                  <a:srgbClr val="444444"/>
                </a:solidFill>
                <a:latin typeface="Constantia" panose="02030602050306030303" pitchFamily="18" charset="0"/>
              </a:rPr>
              <a:t>  </a:t>
            </a:r>
            <a:r>
              <a:rPr lang="en-US" altLang="en-US" sz="1600">
                <a:solidFill>
                  <a:srgbClr val="674EA7"/>
                </a:solidFill>
                <a:latin typeface="Constantia" panose="02030602050306030303" pitchFamily="18" charset="0"/>
              </a:rPr>
              <a:t> </a:t>
            </a:r>
            <a:r>
              <a:rPr lang="en-US" altLang="en-US" sz="1600">
                <a:solidFill>
                  <a:srgbClr val="444444"/>
                </a:solidFill>
                <a:latin typeface="Constantia" panose="02030602050306030303" pitchFamily="18" charset="0"/>
              </a:rPr>
              <a:t>    </a:t>
            </a:r>
            <a:r>
              <a:rPr lang="en-US" altLang="en-US" sz="1600">
                <a:solidFill>
                  <a:srgbClr val="674EA7"/>
                </a:solidFill>
                <a:latin typeface="Constantia" panose="02030602050306030303" pitchFamily="18" charset="0"/>
              </a:rPr>
              <a:t>  S[u]:=true; 			</a:t>
            </a:r>
            <a:r>
              <a:rPr lang="en-US" altLang="en-US" sz="1600">
                <a:solidFill>
                  <a:srgbClr val="C00000"/>
                </a:solidFill>
                <a:latin typeface="Constantia" panose="02030602050306030303" pitchFamily="18" charset="0"/>
              </a:rPr>
              <a:t>(add u to list of visited vertices) </a:t>
            </a:r>
            <a:r>
              <a:rPr lang="en-US" altLang="en-US" sz="1600">
                <a:solidFill>
                  <a:srgbClr val="444444"/>
                </a:solidFill>
                <a:latin typeface="Constantia" panose="02030602050306030303" pitchFamily="18" charset="0"/>
              </a:rPr>
              <a:t/>
            </a:r>
            <a:br>
              <a:rPr lang="en-US" altLang="en-US" sz="1600">
                <a:solidFill>
                  <a:srgbClr val="444444"/>
                </a:solidFill>
                <a:latin typeface="Constantia" panose="02030602050306030303" pitchFamily="18" charset="0"/>
              </a:rPr>
            </a:br>
            <a:r>
              <a:rPr lang="en-US" altLang="en-US" sz="1600">
                <a:solidFill>
                  <a:srgbClr val="444444"/>
                </a:solidFill>
                <a:latin typeface="Constantia" panose="02030602050306030303" pitchFamily="18" charset="0"/>
              </a:rPr>
              <a:t>       for all (w</a:t>
            </a:r>
            <a:r>
              <a:rPr lang="en-US" altLang="en-US" sz="1600">
                <a:solidFill>
                  <a:srgbClr val="674EA7"/>
                </a:solidFill>
                <a:latin typeface="Constantia" panose="02030602050306030303" pitchFamily="18" charset="0"/>
              </a:rPr>
              <a:t>  € neighbors[u] and S[w]=false)		</a:t>
            </a:r>
            <a:r>
              <a:rPr lang="en-US" altLang="en-US" sz="1600">
                <a:solidFill>
                  <a:srgbClr val="C00000"/>
                </a:solidFill>
                <a:latin typeface="Constantia" panose="02030602050306030303" pitchFamily="18" charset="0"/>
              </a:rPr>
              <a:t> </a:t>
            </a:r>
            <a:r>
              <a:rPr lang="en-US" altLang="en-US" sz="1600">
                <a:solidFill>
                  <a:srgbClr val="444444"/>
                </a:solidFill>
                <a:latin typeface="Constantia" panose="02030602050306030303" pitchFamily="18" charset="0"/>
              </a:rPr>
              <a:t/>
            </a:r>
            <a:br>
              <a:rPr lang="en-US" altLang="en-US" sz="1600">
                <a:solidFill>
                  <a:srgbClr val="444444"/>
                </a:solidFill>
                <a:latin typeface="Constantia" panose="02030602050306030303" pitchFamily="18" charset="0"/>
              </a:rPr>
            </a:br>
            <a:r>
              <a:rPr lang="en-US" altLang="en-US" sz="1600">
                <a:solidFill>
                  <a:srgbClr val="444444"/>
                </a:solidFill>
                <a:latin typeface="Constantia" panose="02030602050306030303" pitchFamily="18" charset="0"/>
              </a:rPr>
              <a:t>              do  if   </a:t>
            </a:r>
            <a:r>
              <a:rPr lang="en-US" altLang="en-US" sz="1600">
                <a:solidFill>
                  <a:srgbClr val="674EA7"/>
                </a:solidFill>
                <a:latin typeface="Constantia" panose="02030602050306030303" pitchFamily="18" charset="0"/>
              </a:rPr>
              <a:t>dist[w] &gt; dist[u] + cost(u, v) 		</a:t>
            </a:r>
            <a:r>
              <a:rPr lang="en-US" altLang="en-US" sz="1600">
                <a:solidFill>
                  <a:srgbClr val="C00000"/>
                </a:solidFill>
                <a:latin typeface="Constantia" panose="02030602050306030303" pitchFamily="18" charset="0"/>
              </a:rPr>
              <a:t>(if new shortest path found)</a:t>
            </a:r>
            <a:r>
              <a:rPr lang="en-US" altLang="en-US" sz="1600">
                <a:solidFill>
                  <a:srgbClr val="444444"/>
                </a:solidFill>
                <a:latin typeface="Constantia" panose="02030602050306030303" pitchFamily="18" charset="0"/>
              </a:rPr>
              <a:t/>
            </a:r>
            <a:br>
              <a:rPr lang="en-US" altLang="en-US" sz="1600">
                <a:solidFill>
                  <a:srgbClr val="444444"/>
                </a:solidFill>
                <a:latin typeface="Constantia" panose="02030602050306030303" pitchFamily="18" charset="0"/>
              </a:rPr>
            </a:br>
            <a:r>
              <a:rPr lang="en-US" altLang="en-US" sz="1600">
                <a:solidFill>
                  <a:srgbClr val="444444"/>
                </a:solidFill>
                <a:latin typeface="Constantia" panose="02030602050306030303" pitchFamily="18" charset="0"/>
              </a:rPr>
              <a:t>                         then      </a:t>
            </a:r>
            <a:r>
              <a:rPr lang="en-US" altLang="en-US" sz="1600">
                <a:solidFill>
                  <a:srgbClr val="674EA7"/>
                </a:solidFill>
                <a:latin typeface="Constantia" panose="02030602050306030303" pitchFamily="18" charset="0"/>
              </a:rPr>
              <a:t>dist[w] ←d[u] + cost(u, w)	</a:t>
            </a:r>
            <a:r>
              <a:rPr lang="en-US" altLang="en-US" sz="1600">
                <a:solidFill>
                  <a:srgbClr val="C00000"/>
                </a:solidFill>
                <a:latin typeface="Constantia" panose="02030602050306030303" pitchFamily="18" charset="0"/>
              </a:rPr>
              <a:t>(set new value of shortest path)</a:t>
            </a:r>
          </a:p>
          <a:p>
            <a:pPr eaLnBrk="1" hangingPunct="1">
              <a:lnSpc>
                <a:spcPct val="95000"/>
              </a:lnSpc>
            </a:pPr>
            <a:r>
              <a:rPr lang="en-US" altLang="en-US" sz="1600">
                <a:solidFill>
                  <a:srgbClr val="C00000"/>
                </a:solidFill>
                <a:latin typeface="Constantia" panose="02030602050306030303" pitchFamily="18" charset="0"/>
              </a:rPr>
              <a:t>}</a:t>
            </a:r>
          </a:p>
          <a:p>
            <a:pPr eaLnBrk="1" hangingPunct="1">
              <a:lnSpc>
                <a:spcPct val="95000"/>
              </a:lnSpc>
            </a:pPr>
            <a:endParaRPr lang="en-US" altLang="en-US" sz="1600">
              <a:solidFill>
                <a:srgbClr val="C00000"/>
              </a:solidFill>
              <a:latin typeface="Constantia" panose="02030602050306030303" pitchFamily="18" charset="0"/>
            </a:endParaRPr>
          </a:p>
          <a:p>
            <a:pPr eaLnBrk="1" hangingPunct="1">
              <a:lnSpc>
                <a:spcPct val="95000"/>
              </a:lnSpc>
            </a:pPr>
            <a:r>
              <a:rPr lang="en-US" altLang="en-US" sz="1600">
                <a:solidFill>
                  <a:srgbClr val="444444"/>
                </a:solidFill>
                <a:latin typeface="Constantia" panose="02030602050306030303" pitchFamily="18" charset="0"/>
              </a:rPr>
              <a:t>return </a:t>
            </a:r>
            <a:r>
              <a:rPr lang="en-US" altLang="en-US" sz="1600">
                <a:solidFill>
                  <a:srgbClr val="674EA7"/>
                </a:solidFill>
                <a:latin typeface="Constantia" panose="02030602050306030303" pitchFamily="18" charset="0"/>
              </a:rPr>
              <a:t>dist</a:t>
            </a:r>
            <a:endParaRPr lang="en-US" altLang="en-US" sz="1600">
              <a:solidFill>
                <a:srgbClr val="C00000"/>
              </a:solidFill>
              <a:latin typeface="Constantia" panose="02030602050306030303" pitchFamily="18" charset="0"/>
            </a:endParaRPr>
          </a:p>
          <a:p>
            <a:pPr eaLnBrk="1" hangingPunct="1">
              <a:lnSpc>
                <a:spcPct val="95000"/>
              </a:lnSpc>
            </a:pPr>
            <a:endParaRPr lang="en-US" altLang="en-US" sz="1800">
              <a:solidFill>
                <a:srgbClr val="674EA7"/>
              </a:solidFill>
              <a:latin typeface="Constantia" panose="02030602050306030303" pitchFamily="18" charset="0"/>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r>
              <a:rPr lang="zh-TW" altLang="en-US"/>
              <a:t>7 -</a:t>
            </a:r>
            <a:fld id="{FEDCA484-F8A1-4B8F-91D1-C8652BC55D41}" type="slidenum">
              <a:rPr lang="zh-TW" altLang="en-US"/>
              <a:pPr/>
              <a:t>204</a:t>
            </a:fld>
            <a:endParaRPr lang="zh-TW" altLang="en-US"/>
          </a:p>
        </p:txBody>
      </p:sp>
      <p:sp>
        <p:nvSpPr>
          <p:cNvPr id="50178" name="Rectangle 2"/>
          <p:cNvSpPr>
            <a:spLocks noGrp="1" noChangeArrowheads="1"/>
          </p:cNvSpPr>
          <p:nvPr>
            <p:ph type="title"/>
          </p:nvPr>
        </p:nvSpPr>
        <p:spPr>
          <a:xfrm>
            <a:off x="1691680" y="332656"/>
            <a:ext cx="7793038" cy="1143000"/>
          </a:xfrm>
        </p:spPr>
        <p:txBody>
          <a:bodyPr/>
          <a:lstStyle/>
          <a:p>
            <a:r>
              <a:rPr lang="en-US" altLang="zh-TW" b="1" dirty="0"/>
              <a:t>Chapter 7</a:t>
            </a:r>
          </a:p>
        </p:txBody>
      </p:sp>
      <p:sp>
        <p:nvSpPr>
          <p:cNvPr id="50179" name="Rectangle 3"/>
          <p:cNvSpPr>
            <a:spLocks noChangeArrowheads="1"/>
          </p:cNvSpPr>
          <p:nvPr/>
        </p:nvSpPr>
        <p:spPr bwMode="auto">
          <a:xfrm>
            <a:off x="1386421" y="2060848"/>
            <a:ext cx="70866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新細明體" pitchFamily="18" charset="-120"/>
              </a:defRPr>
            </a:lvl1pPr>
            <a:lvl2pPr marL="742950" indent="-285750">
              <a:defRPr kumimoji="1" sz="2400">
                <a:solidFill>
                  <a:schemeClr val="tx1"/>
                </a:solidFill>
                <a:latin typeface="Times New Roman" panose="02020603050405020304" pitchFamily="18" charset="0"/>
                <a:ea typeface="新細明體" pitchFamily="18" charset="-120"/>
              </a:defRPr>
            </a:lvl2pPr>
            <a:lvl3pPr marL="1143000" indent="-228600">
              <a:defRPr kumimoji="1" sz="2400">
                <a:solidFill>
                  <a:schemeClr val="tx1"/>
                </a:solidFill>
                <a:latin typeface="Times New Roman" panose="02020603050405020304" pitchFamily="18" charset="0"/>
                <a:ea typeface="新細明體" pitchFamily="18" charset="-120"/>
              </a:defRPr>
            </a:lvl3pPr>
            <a:lvl4pPr marL="1600200" indent="-228600">
              <a:defRPr kumimoji="1" sz="2400">
                <a:solidFill>
                  <a:schemeClr val="tx1"/>
                </a:solidFill>
                <a:latin typeface="Times New Roman" panose="02020603050405020304" pitchFamily="18" charset="0"/>
                <a:ea typeface="新細明體" pitchFamily="18" charset="-120"/>
              </a:defRPr>
            </a:lvl4pPr>
            <a:lvl5pPr marL="2057400" indent="-228600">
              <a:defRPr kumimoji="1" sz="2400">
                <a:solidFill>
                  <a:schemeClr val="tx1"/>
                </a:solidFill>
                <a:latin typeface="Times New Roman" panose="02020603050405020304" pitchFamily="18" charset="0"/>
                <a:ea typeface="新細明體"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新細明體"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新細明體"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新細明體"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新細明體" pitchFamily="18" charset="-120"/>
              </a:defRPr>
            </a:lvl9pPr>
          </a:lstStyle>
          <a:p>
            <a:pPr algn="ctr">
              <a:spcBef>
                <a:spcPct val="20000"/>
              </a:spcBef>
              <a:buClr>
                <a:schemeClr val="folHlink"/>
              </a:buClr>
              <a:buSzPct val="60000"/>
              <a:buFont typeface="Wingdings" panose="05000000000000000000" pitchFamily="2" charset="2"/>
              <a:buNone/>
            </a:pPr>
            <a:r>
              <a:rPr lang="en-US" altLang="zh-TW" sz="3200" b="1" dirty="0">
                <a:latin typeface="Tahoma" panose="020B0604030504040204" pitchFamily="34" charset="0"/>
              </a:rPr>
              <a:t>Dynamic Programming</a:t>
            </a:r>
            <a:endParaRPr lang="en-US" altLang="zh-TW" sz="3200" dirty="0">
              <a:latin typeface="Tahoma" panose="020B0604030504040204" pitchFamily="34" charset="0"/>
            </a:endParaRPr>
          </a:p>
        </p:txBody>
      </p:sp>
    </p:spTree>
    <p:extLst>
      <p:ext uri="{BB962C8B-B14F-4D97-AF65-F5344CB8AC3E}">
        <p14:creationId xmlns:p14="http://schemas.microsoft.com/office/powerpoint/2010/main" val="184688538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r>
              <a:rPr lang="zh-TW" altLang="en-US"/>
              <a:t>7 -</a:t>
            </a:r>
            <a:fld id="{7258BC66-7BD1-4AA1-B5C7-FF16EF230028}" type="slidenum">
              <a:rPr lang="zh-TW" altLang="en-US"/>
              <a:pPr/>
              <a:t>205</a:t>
            </a:fld>
            <a:endParaRPr lang="zh-TW" altLang="en-US"/>
          </a:p>
        </p:txBody>
      </p:sp>
      <p:sp>
        <p:nvSpPr>
          <p:cNvPr id="37890" name="Rectangle 2"/>
          <p:cNvSpPr>
            <a:spLocks noGrp="1" noChangeArrowheads="1"/>
          </p:cNvSpPr>
          <p:nvPr>
            <p:ph type="title"/>
          </p:nvPr>
        </p:nvSpPr>
        <p:spPr/>
        <p:txBody>
          <a:bodyPr/>
          <a:lstStyle/>
          <a:p>
            <a:r>
              <a:rPr lang="en-US" altLang="zh-TW"/>
              <a:t>Dynamic Programming</a:t>
            </a:r>
            <a:endParaRPr lang="zh-TW" altLang="en-US"/>
          </a:p>
        </p:txBody>
      </p:sp>
      <p:sp>
        <p:nvSpPr>
          <p:cNvPr id="37891" name="Rectangle 3"/>
          <p:cNvSpPr>
            <a:spLocks noGrp="1" noChangeArrowheads="1"/>
          </p:cNvSpPr>
          <p:nvPr>
            <p:ph type="body" idx="1"/>
          </p:nvPr>
        </p:nvSpPr>
        <p:spPr/>
        <p:txBody>
          <a:bodyPr/>
          <a:lstStyle/>
          <a:p>
            <a:r>
              <a:rPr lang="en-US" altLang="zh-TW" u="sng" dirty="0">
                <a:solidFill>
                  <a:schemeClr val="hlink"/>
                </a:solidFill>
              </a:rPr>
              <a:t>Dynamic Programming</a:t>
            </a:r>
            <a:r>
              <a:rPr lang="en-US" altLang="zh-TW" dirty="0"/>
              <a:t> is an algorithm design method that can be used when the solution to a problem may be viewed as the result of a sequence of decisions</a:t>
            </a:r>
          </a:p>
        </p:txBody>
      </p:sp>
    </p:spTree>
    <p:extLst>
      <p:ext uri="{BB962C8B-B14F-4D97-AF65-F5344CB8AC3E}">
        <p14:creationId xmlns:p14="http://schemas.microsoft.com/office/powerpoint/2010/main" val="29843009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zh-TW" altLang="en-US"/>
              <a:t>7 -</a:t>
            </a:r>
            <a:fld id="{359D1109-2EBD-4C08-9DCB-9835276E4474}" type="slidenum">
              <a:rPr lang="zh-TW" altLang="en-US"/>
              <a:pPr/>
              <a:t>206</a:t>
            </a:fld>
            <a:endParaRPr lang="zh-TW" altLang="en-US"/>
          </a:p>
        </p:txBody>
      </p:sp>
      <p:sp>
        <p:nvSpPr>
          <p:cNvPr id="8194" name="Rectangle 2"/>
          <p:cNvSpPr>
            <a:spLocks noGrp="1" noChangeArrowheads="1"/>
          </p:cNvSpPr>
          <p:nvPr>
            <p:ph type="title"/>
          </p:nvPr>
        </p:nvSpPr>
        <p:spPr>
          <a:xfrm>
            <a:off x="1187624" y="150812"/>
            <a:ext cx="7772400" cy="1143000"/>
          </a:xfrm>
        </p:spPr>
        <p:txBody>
          <a:bodyPr/>
          <a:lstStyle/>
          <a:p>
            <a:r>
              <a:rPr lang="en-US" altLang="zh-TW" dirty="0"/>
              <a:t>The shortest path</a:t>
            </a:r>
            <a:endParaRPr lang="zh-TW" altLang="en-US" dirty="0"/>
          </a:p>
        </p:txBody>
      </p:sp>
      <p:sp>
        <p:nvSpPr>
          <p:cNvPr id="8195" name="Rectangle 3"/>
          <p:cNvSpPr>
            <a:spLocks noGrp="1" noChangeArrowheads="1"/>
          </p:cNvSpPr>
          <p:nvPr>
            <p:ph type="body" idx="1"/>
          </p:nvPr>
        </p:nvSpPr>
        <p:spPr>
          <a:xfrm>
            <a:off x="971600" y="1865312"/>
            <a:ext cx="7848872" cy="4876056"/>
          </a:xfrm>
        </p:spPr>
        <p:txBody>
          <a:bodyPr/>
          <a:lstStyle/>
          <a:p>
            <a:r>
              <a:rPr lang="en-US" altLang="zh-TW" sz="2600" dirty="0"/>
              <a:t>To find a shortest path in a multi-stage graph</a:t>
            </a:r>
          </a:p>
          <a:p>
            <a:endParaRPr lang="en-US" altLang="zh-TW" sz="2600" dirty="0"/>
          </a:p>
          <a:p>
            <a:endParaRPr lang="en-US" altLang="zh-TW" sz="2600" dirty="0"/>
          </a:p>
          <a:p>
            <a:endParaRPr lang="en-US" altLang="zh-TW" sz="2600" dirty="0"/>
          </a:p>
          <a:p>
            <a:endParaRPr lang="en-US" altLang="zh-TW" sz="2600" dirty="0"/>
          </a:p>
          <a:p>
            <a:r>
              <a:rPr lang="en-US" altLang="zh-TW" sz="2600" dirty="0"/>
              <a:t>Apply the greedy method :</a:t>
            </a:r>
          </a:p>
          <a:p>
            <a:pPr>
              <a:buFont typeface="Wingdings" panose="05000000000000000000" pitchFamily="2" charset="2"/>
              <a:buNone/>
            </a:pPr>
            <a:r>
              <a:rPr lang="en-US" altLang="zh-TW" sz="2600" dirty="0"/>
              <a:t>   the shortest path from S to T :</a:t>
            </a:r>
          </a:p>
          <a:p>
            <a:pPr>
              <a:buFont typeface="Wingdings" panose="05000000000000000000" pitchFamily="2" charset="2"/>
              <a:buNone/>
            </a:pPr>
            <a:r>
              <a:rPr lang="en-US" altLang="zh-TW" sz="2600" dirty="0"/>
              <a:t>         1 + 2 + 5 = 8 </a:t>
            </a:r>
            <a:endParaRPr lang="en-US" altLang="zh-TW" sz="2600" dirty="0" smtClean="0"/>
          </a:p>
          <a:p>
            <a:pPr>
              <a:buFont typeface="Wingdings" panose="05000000000000000000" pitchFamily="2" charset="2"/>
              <a:buNone/>
            </a:pPr>
            <a:r>
              <a:rPr lang="en-US" altLang="zh-TW" sz="2600" dirty="0"/>
              <a:t> </a:t>
            </a:r>
            <a:r>
              <a:rPr lang="en-US" altLang="zh-TW" sz="2600" dirty="0" smtClean="0"/>
              <a:t>        3 + 2 + 7 = 12; 3+2+ 5 = 10; 3+4+7 = 14</a:t>
            </a:r>
          </a:p>
          <a:p>
            <a:pPr>
              <a:buFont typeface="Wingdings" panose="05000000000000000000" pitchFamily="2" charset="2"/>
              <a:buNone/>
            </a:pPr>
            <a:r>
              <a:rPr lang="en-US" altLang="zh-TW" sz="2600" dirty="0"/>
              <a:t> </a:t>
            </a:r>
            <a:r>
              <a:rPr lang="en-US" altLang="zh-TW" sz="2600" dirty="0" smtClean="0"/>
              <a:t>         3+ 6+ 7 = 16; 3+6+5 =14; </a:t>
            </a:r>
          </a:p>
          <a:p>
            <a:pPr>
              <a:buFont typeface="Wingdings" panose="05000000000000000000" pitchFamily="2" charset="2"/>
              <a:buNone/>
            </a:pPr>
            <a:endParaRPr lang="zh-TW" altLang="en-US" sz="2600" dirty="0"/>
          </a:p>
        </p:txBody>
      </p:sp>
      <p:graphicFrame>
        <p:nvGraphicFramePr>
          <p:cNvPr id="8197" name="Object 5"/>
          <p:cNvGraphicFramePr>
            <a:graphicFrameLocks noChangeAspect="1"/>
          </p:cNvGraphicFramePr>
          <p:nvPr/>
        </p:nvGraphicFramePr>
        <p:xfrm>
          <a:off x="1981200" y="2438400"/>
          <a:ext cx="5486400" cy="2133600"/>
        </p:xfrm>
        <a:graphic>
          <a:graphicData uri="http://schemas.openxmlformats.org/presentationml/2006/ole">
            <mc:AlternateContent xmlns:mc="http://schemas.openxmlformats.org/markup-compatibility/2006">
              <mc:Choice xmlns:v="urn:schemas-microsoft-com:vml" Requires="v">
                <p:oleObj spid="_x0000_s2117" name="VISIO" r:id="rId3" imgW="4762440" imgH="1581120" progId="Visio.Drawing.6">
                  <p:embed/>
                </p:oleObj>
              </mc:Choice>
              <mc:Fallback>
                <p:oleObj name="VISIO" r:id="rId3" imgW="4762440" imgH="1581120" progId="Visio.Drawing.6">
                  <p:embed/>
                  <p:pic>
                    <p:nvPicPr>
                      <p:cNvPr id="819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438400"/>
                        <a:ext cx="5486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749142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r>
              <a:rPr lang="zh-TW" altLang="en-US"/>
              <a:t>7 -</a:t>
            </a:r>
            <a:fld id="{A6E39372-A4EF-4506-8F79-6C3AB82FACFF}" type="slidenum">
              <a:rPr lang="zh-TW" altLang="en-US"/>
              <a:pPr/>
              <a:t>207</a:t>
            </a:fld>
            <a:endParaRPr lang="zh-TW" altLang="en-US"/>
          </a:p>
        </p:txBody>
      </p:sp>
      <p:sp>
        <p:nvSpPr>
          <p:cNvPr id="14338" name="Rectangle 2"/>
          <p:cNvSpPr>
            <a:spLocks noGrp="1" noChangeArrowheads="1"/>
          </p:cNvSpPr>
          <p:nvPr>
            <p:ph type="title"/>
          </p:nvPr>
        </p:nvSpPr>
        <p:spPr/>
        <p:txBody>
          <a:bodyPr/>
          <a:lstStyle/>
          <a:p>
            <a:r>
              <a:rPr lang="en-US" altLang="zh-TW"/>
              <a:t>Principle of optimality</a:t>
            </a:r>
            <a:endParaRPr lang="zh-TW" altLang="en-US"/>
          </a:p>
        </p:txBody>
      </p:sp>
      <p:sp>
        <p:nvSpPr>
          <p:cNvPr id="14339" name="Rectangle 3"/>
          <p:cNvSpPr>
            <a:spLocks noGrp="1" noChangeArrowheads="1"/>
          </p:cNvSpPr>
          <p:nvPr>
            <p:ph type="body" idx="1"/>
          </p:nvPr>
        </p:nvSpPr>
        <p:spPr>
          <a:xfrm>
            <a:off x="533400" y="1524000"/>
            <a:ext cx="8040688" cy="4114800"/>
          </a:xfrm>
        </p:spPr>
        <p:txBody>
          <a:bodyPr/>
          <a:lstStyle/>
          <a:p>
            <a:pPr>
              <a:lnSpc>
                <a:spcPct val="90000"/>
              </a:lnSpc>
            </a:pPr>
            <a:r>
              <a:rPr lang="en-US" altLang="zh-TW" sz="2800" u="sng" dirty="0">
                <a:solidFill>
                  <a:schemeClr val="hlink"/>
                </a:solidFill>
              </a:rPr>
              <a:t>Principle of optimality:</a:t>
            </a:r>
            <a:r>
              <a:rPr lang="en-US" altLang="zh-TW" sz="2800" dirty="0"/>
              <a:t> Suppose that in solving a problem, we have to make a sequence of decisions D</a:t>
            </a:r>
            <a:r>
              <a:rPr lang="en-US" altLang="zh-TW" sz="2800" baseline="-30000" dirty="0"/>
              <a:t>1</a:t>
            </a:r>
            <a:r>
              <a:rPr lang="en-US" altLang="zh-TW" sz="2800" dirty="0"/>
              <a:t>, D</a:t>
            </a:r>
            <a:r>
              <a:rPr lang="en-US" altLang="zh-TW" sz="2800" baseline="-30000" dirty="0"/>
              <a:t>2</a:t>
            </a:r>
            <a:r>
              <a:rPr lang="en-US" altLang="zh-TW" sz="2800" dirty="0"/>
              <a:t>, </a:t>
            </a:r>
            <a:r>
              <a:rPr lang="en-US" altLang="zh-TW" sz="2800" dirty="0">
                <a:latin typeface="Times New Roman" panose="02020603050405020304" pitchFamily="18" charset="0"/>
              </a:rPr>
              <a:t>…</a:t>
            </a:r>
            <a:r>
              <a:rPr lang="en-US" altLang="zh-TW" sz="2800" dirty="0"/>
              <a:t>, D</a:t>
            </a:r>
            <a:r>
              <a:rPr lang="en-US" altLang="zh-TW" sz="2800" baseline="-30000" dirty="0"/>
              <a:t>n</a:t>
            </a:r>
            <a:r>
              <a:rPr lang="en-US" altLang="zh-TW" sz="2800" dirty="0"/>
              <a:t>. If this sequence is optimal, then the last k decisions, 1 </a:t>
            </a:r>
            <a:r>
              <a:rPr lang="en-US" altLang="zh-TW" sz="2800" dirty="0">
                <a:latin typeface="新細明體" pitchFamily="18" charset="-120"/>
                <a:sym typeface="Symbol" panose="05050102010706020507" pitchFamily="18" charset="2"/>
              </a:rPr>
              <a:t></a:t>
            </a:r>
            <a:r>
              <a:rPr lang="en-US" altLang="zh-TW" sz="2800" dirty="0"/>
              <a:t> k </a:t>
            </a:r>
            <a:r>
              <a:rPr lang="en-US" altLang="zh-TW" sz="2800" dirty="0">
                <a:latin typeface="新細明體" pitchFamily="18" charset="-120"/>
                <a:sym typeface="Symbol" panose="05050102010706020507" pitchFamily="18" charset="2"/>
              </a:rPr>
              <a:t></a:t>
            </a:r>
            <a:r>
              <a:rPr lang="en-US" altLang="zh-TW" sz="2800" dirty="0"/>
              <a:t> n must be optimal. </a:t>
            </a:r>
          </a:p>
          <a:p>
            <a:pPr>
              <a:lnSpc>
                <a:spcPct val="90000"/>
              </a:lnSpc>
            </a:pPr>
            <a:r>
              <a:rPr lang="en-US" altLang="zh-TW" sz="2800" dirty="0"/>
              <a:t>e.g. the shortest path problem</a:t>
            </a:r>
          </a:p>
          <a:p>
            <a:pPr>
              <a:lnSpc>
                <a:spcPct val="90000"/>
              </a:lnSpc>
              <a:buFont typeface="Wingdings" panose="05000000000000000000" pitchFamily="2" charset="2"/>
              <a:buNone/>
            </a:pPr>
            <a:r>
              <a:rPr lang="en-US" altLang="zh-TW" sz="2800" dirty="0"/>
              <a:t>   If i, i</a:t>
            </a:r>
            <a:r>
              <a:rPr lang="en-US" altLang="zh-TW" sz="2800" baseline="-30000" dirty="0"/>
              <a:t>1</a:t>
            </a:r>
            <a:r>
              <a:rPr lang="en-US" altLang="zh-TW" sz="2800" dirty="0"/>
              <a:t>, i</a:t>
            </a:r>
            <a:r>
              <a:rPr lang="en-US" altLang="zh-TW" sz="2800" baseline="-30000" dirty="0"/>
              <a:t>2</a:t>
            </a:r>
            <a:r>
              <a:rPr lang="en-US" altLang="zh-TW" sz="2800" dirty="0"/>
              <a:t>, </a:t>
            </a:r>
            <a:r>
              <a:rPr lang="en-US" altLang="zh-TW" sz="2800" dirty="0">
                <a:latin typeface="Times New Roman" panose="02020603050405020304" pitchFamily="18" charset="0"/>
              </a:rPr>
              <a:t>…</a:t>
            </a:r>
            <a:r>
              <a:rPr lang="en-US" altLang="zh-TW" sz="2800" dirty="0"/>
              <a:t>, j is a shortest path from i to j, then i</a:t>
            </a:r>
            <a:r>
              <a:rPr lang="en-US" altLang="zh-TW" sz="2800" baseline="-30000" dirty="0"/>
              <a:t>1</a:t>
            </a:r>
            <a:r>
              <a:rPr lang="en-US" altLang="zh-TW" sz="2800" dirty="0"/>
              <a:t>, i</a:t>
            </a:r>
            <a:r>
              <a:rPr lang="en-US" altLang="zh-TW" sz="2800" baseline="-30000" dirty="0"/>
              <a:t>2</a:t>
            </a:r>
            <a:r>
              <a:rPr lang="en-US" altLang="zh-TW" sz="2800" dirty="0"/>
              <a:t>, </a:t>
            </a:r>
            <a:r>
              <a:rPr lang="en-US" altLang="zh-TW" sz="2800" dirty="0">
                <a:latin typeface="Times New Roman" panose="02020603050405020304" pitchFamily="18" charset="0"/>
              </a:rPr>
              <a:t>…</a:t>
            </a:r>
            <a:r>
              <a:rPr lang="en-US" altLang="zh-TW" sz="2800" dirty="0"/>
              <a:t>, j must be a shortest path from i</a:t>
            </a:r>
            <a:r>
              <a:rPr lang="en-US" altLang="zh-TW" sz="2800" baseline="-30000" dirty="0"/>
              <a:t>1</a:t>
            </a:r>
            <a:r>
              <a:rPr lang="en-US" altLang="zh-TW" sz="2800" dirty="0"/>
              <a:t> to j</a:t>
            </a:r>
            <a:endParaRPr lang="en-US" altLang="zh-TW" sz="2800" u="sng" dirty="0">
              <a:solidFill>
                <a:schemeClr val="hlink"/>
              </a:solidFill>
            </a:endParaRPr>
          </a:p>
          <a:p>
            <a:pPr>
              <a:lnSpc>
                <a:spcPct val="90000"/>
              </a:lnSpc>
            </a:pPr>
            <a:r>
              <a:rPr lang="en-US" altLang="zh-TW" sz="2800" u="sng" dirty="0">
                <a:solidFill>
                  <a:schemeClr val="hlink"/>
                </a:solidFill>
              </a:rPr>
              <a:t>In summary, if a problem can be described by a multistage graph, then it can be solved by dynamic programming.</a:t>
            </a:r>
          </a:p>
        </p:txBody>
      </p:sp>
    </p:spTree>
    <p:extLst>
      <p:ext uri="{BB962C8B-B14F-4D97-AF65-F5344CB8AC3E}">
        <p14:creationId xmlns:p14="http://schemas.microsoft.com/office/powerpoint/2010/main" val="21994044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zh-TW" altLang="en-US"/>
              <a:t>7 -</a:t>
            </a:r>
            <a:fld id="{8EAC0EAD-2570-4F3F-BCDF-8DF3206FD65D}" type="slidenum">
              <a:rPr lang="zh-TW" altLang="en-US"/>
              <a:pPr/>
              <a:t>208</a:t>
            </a:fld>
            <a:endParaRPr lang="zh-TW" altLang="en-US"/>
          </a:p>
        </p:txBody>
      </p:sp>
      <p:sp>
        <p:nvSpPr>
          <p:cNvPr id="1026" name="Rectangle 2"/>
          <p:cNvSpPr>
            <a:spLocks noGrp="1" noChangeArrowheads="1"/>
          </p:cNvSpPr>
          <p:nvPr>
            <p:ph type="title"/>
          </p:nvPr>
        </p:nvSpPr>
        <p:spPr>
          <a:xfrm>
            <a:off x="1187624" y="297486"/>
            <a:ext cx="7793038" cy="693738"/>
          </a:xfrm>
        </p:spPr>
        <p:txBody>
          <a:bodyPr/>
          <a:lstStyle/>
          <a:p>
            <a:r>
              <a:rPr lang="en-US" altLang="zh-TW" dirty="0"/>
              <a:t>The shortest path in multistage graphs</a:t>
            </a:r>
            <a:endParaRPr lang="zh-TW" altLang="en-US" dirty="0"/>
          </a:p>
        </p:txBody>
      </p:sp>
      <p:sp>
        <p:nvSpPr>
          <p:cNvPr id="1027" name="Rectangle 3"/>
          <p:cNvSpPr>
            <a:spLocks noGrp="1" noChangeArrowheads="1"/>
          </p:cNvSpPr>
          <p:nvPr>
            <p:ph type="body" idx="1"/>
          </p:nvPr>
        </p:nvSpPr>
        <p:spPr/>
        <p:txBody>
          <a:bodyPr/>
          <a:lstStyle/>
          <a:p>
            <a:pPr>
              <a:lnSpc>
                <a:spcPct val="90000"/>
              </a:lnSpc>
            </a:pPr>
            <a:r>
              <a:rPr lang="en-US" altLang="zh-TW" sz="2800"/>
              <a:t>e.g. </a:t>
            </a:r>
          </a:p>
          <a:p>
            <a:pPr>
              <a:lnSpc>
                <a:spcPct val="90000"/>
              </a:lnSpc>
            </a:pPr>
            <a:endParaRPr lang="zh-TW" altLang="en-US" sz="2800"/>
          </a:p>
          <a:p>
            <a:pPr>
              <a:lnSpc>
                <a:spcPct val="90000"/>
              </a:lnSpc>
            </a:pPr>
            <a:endParaRPr lang="zh-TW" altLang="en-US" sz="2800"/>
          </a:p>
          <a:p>
            <a:pPr>
              <a:lnSpc>
                <a:spcPct val="90000"/>
              </a:lnSpc>
            </a:pPr>
            <a:endParaRPr lang="zh-TW" altLang="en-US" sz="2800"/>
          </a:p>
          <a:p>
            <a:pPr>
              <a:lnSpc>
                <a:spcPct val="90000"/>
              </a:lnSpc>
            </a:pPr>
            <a:endParaRPr lang="zh-TW" altLang="en-US" sz="2800"/>
          </a:p>
          <a:p>
            <a:pPr>
              <a:lnSpc>
                <a:spcPct val="90000"/>
              </a:lnSpc>
            </a:pPr>
            <a:endParaRPr lang="en-US" altLang="zh-TW" sz="2800"/>
          </a:p>
          <a:p>
            <a:pPr>
              <a:lnSpc>
                <a:spcPct val="90000"/>
              </a:lnSpc>
            </a:pPr>
            <a:r>
              <a:rPr lang="en-US" altLang="zh-TW" sz="2800"/>
              <a:t>The </a:t>
            </a:r>
            <a:r>
              <a:rPr lang="en-US" altLang="zh-TW" sz="2800" u="sng">
                <a:solidFill>
                  <a:schemeClr val="hlink"/>
                </a:solidFill>
              </a:rPr>
              <a:t>greedy method can not</a:t>
            </a:r>
            <a:r>
              <a:rPr lang="en-US" altLang="zh-TW" sz="2800"/>
              <a:t> be applied to this case:  (S, A, D, T)    1+4+18 = 23.</a:t>
            </a:r>
          </a:p>
          <a:p>
            <a:pPr>
              <a:lnSpc>
                <a:spcPct val="90000"/>
              </a:lnSpc>
            </a:pPr>
            <a:r>
              <a:rPr lang="en-US" altLang="zh-TW" sz="2800"/>
              <a:t>The real shortest path is:</a:t>
            </a:r>
          </a:p>
          <a:p>
            <a:pPr>
              <a:lnSpc>
                <a:spcPct val="90000"/>
              </a:lnSpc>
              <a:buFont typeface="Wingdings" panose="05000000000000000000" pitchFamily="2" charset="2"/>
              <a:buNone/>
            </a:pPr>
            <a:r>
              <a:rPr lang="en-US" altLang="zh-TW" sz="2800"/>
              <a:t>            (S, C, F, T)    5+2+2 = 9. </a:t>
            </a:r>
            <a:endParaRPr lang="zh-TW" altLang="en-US" sz="2800"/>
          </a:p>
        </p:txBody>
      </p:sp>
      <p:graphicFrame>
        <p:nvGraphicFramePr>
          <p:cNvPr id="1028" name="Object 4"/>
          <p:cNvGraphicFramePr>
            <a:graphicFrameLocks noChangeAspect="1"/>
          </p:cNvGraphicFramePr>
          <p:nvPr>
            <p:extLst>
              <p:ext uri="{D42A27DB-BD31-4B8C-83A1-F6EECF244321}">
                <p14:modId xmlns:p14="http://schemas.microsoft.com/office/powerpoint/2010/main" val="3955353015"/>
              </p:ext>
            </p:extLst>
          </p:nvPr>
        </p:nvGraphicFramePr>
        <p:xfrm>
          <a:off x="1851025" y="1988840"/>
          <a:ext cx="5441950" cy="2640013"/>
        </p:xfrm>
        <a:graphic>
          <a:graphicData uri="http://schemas.openxmlformats.org/presentationml/2006/ole">
            <mc:AlternateContent xmlns:mc="http://schemas.openxmlformats.org/markup-compatibility/2006">
              <mc:Choice xmlns:v="urn:schemas-microsoft-com:vml" Requires="v">
                <p:oleObj spid="_x0000_s3141" name="VISIO" r:id="rId3" imgW="4788360" imgH="2698200" progId="Visio.Drawing.6">
                  <p:embed/>
                </p:oleObj>
              </mc:Choice>
              <mc:Fallback>
                <p:oleObj name="VISIO" r:id="rId3" imgW="4788360" imgH="2698200" progId="Visio.Drawing.6">
                  <p:embed/>
                  <p:pic>
                    <p:nvPicPr>
                      <p:cNvPr id="10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025" y="1988840"/>
                        <a:ext cx="5441950"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634771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r>
              <a:rPr lang="zh-TW" altLang="en-US"/>
              <a:t>7 -</a:t>
            </a:r>
            <a:fld id="{B2CE0710-53DB-4041-8B9C-03687A4FDD89}" type="slidenum">
              <a:rPr lang="zh-TW" altLang="en-US"/>
              <a:pPr/>
              <a:t>209</a:t>
            </a:fld>
            <a:endParaRPr lang="zh-TW" altLang="en-US"/>
          </a:p>
        </p:txBody>
      </p:sp>
      <p:sp>
        <p:nvSpPr>
          <p:cNvPr id="9218" name="Rectangle 2"/>
          <p:cNvSpPr>
            <a:spLocks noGrp="1" noChangeArrowheads="1"/>
          </p:cNvSpPr>
          <p:nvPr>
            <p:ph type="title"/>
          </p:nvPr>
        </p:nvSpPr>
        <p:spPr>
          <a:xfrm>
            <a:off x="838200" y="457200"/>
            <a:ext cx="8001000" cy="693738"/>
          </a:xfrm>
        </p:spPr>
        <p:txBody>
          <a:bodyPr/>
          <a:lstStyle/>
          <a:p>
            <a:r>
              <a:rPr lang="en-US" altLang="zh-TW" sz="4000"/>
              <a:t>Dynamic programming approach</a:t>
            </a:r>
            <a:r>
              <a:rPr lang="en-US" altLang="zh-TW"/>
              <a:t> </a:t>
            </a:r>
            <a:endParaRPr lang="zh-TW" altLang="en-US"/>
          </a:p>
        </p:txBody>
      </p:sp>
      <p:sp>
        <p:nvSpPr>
          <p:cNvPr id="9219" name="Rectangle 3"/>
          <p:cNvSpPr>
            <a:spLocks noGrp="1" noChangeArrowheads="1"/>
          </p:cNvSpPr>
          <p:nvPr>
            <p:ph type="body" idx="1"/>
          </p:nvPr>
        </p:nvSpPr>
        <p:spPr>
          <a:xfrm>
            <a:off x="762000" y="1524000"/>
            <a:ext cx="7772400" cy="4114800"/>
          </a:xfrm>
        </p:spPr>
        <p:txBody>
          <a:bodyPr/>
          <a:lstStyle/>
          <a:p>
            <a:r>
              <a:rPr lang="en-US" altLang="zh-TW" sz="2400" dirty="0"/>
              <a:t>Dynamic programming approach (</a:t>
            </a:r>
            <a:r>
              <a:rPr lang="en-US" altLang="zh-TW" sz="2400" u="sng" dirty="0">
                <a:solidFill>
                  <a:schemeClr val="hlink"/>
                </a:solidFill>
              </a:rPr>
              <a:t>forward approach</a:t>
            </a:r>
            <a:r>
              <a:rPr lang="en-US" altLang="zh-TW" sz="2400" dirty="0"/>
              <a:t>): </a:t>
            </a:r>
          </a:p>
          <a:p>
            <a:endParaRPr lang="zh-TW" altLang="en-US" sz="2400" dirty="0"/>
          </a:p>
          <a:p>
            <a:endParaRPr lang="zh-TW" altLang="en-US" sz="2400" dirty="0"/>
          </a:p>
          <a:p>
            <a:endParaRPr lang="zh-TW" altLang="en-US" sz="2400" dirty="0"/>
          </a:p>
          <a:p>
            <a:endParaRPr lang="en-US" altLang="zh-TW" sz="2400" dirty="0"/>
          </a:p>
          <a:p>
            <a:endParaRPr lang="en-US" altLang="zh-TW" sz="2400" dirty="0"/>
          </a:p>
          <a:p>
            <a:r>
              <a:rPr lang="en-US" altLang="zh-TW" sz="2400" dirty="0" smtClean="0"/>
              <a:t>d(S</a:t>
            </a:r>
            <a:r>
              <a:rPr lang="en-US" altLang="zh-TW" sz="2400" dirty="0"/>
              <a:t>, T) = </a:t>
            </a:r>
            <a:r>
              <a:rPr lang="en-US" altLang="zh-TW" sz="2400" dirty="0" smtClean="0"/>
              <a:t>min{1+d(A</a:t>
            </a:r>
            <a:r>
              <a:rPr lang="en-US" altLang="zh-TW" sz="2400" dirty="0"/>
              <a:t>, T), 2+d(B, T), 5+d(C, T</a:t>
            </a:r>
            <a:r>
              <a:rPr lang="en-US" altLang="zh-TW" sz="2400" dirty="0" smtClean="0"/>
              <a:t>)}</a:t>
            </a:r>
          </a:p>
          <a:p>
            <a:r>
              <a:rPr lang="en-US" altLang="zh-TW" sz="2400" dirty="0" smtClean="0"/>
              <a:t> </a:t>
            </a:r>
          </a:p>
          <a:p>
            <a:endParaRPr lang="en-US" altLang="zh-TW" sz="2400" dirty="0"/>
          </a:p>
        </p:txBody>
      </p:sp>
      <p:graphicFrame>
        <p:nvGraphicFramePr>
          <p:cNvPr id="9220" name="Object 4"/>
          <p:cNvGraphicFramePr>
            <a:graphicFrameLocks noChangeAspect="1"/>
          </p:cNvGraphicFramePr>
          <p:nvPr/>
        </p:nvGraphicFramePr>
        <p:xfrm>
          <a:off x="4572000" y="2286000"/>
          <a:ext cx="4343400" cy="2032000"/>
        </p:xfrm>
        <a:graphic>
          <a:graphicData uri="http://schemas.openxmlformats.org/presentationml/2006/ole">
            <mc:AlternateContent xmlns:mc="http://schemas.openxmlformats.org/markup-compatibility/2006">
              <mc:Choice xmlns:v="urn:schemas-microsoft-com:vml" Requires="v">
                <p:oleObj spid="_x0000_s4299" name="VISIO" r:id="rId3" imgW="2946960" imgH="1803960" progId="Visio.Drawing.6">
                  <p:embed/>
                </p:oleObj>
              </mc:Choice>
              <mc:Fallback>
                <p:oleObj name="VISIO" r:id="rId3" imgW="2946960" imgH="1803960" progId="Visio.Drawing.6">
                  <p:embed/>
                  <p:pic>
                    <p:nvPicPr>
                      <p:cNvPr id="92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286000"/>
                        <a:ext cx="43434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2" name="Object 6"/>
          <p:cNvGraphicFramePr>
            <a:graphicFrameLocks noChangeAspect="1"/>
          </p:cNvGraphicFramePr>
          <p:nvPr>
            <p:extLst>
              <p:ext uri="{D42A27DB-BD31-4B8C-83A1-F6EECF244321}">
                <p14:modId xmlns:p14="http://schemas.microsoft.com/office/powerpoint/2010/main" val="2401930117"/>
              </p:ext>
            </p:extLst>
          </p:nvPr>
        </p:nvGraphicFramePr>
        <p:xfrm>
          <a:off x="5753100" y="5376069"/>
          <a:ext cx="3505200" cy="1465263"/>
        </p:xfrm>
        <a:graphic>
          <a:graphicData uri="http://schemas.openxmlformats.org/presentationml/2006/ole">
            <mc:AlternateContent xmlns:mc="http://schemas.openxmlformats.org/markup-compatibility/2006">
              <mc:Choice xmlns:v="urn:schemas-microsoft-com:vml" Requires="v">
                <p:oleObj spid="_x0000_s4300" name="VISIO" r:id="rId5" imgW="2946960" imgH="1232640" progId="Visio.Drawing.6">
                  <p:embed/>
                </p:oleObj>
              </mc:Choice>
              <mc:Fallback>
                <p:oleObj name="VISIO" r:id="rId5" imgW="2946960" imgH="1232640" progId="Visio.Drawing.6">
                  <p:embed/>
                  <p:pic>
                    <p:nvPicPr>
                      <p:cNvPr id="922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100" y="5376069"/>
                        <a:ext cx="35052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3" name="Text Box 7"/>
          <p:cNvSpPr txBox="1">
            <a:spLocks noChangeArrowheads="1"/>
          </p:cNvSpPr>
          <p:nvPr/>
        </p:nvSpPr>
        <p:spPr bwMode="auto">
          <a:xfrm>
            <a:off x="1115616" y="5015805"/>
            <a:ext cx="53340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folHlink"/>
              </a:buClr>
              <a:buSzPct val="60000"/>
            </a:pPr>
            <a:r>
              <a:rPr lang="en-US" altLang="zh-TW" dirty="0" smtClean="0"/>
              <a:t>d(A,T</a:t>
            </a:r>
            <a:r>
              <a:rPr lang="en-US" altLang="zh-TW" dirty="0"/>
              <a:t>) = min{4+d(D,T), 11+d(E,T)}</a:t>
            </a:r>
          </a:p>
          <a:p>
            <a:pPr>
              <a:lnSpc>
                <a:spcPct val="90000"/>
              </a:lnSpc>
              <a:spcBef>
                <a:spcPct val="20000"/>
              </a:spcBef>
              <a:buClr>
                <a:schemeClr val="folHlink"/>
              </a:buClr>
              <a:buSzPct val="60000"/>
              <a:buFont typeface="Wingdings" panose="05000000000000000000" pitchFamily="2" charset="2"/>
              <a:buNone/>
            </a:pPr>
            <a:r>
              <a:rPr lang="en-US" altLang="zh-TW" dirty="0"/>
              <a:t>  = min{4+18, 11+13} = 22.</a:t>
            </a:r>
            <a:endParaRPr lang="zh-TW" altLang="en-US" dirty="0"/>
          </a:p>
          <a:p>
            <a:pPr>
              <a:spcBef>
                <a:spcPct val="50000"/>
              </a:spcBef>
            </a:pPr>
            <a:endParaRPr lang="zh-TW" altLang="en-US" dirty="0"/>
          </a:p>
        </p:txBody>
      </p:sp>
      <p:graphicFrame>
        <p:nvGraphicFramePr>
          <p:cNvPr id="9224" name="Object 8"/>
          <p:cNvGraphicFramePr>
            <a:graphicFrameLocks noChangeAspect="1"/>
          </p:cNvGraphicFramePr>
          <p:nvPr/>
        </p:nvGraphicFramePr>
        <p:xfrm>
          <a:off x="0" y="2362200"/>
          <a:ext cx="4191000" cy="2033588"/>
        </p:xfrm>
        <a:graphic>
          <a:graphicData uri="http://schemas.openxmlformats.org/presentationml/2006/ole">
            <mc:AlternateContent xmlns:mc="http://schemas.openxmlformats.org/markup-compatibility/2006">
              <mc:Choice xmlns:v="urn:schemas-microsoft-com:vml" Requires="v">
                <p:oleObj spid="_x0000_s4301" name="VISIO" r:id="rId7" imgW="4788360" imgH="2698200" progId="Visio.Drawing.6">
                  <p:embed/>
                </p:oleObj>
              </mc:Choice>
              <mc:Fallback>
                <p:oleObj name="VISIO" r:id="rId7" imgW="4788360" imgH="2698200" progId="Visio.Drawing.6">
                  <p:embed/>
                  <p:pic>
                    <p:nvPicPr>
                      <p:cNvPr id="9224"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362200"/>
                        <a:ext cx="4191000" cy="203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64110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descr="img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88392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r>
              <a:rPr lang="zh-TW" altLang="en-US"/>
              <a:t>7 -</a:t>
            </a:r>
            <a:fld id="{7914BF22-BB91-4CDC-89AB-8B6F6291E39D}" type="slidenum">
              <a:rPr lang="zh-TW" altLang="en-US"/>
              <a:pPr/>
              <a:t>210</a:t>
            </a:fld>
            <a:endParaRPr lang="zh-TW" altLang="en-US"/>
          </a:p>
        </p:txBody>
      </p:sp>
      <p:sp>
        <p:nvSpPr>
          <p:cNvPr id="11267" name="Rectangle 3"/>
          <p:cNvSpPr>
            <a:spLocks noGrp="1" noChangeArrowheads="1"/>
          </p:cNvSpPr>
          <p:nvPr>
            <p:ph type="body" idx="1"/>
          </p:nvPr>
        </p:nvSpPr>
        <p:spPr>
          <a:xfrm>
            <a:off x="914400" y="620688"/>
            <a:ext cx="8122096" cy="4724400"/>
          </a:xfrm>
        </p:spPr>
        <p:txBody>
          <a:bodyPr/>
          <a:lstStyle/>
          <a:p>
            <a:pPr>
              <a:lnSpc>
                <a:spcPct val="90000"/>
              </a:lnSpc>
            </a:pPr>
            <a:r>
              <a:rPr lang="en-US" altLang="zh-TW" sz="2400" dirty="0"/>
              <a:t>d(B, T) = min{9+d(D, T), 5+d(E, T), 16+d(F, T)}</a:t>
            </a:r>
          </a:p>
          <a:p>
            <a:pPr>
              <a:lnSpc>
                <a:spcPct val="90000"/>
              </a:lnSpc>
              <a:buFont typeface="Wingdings" panose="05000000000000000000" pitchFamily="2" charset="2"/>
              <a:buNone/>
            </a:pPr>
            <a:r>
              <a:rPr lang="en-US" altLang="zh-TW" sz="2400" dirty="0"/>
              <a:t>              = min{9+18, 5+13, 16+2} = 18.</a:t>
            </a:r>
          </a:p>
          <a:p>
            <a:pPr>
              <a:lnSpc>
                <a:spcPct val="90000"/>
              </a:lnSpc>
            </a:pPr>
            <a:endParaRPr lang="en-US" altLang="zh-TW" sz="2400" dirty="0"/>
          </a:p>
          <a:p>
            <a:pPr>
              <a:lnSpc>
                <a:spcPct val="90000"/>
              </a:lnSpc>
            </a:pPr>
            <a:endParaRPr lang="en-US" altLang="zh-TW" sz="2400" dirty="0"/>
          </a:p>
          <a:p>
            <a:pPr>
              <a:lnSpc>
                <a:spcPct val="90000"/>
              </a:lnSpc>
            </a:pPr>
            <a:endParaRPr lang="en-US" altLang="zh-TW" sz="2400" dirty="0"/>
          </a:p>
          <a:p>
            <a:pPr>
              <a:lnSpc>
                <a:spcPct val="90000"/>
              </a:lnSpc>
            </a:pPr>
            <a:endParaRPr lang="en-US" altLang="zh-TW" sz="2400" dirty="0"/>
          </a:p>
          <a:p>
            <a:pPr>
              <a:lnSpc>
                <a:spcPct val="90000"/>
              </a:lnSpc>
            </a:pPr>
            <a:endParaRPr lang="en-US" altLang="zh-TW" sz="2400" dirty="0"/>
          </a:p>
          <a:p>
            <a:pPr>
              <a:lnSpc>
                <a:spcPct val="90000"/>
              </a:lnSpc>
            </a:pPr>
            <a:endParaRPr lang="en-US" altLang="zh-TW" sz="2400" dirty="0"/>
          </a:p>
          <a:p>
            <a:pPr>
              <a:lnSpc>
                <a:spcPct val="90000"/>
              </a:lnSpc>
            </a:pPr>
            <a:r>
              <a:rPr lang="en-US" altLang="zh-TW" sz="2400" dirty="0"/>
              <a:t>d(C, T) = min{ 2+d(F, T) } = 2+2 = 4</a:t>
            </a:r>
          </a:p>
          <a:p>
            <a:pPr>
              <a:lnSpc>
                <a:spcPct val="90000"/>
              </a:lnSpc>
            </a:pPr>
            <a:r>
              <a:rPr lang="en-US" altLang="zh-TW" sz="2400" dirty="0"/>
              <a:t>d(S, T) = min{1+d(A, T), 2+d(B, T), 5+d(C, T)}</a:t>
            </a:r>
          </a:p>
          <a:p>
            <a:pPr>
              <a:lnSpc>
                <a:spcPct val="90000"/>
              </a:lnSpc>
              <a:buFont typeface="Wingdings" panose="05000000000000000000" pitchFamily="2" charset="2"/>
              <a:buNone/>
            </a:pPr>
            <a:r>
              <a:rPr lang="en-US" altLang="zh-TW" sz="2400" dirty="0"/>
              <a:t>              = min{1+22, 2+18, 5+4} = 9.  </a:t>
            </a:r>
          </a:p>
          <a:p>
            <a:pPr>
              <a:lnSpc>
                <a:spcPct val="90000"/>
              </a:lnSpc>
            </a:pPr>
            <a:r>
              <a:rPr lang="en-US" altLang="zh-TW" sz="2400" dirty="0"/>
              <a:t>The above way of reasoning is called </a:t>
            </a:r>
          </a:p>
          <a:p>
            <a:pPr>
              <a:lnSpc>
                <a:spcPct val="90000"/>
              </a:lnSpc>
              <a:buFont typeface="Wingdings" panose="05000000000000000000" pitchFamily="2" charset="2"/>
              <a:buNone/>
            </a:pPr>
            <a:r>
              <a:rPr lang="en-US" altLang="zh-TW" sz="2400" dirty="0">
                <a:solidFill>
                  <a:schemeClr val="hlink"/>
                </a:solidFill>
              </a:rPr>
              <a:t>   </a:t>
            </a:r>
            <a:r>
              <a:rPr lang="en-US" altLang="zh-TW" sz="2400" u="sng" dirty="0">
                <a:solidFill>
                  <a:schemeClr val="hlink"/>
                </a:solidFill>
              </a:rPr>
              <a:t>backward reasoning</a:t>
            </a:r>
            <a:r>
              <a:rPr lang="en-US" altLang="zh-TW" sz="2400" dirty="0">
                <a:solidFill>
                  <a:schemeClr val="hlink"/>
                </a:solidFill>
              </a:rPr>
              <a:t>.</a:t>
            </a:r>
            <a:endParaRPr lang="zh-TW" altLang="en-US" sz="2400" dirty="0">
              <a:solidFill>
                <a:schemeClr val="hlink"/>
              </a:solidFill>
            </a:endParaRPr>
          </a:p>
        </p:txBody>
      </p:sp>
      <p:sp>
        <p:nvSpPr>
          <p:cNvPr id="11269" name="Rectangle 5"/>
          <p:cNvSpPr>
            <a:spLocks noChangeArrowheads="1"/>
          </p:cNvSpPr>
          <p:nvPr/>
        </p:nvSpPr>
        <p:spPr bwMode="auto">
          <a:xfrm>
            <a:off x="3052763" y="2424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aphicFrame>
        <p:nvGraphicFramePr>
          <p:cNvPr id="11268" name="Object 4"/>
          <p:cNvGraphicFramePr>
            <a:graphicFrameLocks noChangeAspect="1"/>
          </p:cNvGraphicFramePr>
          <p:nvPr/>
        </p:nvGraphicFramePr>
        <p:xfrm>
          <a:off x="5181600" y="1676400"/>
          <a:ext cx="3962400" cy="2133600"/>
        </p:xfrm>
        <a:graphic>
          <a:graphicData uri="http://schemas.openxmlformats.org/presentationml/2006/ole">
            <mc:AlternateContent xmlns:mc="http://schemas.openxmlformats.org/markup-compatibility/2006">
              <mc:Choice xmlns:v="urn:schemas-microsoft-com:vml" Requires="v">
                <p:oleObj spid="_x0000_s5256" r:id="rId3" imgW="3148584" imgH="1898904" progId="Visio.Drawing.6">
                  <p:embed/>
                </p:oleObj>
              </mc:Choice>
              <mc:Fallback>
                <p:oleObj r:id="rId3" imgW="3148584" imgH="1898904" progId="Visio.Drawing.6">
                  <p:embed/>
                  <p:pic>
                    <p:nvPicPr>
                      <p:cNvPr id="11268" name="Object 4"/>
                      <p:cNvPicPr>
                        <a:picLocks noChangeAspect="1" noChangeArrowheads="1"/>
                      </p:cNvPicPr>
                      <p:nvPr/>
                    </p:nvPicPr>
                    <p:blipFill>
                      <a:blip r:embed="rId4">
                        <a:extLst>
                          <a:ext uri="{28A0092B-C50C-407E-A947-70E740481C1C}">
                            <a14:useLocalDpi xmlns:a14="http://schemas.microsoft.com/office/drawing/2010/main" val="0"/>
                          </a:ext>
                        </a:extLst>
                      </a:blip>
                      <a:srcRect t="-3612" r="3389" b="-2408"/>
                      <a:stretch>
                        <a:fillRect/>
                      </a:stretch>
                    </p:blipFill>
                    <p:spPr bwMode="auto">
                      <a:xfrm>
                        <a:off x="5181600" y="1676400"/>
                        <a:ext cx="39624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 name="Object 6"/>
          <p:cNvGraphicFramePr>
            <a:graphicFrameLocks noChangeAspect="1"/>
          </p:cNvGraphicFramePr>
          <p:nvPr/>
        </p:nvGraphicFramePr>
        <p:xfrm>
          <a:off x="381000" y="1752600"/>
          <a:ext cx="4419600" cy="2143125"/>
        </p:xfrm>
        <a:graphic>
          <a:graphicData uri="http://schemas.openxmlformats.org/presentationml/2006/ole">
            <mc:AlternateContent xmlns:mc="http://schemas.openxmlformats.org/markup-compatibility/2006">
              <mc:Choice xmlns:v="urn:schemas-microsoft-com:vml" Requires="v">
                <p:oleObj spid="_x0000_s5257" name="VISIO" r:id="rId5" imgW="4788360" imgH="2698200" progId="Visio.Drawing.6">
                  <p:embed/>
                </p:oleObj>
              </mc:Choice>
              <mc:Fallback>
                <p:oleObj name="VISIO" r:id="rId5" imgW="4788360" imgH="2698200" progId="Visio.Drawing.6">
                  <p:embed/>
                  <p:pic>
                    <p:nvPicPr>
                      <p:cNvPr id="1127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752600"/>
                        <a:ext cx="44196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785206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zh-TW" altLang="en-US"/>
              <a:t>7 -</a:t>
            </a:r>
            <a:fld id="{454CEF7A-B2A2-48EC-8B78-ED0333DC97D0}" type="slidenum">
              <a:rPr lang="zh-TW" altLang="en-US"/>
              <a:pPr/>
              <a:t>211</a:t>
            </a:fld>
            <a:endParaRPr lang="zh-TW" altLang="en-US"/>
          </a:p>
        </p:txBody>
      </p:sp>
      <p:sp>
        <p:nvSpPr>
          <p:cNvPr id="12290" name="Rectangle 2"/>
          <p:cNvSpPr>
            <a:spLocks noGrp="1" noChangeArrowheads="1"/>
          </p:cNvSpPr>
          <p:nvPr>
            <p:ph type="title"/>
          </p:nvPr>
        </p:nvSpPr>
        <p:spPr>
          <a:xfrm>
            <a:off x="838200" y="762000"/>
            <a:ext cx="7793038" cy="693738"/>
          </a:xfrm>
        </p:spPr>
        <p:txBody>
          <a:bodyPr/>
          <a:lstStyle/>
          <a:p>
            <a:r>
              <a:rPr lang="en-US" altLang="zh-TW"/>
              <a:t>Backward approach </a:t>
            </a:r>
            <a:br>
              <a:rPr lang="en-US" altLang="zh-TW"/>
            </a:br>
            <a:r>
              <a:rPr lang="en-US" altLang="zh-TW"/>
              <a:t>(forward reasoning)</a:t>
            </a:r>
            <a:r>
              <a:rPr lang="en-US" altLang="zh-TW" sz="3600"/>
              <a:t> </a:t>
            </a:r>
            <a:endParaRPr lang="zh-TW" altLang="en-US" sz="3600"/>
          </a:p>
        </p:txBody>
      </p:sp>
      <p:sp>
        <p:nvSpPr>
          <p:cNvPr id="12291" name="Rectangle 3"/>
          <p:cNvSpPr>
            <a:spLocks noGrp="1" noChangeArrowheads="1"/>
          </p:cNvSpPr>
          <p:nvPr>
            <p:ph type="body" idx="1"/>
          </p:nvPr>
        </p:nvSpPr>
        <p:spPr>
          <a:xfrm>
            <a:off x="533400" y="1676400"/>
            <a:ext cx="7924800" cy="4800600"/>
          </a:xfrm>
        </p:spPr>
        <p:txBody>
          <a:bodyPr/>
          <a:lstStyle/>
          <a:p>
            <a:pPr>
              <a:lnSpc>
                <a:spcPct val="90000"/>
              </a:lnSpc>
            </a:pPr>
            <a:endParaRPr lang="en-US" altLang="zh-TW" sz="2800"/>
          </a:p>
          <a:p>
            <a:pPr>
              <a:lnSpc>
                <a:spcPct val="90000"/>
              </a:lnSpc>
            </a:pPr>
            <a:endParaRPr lang="en-US" altLang="zh-TW" sz="2800"/>
          </a:p>
          <a:p>
            <a:pPr>
              <a:lnSpc>
                <a:spcPct val="90000"/>
              </a:lnSpc>
            </a:pPr>
            <a:endParaRPr lang="en-US" altLang="zh-TW" sz="2800"/>
          </a:p>
          <a:p>
            <a:pPr>
              <a:lnSpc>
                <a:spcPct val="90000"/>
              </a:lnSpc>
            </a:pPr>
            <a:r>
              <a:rPr lang="en-US" altLang="zh-TW" sz="2400"/>
              <a:t>d(S, A) = 1</a:t>
            </a:r>
          </a:p>
          <a:p>
            <a:pPr algn="just">
              <a:lnSpc>
                <a:spcPct val="90000"/>
              </a:lnSpc>
              <a:buFont typeface="Wingdings" panose="05000000000000000000" pitchFamily="2" charset="2"/>
              <a:buNone/>
            </a:pPr>
            <a:r>
              <a:rPr lang="en-US" altLang="zh-TW" sz="2400"/>
              <a:t>	d(S, B) = 2</a:t>
            </a:r>
          </a:p>
          <a:p>
            <a:pPr algn="just">
              <a:lnSpc>
                <a:spcPct val="90000"/>
              </a:lnSpc>
              <a:buFont typeface="Wingdings" panose="05000000000000000000" pitchFamily="2" charset="2"/>
              <a:buNone/>
            </a:pPr>
            <a:r>
              <a:rPr lang="en-US" altLang="zh-TW" sz="2400"/>
              <a:t>	d(S, C) = 5</a:t>
            </a:r>
          </a:p>
          <a:p>
            <a:pPr algn="just">
              <a:lnSpc>
                <a:spcPct val="90000"/>
              </a:lnSpc>
            </a:pPr>
            <a:r>
              <a:rPr lang="en-US" altLang="zh-TW" sz="2400"/>
              <a:t>d(S,D)=min{d(S,A)+d(A,D), d(S,B)+d(B,D)}</a:t>
            </a:r>
          </a:p>
          <a:p>
            <a:pPr>
              <a:lnSpc>
                <a:spcPct val="90000"/>
              </a:lnSpc>
              <a:buFont typeface="Wingdings" panose="05000000000000000000" pitchFamily="2" charset="2"/>
              <a:buNone/>
            </a:pPr>
            <a:r>
              <a:rPr lang="en-US" altLang="zh-TW" sz="2400"/>
              <a:t>            = min{ 1+4, 2+9 } = 5</a:t>
            </a:r>
          </a:p>
          <a:p>
            <a:pPr>
              <a:lnSpc>
                <a:spcPct val="90000"/>
              </a:lnSpc>
              <a:buFont typeface="Wingdings" panose="05000000000000000000" pitchFamily="2" charset="2"/>
              <a:buNone/>
            </a:pPr>
            <a:r>
              <a:rPr lang="en-US" altLang="zh-TW" sz="2400"/>
              <a:t>   d(S,E)=min{d(S,A)+d(A,E), d(S,B)+d(B,E)}</a:t>
            </a:r>
          </a:p>
          <a:p>
            <a:pPr>
              <a:lnSpc>
                <a:spcPct val="90000"/>
              </a:lnSpc>
              <a:buFont typeface="Wingdings" panose="05000000000000000000" pitchFamily="2" charset="2"/>
              <a:buNone/>
            </a:pPr>
            <a:r>
              <a:rPr lang="en-US" altLang="zh-TW" sz="2400"/>
              <a:t>            = min{ 1+11, 2+5 } = 7</a:t>
            </a:r>
          </a:p>
          <a:p>
            <a:pPr>
              <a:lnSpc>
                <a:spcPct val="90000"/>
              </a:lnSpc>
              <a:buFont typeface="Wingdings" panose="05000000000000000000" pitchFamily="2" charset="2"/>
              <a:buNone/>
            </a:pPr>
            <a:r>
              <a:rPr lang="en-US" altLang="zh-TW" sz="2400"/>
              <a:t>   d(S,F)=min{d(S,B)+d(B,F), d(S,C)+d(C,F)}</a:t>
            </a:r>
          </a:p>
          <a:p>
            <a:pPr>
              <a:lnSpc>
                <a:spcPct val="90000"/>
              </a:lnSpc>
              <a:buFont typeface="Wingdings" panose="05000000000000000000" pitchFamily="2" charset="2"/>
              <a:buNone/>
            </a:pPr>
            <a:r>
              <a:rPr lang="en-US" altLang="zh-TW" sz="2400"/>
              <a:t>            = min{ 2+16, 5+2 } = 7</a:t>
            </a:r>
          </a:p>
        </p:txBody>
      </p:sp>
      <p:graphicFrame>
        <p:nvGraphicFramePr>
          <p:cNvPr id="12292" name="Object 4"/>
          <p:cNvGraphicFramePr>
            <a:graphicFrameLocks noChangeAspect="1"/>
          </p:cNvGraphicFramePr>
          <p:nvPr/>
        </p:nvGraphicFramePr>
        <p:xfrm>
          <a:off x="3733800" y="1524000"/>
          <a:ext cx="5181600" cy="2514600"/>
        </p:xfrm>
        <a:graphic>
          <a:graphicData uri="http://schemas.openxmlformats.org/presentationml/2006/ole">
            <mc:AlternateContent xmlns:mc="http://schemas.openxmlformats.org/markup-compatibility/2006">
              <mc:Choice xmlns:v="urn:schemas-microsoft-com:vml" Requires="v">
                <p:oleObj spid="_x0000_s6213" name="VISIO" r:id="rId3" imgW="4788360" imgH="2698200" progId="Visio.Drawing.6">
                  <p:embed/>
                </p:oleObj>
              </mc:Choice>
              <mc:Fallback>
                <p:oleObj name="VISIO" r:id="rId3" imgW="4788360" imgH="2698200" progId="Visio.Drawing.6">
                  <p:embed/>
                  <p:pic>
                    <p:nvPicPr>
                      <p:cNvPr id="122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524000"/>
                        <a:ext cx="5181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5746265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r>
              <a:rPr lang="zh-TW" altLang="en-US"/>
              <a:t>7 -</a:t>
            </a:r>
            <a:fld id="{CD8EC855-63CC-4442-8411-960E57390605}" type="slidenum">
              <a:rPr lang="zh-TW" altLang="en-US"/>
              <a:pPr/>
              <a:t>212</a:t>
            </a:fld>
            <a:endParaRPr lang="zh-TW" altLang="en-US"/>
          </a:p>
        </p:txBody>
      </p:sp>
      <p:sp>
        <p:nvSpPr>
          <p:cNvPr id="13315" name="Rectangle 3"/>
          <p:cNvSpPr>
            <a:spLocks noGrp="1" noChangeArrowheads="1"/>
          </p:cNvSpPr>
          <p:nvPr>
            <p:ph type="body" idx="1"/>
          </p:nvPr>
        </p:nvSpPr>
        <p:spPr>
          <a:xfrm>
            <a:off x="762000" y="2017713"/>
            <a:ext cx="7696200" cy="4114800"/>
          </a:xfrm>
        </p:spPr>
        <p:txBody>
          <a:bodyPr/>
          <a:lstStyle/>
          <a:p>
            <a:r>
              <a:rPr lang="en-US" altLang="zh-TW" sz="2800"/>
              <a:t>d(S,T) = min{d(S, D)+d(D, T), d(S,E)+</a:t>
            </a:r>
          </a:p>
          <a:p>
            <a:pPr>
              <a:buFont typeface="Wingdings" panose="05000000000000000000" pitchFamily="2" charset="2"/>
              <a:buNone/>
            </a:pPr>
            <a:r>
              <a:rPr lang="en-US" altLang="zh-TW" sz="2800"/>
              <a:t>			      d(E,T), d(S, F)+d(F, T)}</a:t>
            </a:r>
          </a:p>
          <a:p>
            <a:pPr>
              <a:buFont typeface="Wingdings" panose="05000000000000000000" pitchFamily="2" charset="2"/>
              <a:buNone/>
            </a:pPr>
            <a:r>
              <a:rPr lang="en-US" altLang="zh-TW" sz="2800"/>
              <a:t>             = min{ 5+18, 7+13, 7+2 } </a:t>
            </a:r>
          </a:p>
          <a:p>
            <a:pPr>
              <a:buFont typeface="Wingdings" panose="05000000000000000000" pitchFamily="2" charset="2"/>
              <a:buNone/>
            </a:pPr>
            <a:r>
              <a:rPr lang="en-US" altLang="zh-TW" sz="2800"/>
              <a:t>             = 9</a:t>
            </a:r>
            <a:r>
              <a:rPr lang="en-US" altLang="zh-TW" sz="2400"/>
              <a:t> </a:t>
            </a:r>
            <a:endParaRPr lang="zh-TW" altLang="en-US" sz="2400"/>
          </a:p>
        </p:txBody>
      </p:sp>
      <p:graphicFrame>
        <p:nvGraphicFramePr>
          <p:cNvPr id="13317" name="Object 5"/>
          <p:cNvGraphicFramePr>
            <a:graphicFrameLocks noChangeAspect="1"/>
          </p:cNvGraphicFramePr>
          <p:nvPr/>
        </p:nvGraphicFramePr>
        <p:xfrm>
          <a:off x="3429000" y="3810000"/>
          <a:ext cx="5181600" cy="2514600"/>
        </p:xfrm>
        <a:graphic>
          <a:graphicData uri="http://schemas.openxmlformats.org/presentationml/2006/ole">
            <mc:AlternateContent xmlns:mc="http://schemas.openxmlformats.org/markup-compatibility/2006">
              <mc:Choice xmlns:v="urn:schemas-microsoft-com:vml" Requires="v">
                <p:oleObj spid="_x0000_s7237" name="VISIO" r:id="rId3" imgW="4788360" imgH="2698200" progId="Visio.Drawing.6">
                  <p:embed/>
                </p:oleObj>
              </mc:Choice>
              <mc:Fallback>
                <p:oleObj name="VISIO" r:id="rId3" imgW="4788360" imgH="2698200" progId="Visio.Drawing.6">
                  <p:embed/>
                  <p:pic>
                    <p:nvPicPr>
                      <p:cNvPr id="1331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810000"/>
                        <a:ext cx="5181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164292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r>
              <a:rPr lang="zh-TW" altLang="en-US"/>
              <a:t>7 -</a:t>
            </a:r>
            <a:fld id="{B999D349-9A3A-47E6-8062-7B701CA850CE}" type="slidenum">
              <a:rPr lang="zh-TW" altLang="en-US"/>
              <a:pPr/>
              <a:t>213</a:t>
            </a:fld>
            <a:endParaRPr lang="zh-TW" altLang="en-US"/>
          </a:p>
        </p:txBody>
      </p:sp>
      <p:sp>
        <p:nvSpPr>
          <p:cNvPr id="44035" name="Rectangle 3"/>
          <p:cNvSpPr>
            <a:spLocks noGrp="1" noChangeArrowheads="1"/>
          </p:cNvSpPr>
          <p:nvPr>
            <p:ph type="body" idx="1"/>
          </p:nvPr>
        </p:nvSpPr>
        <p:spPr>
          <a:xfrm>
            <a:off x="990600" y="1524000"/>
            <a:ext cx="7772400" cy="4572000"/>
          </a:xfrm>
        </p:spPr>
        <p:txBody>
          <a:bodyPr/>
          <a:lstStyle/>
          <a:p>
            <a:pPr>
              <a:lnSpc>
                <a:spcPct val="90000"/>
              </a:lnSpc>
            </a:pPr>
            <a:r>
              <a:rPr lang="en-US" altLang="zh-TW" sz="2800"/>
              <a:t>Forward approach and backward approach:</a:t>
            </a:r>
            <a:endParaRPr lang="en-US" altLang="zh-TW" sz="2800" u="sng">
              <a:solidFill>
                <a:schemeClr val="hlink"/>
              </a:solidFill>
            </a:endParaRPr>
          </a:p>
          <a:p>
            <a:pPr lvl="1">
              <a:lnSpc>
                <a:spcPct val="90000"/>
              </a:lnSpc>
            </a:pPr>
            <a:r>
              <a:rPr lang="en-US" altLang="zh-TW" sz="2400" u="sng">
                <a:solidFill>
                  <a:schemeClr val="hlink"/>
                </a:solidFill>
              </a:rPr>
              <a:t>Note that if the recurrence relations are formulated using the forward approach then the relations are solved backwards . </a:t>
            </a:r>
            <a:r>
              <a:rPr lang="en-US" altLang="zh-TW" sz="2400"/>
              <a:t>i.e., beginning with the last decision</a:t>
            </a:r>
            <a:endParaRPr lang="en-US" altLang="zh-TW" sz="2400" u="sng">
              <a:solidFill>
                <a:schemeClr val="hlink"/>
              </a:solidFill>
            </a:endParaRPr>
          </a:p>
          <a:p>
            <a:pPr lvl="1">
              <a:lnSpc>
                <a:spcPct val="90000"/>
              </a:lnSpc>
            </a:pPr>
            <a:r>
              <a:rPr lang="en-US" altLang="zh-TW" sz="2400" u="sng">
                <a:solidFill>
                  <a:schemeClr val="hlink"/>
                </a:solidFill>
              </a:rPr>
              <a:t>On the other hand if the relations are formulated using the backward approach, they are solved forwards.</a:t>
            </a:r>
          </a:p>
          <a:p>
            <a:pPr>
              <a:lnSpc>
                <a:spcPct val="90000"/>
              </a:lnSpc>
            </a:pPr>
            <a:r>
              <a:rPr lang="en-US" altLang="zh-TW" sz="2800"/>
              <a:t>To solve a problem by using dynamic programming:</a:t>
            </a:r>
          </a:p>
          <a:p>
            <a:pPr lvl="1">
              <a:lnSpc>
                <a:spcPct val="90000"/>
              </a:lnSpc>
            </a:pPr>
            <a:r>
              <a:rPr lang="en-US" altLang="zh-TW" sz="2400"/>
              <a:t>Find out the recurrence relations.</a:t>
            </a:r>
          </a:p>
          <a:p>
            <a:pPr lvl="1">
              <a:lnSpc>
                <a:spcPct val="90000"/>
              </a:lnSpc>
            </a:pPr>
            <a:r>
              <a:rPr lang="en-US" altLang="zh-TW" sz="2400"/>
              <a:t>Represent the problem by a multistage graph.</a:t>
            </a:r>
          </a:p>
          <a:p>
            <a:pPr lvl="1">
              <a:lnSpc>
                <a:spcPct val="90000"/>
              </a:lnSpc>
            </a:pPr>
            <a:endParaRPr lang="en-US" altLang="zh-TW" sz="2400" u="sng">
              <a:solidFill>
                <a:schemeClr val="hlink"/>
              </a:solidFill>
            </a:endParaRPr>
          </a:p>
        </p:txBody>
      </p:sp>
      <p:sp>
        <p:nvSpPr>
          <p:cNvPr id="44038" name="Rectangle 6"/>
          <p:cNvSpPr>
            <a:spLocks noGrp="1" noChangeArrowheads="1"/>
          </p:cNvSpPr>
          <p:nvPr>
            <p:ph type="title"/>
          </p:nvPr>
        </p:nvSpPr>
        <p:spPr>
          <a:xfrm>
            <a:off x="914400" y="457200"/>
            <a:ext cx="7793038" cy="642938"/>
          </a:xfrm>
          <a:noFill/>
          <a:ln/>
        </p:spPr>
        <p:txBody>
          <a:bodyPr/>
          <a:lstStyle/>
          <a:p>
            <a:r>
              <a:rPr lang="en-US" altLang="zh-TW"/>
              <a:t>Dynamic programming</a:t>
            </a:r>
            <a:endParaRPr lang="zh-TW" altLang="en-US"/>
          </a:p>
        </p:txBody>
      </p:sp>
    </p:spTree>
    <p:extLst>
      <p:ext uri="{BB962C8B-B14F-4D97-AF65-F5344CB8AC3E}">
        <p14:creationId xmlns:p14="http://schemas.microsoft.com/office/powerpoint/2010/main" val="2250946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zh-TW" altLang="en-US"/>
              <a:t>7 -</a:t>
            </a:r>
            <a:fld id="{34DD346D-FF7A-467F-BB1D-8B3F3C8047E2}" type="slidenum">
              <a:rPr lang="zh-TW" altLang="en-US"/>
              <a:pPr/>
              <a:t>214</a:t>
            </a:fld>
            <a:endParaRPr lang="zh-TW" altLang="en-US"/>
          </a:p>
        </p:txBody>
      </p:sp>
      <p:sp>
        <p:nvSpPr>
          <p:cNvPr id="15362" name="Rectangle 2"/>
          <p:cNvSpPr>
            <a:spLocks noGrp="1" noChangeArrowheads="1"/>
          </p:cNvSpPr>
          <p:nvPr>
            <p:ph type="title"/>
          </p:nvPr>
        </p:nvSpPr>
        <p:spPr>
          <a:xfrm>
            <a:off x="838200" y="685800"/>
            <a:ext cx="7793038" cy="693738"/>
          </a:xfrm>
        </p:spPr>
        <p:txBody>
          <a:bodyPr/>
          <a:lstStyle/>
          <a:p>
            <a:r>
              <a:rPr lang="en-US" altLang="zh-TW" dirty="0"/>
              <a:t>The resource allocation problem </a:t>
            </a:r>
            <a:endParaRPr lang="zh-TW" altLang="en-US" dirty="0"/>
          </a:p>
        </p:txBody>
      </p:sp>
      <p:sp>
        <p:nvSpPr>
          <p:cNvPr id="15363" name="Rectangle 3"/>
          <p:cNvSpPr>
            <a:spLocks noGrp="1" noChangeArrowheads="1"/>
          </p:cNvSpPr>
          <p:nvPr>
            <p:ph type="body" idx="1"/>
          </p:nvPr>
        </p:nvSpPr>
        <p:spPr/>
        <p:txBody>
          <a:bodyPr/>
          <a:lstStyle/>
          <a:p>
            <a:r>
              <a:rPr lang="en-US" altLang="zh-TW" sz="2800"/>
              <a:t>m resources, n projects</a:t>
            </a:r>
          </a:p>
          <a:p>
            <a:pPr>
              <a:buFont typeface="Wingdings" panose="05000000000000000000" pitchFamily="2" charset="2"/>
              <a:buNone/>
            </a:pPr>
            <a:r>
              <a:rPr lang="en-US" altLang="zh-TW" sz="2800"/>
              <a:t>  profit P</a:t>
            </a:r>
            <a:r>
              <a:rPr lang="en-US" altLang="zh-TW" sz="2800" baseline="-25000"/>
              <a:t>i, j</a:t>
            </a:r>
            <a:r>
              <a:rPr lang="en-US" altLang="zh-TW" sz="2800"/>
              <a:t> : j resources are allocated to project i.</a:t>
            </a:r>
          </a:p>
          <a:p>
            <a:pPr>
              <a:buFont typeface="Wingdings" panose="05000000000000000000" pitchFamily="2" charset="2"/>
              <a:buNone/>
            </a:pPr>
            <a:r>
              <a:rPr lang="en-US" altLang="zh-TW" sz="2800"/>
              <a:t>  maximize the total profit.</a:t>
            </a:r>
          </a:p>
          <a:p>
            <a:pPr>
              <a:buFont typeface="Wingdings" panose="05000000000000000000" pitchFamily="2" charset="2"/>
              <a:buNone/>
            </a:pPr>
            <a:endParaRPr lang="en-US" altLang="zh-TW" sz="2800"/>
          </a:p>
          <a:p>
            <a:endParaRPr lang="zh-TW" altLang="en-US" sz="2800"/>
          </a:p>
        </p:txBody>
      </p:sp>
      <p:graphicFrame>
        <p:nvGraphicFramePr>
          <p:cNvPr id="15364" name="Object 4"/>
          <p:cNvGraphicFramePr>
            <a:graphicFrameLocks noChangeAspect="1"/>
          </p:cNvGraphicFramePr>
          <p:nvPr/>
        </p:nvGraphicFramePr>
        <p:xfrm>
          <a:off x="1371600" y="3810000"/>
          <a:ext cx="6172200" cy="2357438"/>
        </p:xfrm>
        <a:graphic>
          <a:graphicData uri="http://schemas.openxmlformats.org/presentationml/2006/ole">
            <mc:AlternateContent xmlns:mc="http://schemas.openxmlformats.org/markup-compatibility/2006">
              <mc:Choice xmlns:v="urn:schemas-microsoft-com:vml" Requires="v">
                <p:oleObj spid="_x0000_s8261" name="文件" r:id="rId3" imgW="5532120" imgH="1859400" progId="Word.Document.8">
                  <p:embed/>
                </p:oleObj>
              </mc:Choice>
              <mc:Fallback>
                <p:oleObj name="文件" r:id="rId3" imgW="5532120" imgH="1859400" progId="Word.Document.8">
                  <p:embed/>
                  <p:pic>
                    <p:nvPicPr>
                      <p:cNvPr id="153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810000"/>
                        <a:ext cx="61722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766930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zh-TW" altLang="en-US"/>
              <a:t>7 -</a:t>
            </a:r>
            <a:fld id="{D41C6822-32E1-4AE2-AFAF-240D1681AA11}" type="slidenum">
              <a:rPr lang="zh-TW" altLang="en-US"/>
              <a:pPr/>
              <a:t>215</a:t>
            </a:fld>
            <a:endParaRPr lang="zh-TW" altLang="en-US"/>
          </a:p>
        </p:txBody>
      </p:sp>
      <p:sp>
        <p:nvSpPr>
          <p:cNvPr id="16386" name="Rectangle 2"/>
          <p:cNvSpPr>
            <a:spLocks noGrp="1" noChangeArrowheads="1"/>
          </p:cNvSpPr>
          <p:nvPr>
            <p:ph type="title"/>
          </p:nvPr>
        </p:nvSpPr>
        <p:spPr/>
        <p:txBody>
          <a:bodyPr/>
          <a:lstStyle/>
          <a:p>
            <a:r>
              <a:rPr lang="en-US" altLang="zh-TW" sz="4000"/>
              <a:t> The multistage graph solution</a:t>
            </a:r>
            <a:endParaRPr lang="zh-TW" altLang="en-US" sz="4000"/>
          </a:p>
        </p:txBody>
      </p:sp>
      <p:sp>
        <p:nvSpPr>
          <p:cNvPr id="16387" name="Rectangle 3"/>
          <p:cNvSpPr>
            <a:spLocks noGrp="1" noChangeArrowheads="1"/>
          </p:cNvSpPr>
          <p:nvPr>
            <p:ph type="body" idx="1"/>
          </p:nvPr>
        </p:nvSpPr>
        <p:spPr>
          <a:xfrm>
            <a:off x="381000" y="1676400"/>
            <a:ext cx="8574088" cy="4114800"/>
          </a:xfrm>
        </p:spPr>
        <p:txBody>
          <a:bodyPr/>
          <a:lstStyle/>
          <a:p>
            <a:pPr>
              <a:lnSpc>
                <a:spcPct val="90000"/>
              </a:lnSpc>
              <a:buFont typeface="Wingdings" panose="05000000000000000000" pitchFamily="2" charset="2"/>
              <a:buNone/>
            </a:pPr>
            <a:r>
              <a:rPr lang="en-US" altLang="zh-TW" sz="2400" dirty="0"/>
              <a:t> </a:t>
            </a:r>
          </a:p>
          <a:p>
            <a:pPr>
              <a:lnSpc>
                <a:spcPct val="90000"/>
              </a:lnSpc>
            </a:pPr>
            <a:endParaRPr lang="zh-TW" altLang="en-US" sz="2400" dirty="0"/>
          </a:p>
          <a:p>
            <a:pPr>
              <a:lnSpc>
                <a:spcPct val="90000"/>
              </a:lnSpc>
            </a:pPr>
            <a:endParaRPr lang="zh-TW" altLang="en-US" sz="2800" dirty="0"/>
          </a:p>
          <a:p>
            <a:pPr>
              <a:lnSpc>
                <a:spcPct val="90000"/>
              </a:lnSpc>
            </a:pPr>
            <a:endParaRPr lang="zh-TW" altLang="en-US" sz="2800" dirty="0"/>
          </a:p>
          <a:p>
            <a:pPr>
              <a:lnSpc>
                <a:spcPct val="90000"/>
              </a:lnSpc>
            </a:pPr>
            <a:endParaRPr lang="zh-TW" altLang="en-US" sz="2800" dirty="0"/>
          </a:p>
          <a:p>
            <a:pPr>
              <a:lnSpc>
                <a:spcPct val="90000"/>
              </a:lnSpc>
            </a:pPr>
            <a:endParaRPr lang="zh-TW" altLang="en-US" sz="2800" dirty="0"/>
          </a:p>
          <a:p>
            <a:pPr>
              <a:lnSpc>
                <a:spcPct val="90000"/>
              </a:lnSpc>
            </a:pPr>
            <a:endParaRPr lang="zh-TW" altLang="en-US" sz="2800" dirty="0"/>
          </a:p>
          <a:p>
            <a:pPr>
              <a:lnSpc>
                <a:spcPct val="90000"/>
              </a:lnSpc>
            </a:pPr>
            <a:r>
              <a:rPr lang="en-US" altLang="zh-TW" sz="2400" dirty="0"/>
              <a:t>The resource allocation problem can be described as a multistage graph.</a:t>
            </a:r>
            <a:endParaRPr lang="zh-TW" altLang="en-US" sz="2400" dirty="0"/>
          </a:p>
          <a:p>
            <a:pPr>
              <a:lnSpc>
                <a:spcPct val="90000"/>
              </a:lnSpc>
            </a:pPr>
            <a:r>
              <a:rPr lang="zh-TW" altLang="en-US" sz="2400" dirty="0"/>
              <a:t>(</a:t>
            </a:r>
            <a:r>
              <a:rPr lang="en-US" altLang="zh-TW" sz="2400" dirty="0"/>
              <a:t>i, j) : i resources allocated to projects 1, 2, </a:t>
            </a:r>
            <a:r>
              <a:rPr lang="en-US" altLang="zh-TW" sz="2400" dirty="0">
                <a:latin typeface="Times New Roman" panose="02020603050405020304" pitchFamily="18" charset="0"/>
              </a:rPr>
              <a:t>…</a:t>
            </a:r>
            <a:r>
              <a:rPr lang="en-US" altLang="zh-TW" sz="2400" dirty="0"/>
              <a:t>, j</a:t>
            </a:r>
          </a:p>
          <a:p>
            <a:pPr>
              <a:lnSpc>
                <a:spcPct val="90000"/>
              </a:lnSpc>
              <a:buFont typeface="Wingdings" panose="05000000000000000000" pitchFamily="2" charset="2"/>
              <a:buNone/>
            </a:pPr>
            <a:r>
              <a:rPr lang="en-US" altLang="zh-TW" sz="2400" dirty="0"/>
              <a:t>e.g.  node H=(3, 2) : 3 resources allocated to projects 1, 2.</a:t>
            </a:r>
            <a:endParaRPr lang="zh-TW" altLang="en-US" sz="2400" dirty="0"/>
          </a:p>
        </p:txBody>
      </p:sp>
      <p:graphicFrame>
        <p:nvGraphicFramePr>
          <p:cNvPr id="16388" name="Object 4"/>
          <p:cNvGraphicFramePr>
            <a:graphicFrameLocks noChangeAspect="1"/>
          </p:cNvGraphicFramePr>
          <p:nvPr/>
        </p:nvGraphicFramePr>
        <p:xfrm>
          <a:off x="1143000" y="1600200"/>
          <a:ext cx="6400800" cy="3030538"/>
        </p:xfrm>
        <a:graphic>
          <a:graphicData uri="http://schemas.openxmlformats.org/presentationml/2006/ole">
            <mc:AlternateContent xmlns:mc="http://schemas.openxmlformats.org/markup-compatibility/2006">
              <mc:Choice xmlns:v="urn:schemas-microsoft-com:vml" Requires="v">
                <p:oleObj spid="_x0000_s9285" name="VISIO" r:id="rId3" imgW="5918760" imgH="2661120" progId="Visio.Drawing.6">
                  <p:embed/>
                </p:oleObj>
              </mc:Choice>
              <mc:Fallback>
                <p:oleObj name="VISIO" r:id="rId3" imgW="5918760" imgH="2661120" progId="Visio.Drawing.6">
                  <p:embed/>
                  <p:pic>
                    <p:nvPicPr>
                      <p:cNvPr id="1638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00200"/>
                        <a:ext cx="6400800" cy="303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518048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r>
              <a:rPr lang="zh-TW" altLang="en-US"/>
              <a:t>7 -</a:t>
            </a:r>
            <a:fld id="{124E8C54-A674-47BA-8A09-23F59AE6C38B}" type="slidenum">
              <a:rPr lang="zh-TW" altLang="en-US"/>
              <a:pPr/>
              <a:t>216</a:t>
            </a:fld>
            <a:endParaRPr lang="zh-TW" altLang="en-US"/>
          </a:p>
        </p:txBody>
      </p:sp>
      <p:sp>
        <p:nvSpPr>
          <p:cNvPr id="17411" name="Rectangle 3"/>
          <p:cNvSpPr>
            <a:spLocks noGrp="1" noChangeArrowheads="1"/>
          </p:cNvSpPr>
          <p:nvPr>
            <p:ph type="body" idx="1"/>
          </p:nvPr>
        </p:nvSpPr>
        <p:spPr/>
        <p:txBody>
          <a:bodyPr/>
          <a:lstStyle/>
          <a:p>
            <a:r>
              <a:rPr lang="en-US" altLang="zh-TW" sz="2800"/>
              <a:t>Find the longest path from S to T : </a:t>
            </a:r>
          </a:p>
          <a:p>
            <a:pPr>
              <a:buFont typeface="Wingdings" panose="05000000000000000000" pitchFamily="2" charset="2"/>
              <a:buNone/>
            </a:pPr>
            <a:r>
              <a:rPr lang="en-US" altLang="zh-TW" sz="2800" b="1">
                <a:latin typeface="Times New Roman" panose="02020603050405020304" pitchFamily="18" charset="0"/>
                <a:cs typeface="Times New Roman" panose="02020603050405020304" pitchFamily="18" charset="0"/>
              </a:rPr>
              <a:t>	(S, C, H, L, T),  8+5+0+0=13</a:t>
            </a:r>
          </a:p>
          <a:p>
            <a:pPr>
              <a:buFont typeface="Wingdings" panose="05000000000000000000" pitchFamily="2" charset="2"/>
              <a:buNone/>
            </a:pPr>
            <a:r>
              <a:rPr lang="en-US" altLang="zh-TW" sz="2800"/>
              <a:t>	2 resources allocated to project 1.</a:t>
            </a:r>
          </a:p>
          <a:p>
            <a:pPr>
              <a:buFont typeface="Wingdings" panose="05000000000000000000" pitchFamily="2" charset="2"/>
              <a:buNone/>
            </a:pPr>
            <a:r>
              <a:rPr lang="en-US" altLang="zh-TW" sz="2800"/>
              <a:t>	1 resource allocated to project 2.</a:t>
            </a:r>
          </a:p>
          <a:p>
            <a:pPr>
              <a:buFont typeface="Wingdings" panose="05000000000000000000" pitchFamily="2" charset="2"/>
              <a:buNone/>
            </a:pPr>
            <a:r>
              <a:rPr lang="en-US" altLang="zh-TW" sz="2800"/>
              <a:t>	0 resource allocated to projects 3, 4.</a:t>
            </a:r>
          </a:p>
          <a:p>
            <a:endParaRPr lang="zh-TW" altLang="en-US" sz="2800"/>
          </a:p>
        </p:txBody>
      </p:sp>
      <p:sp>
        <p:nvSpPr>
          <p:cNvPr id="17413" name="Rectangle 5"/>
          <p:cNvSpPr>
            <a:spLocks noChangeArrowheads="1"/>
          </p:cNvSpPr>
          <p:nvPr/>
        </p:nvSpPr>
        <p:spPr bwMode="auto">
          <a:xfrm>
            <a:off x="4252913" y="326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Tree>
    <p:extLst>
      <p:ext uri="{BB962C8B-B14F-4D97-AF65-F5344CB8AC3E}">
        <p14:creationId xmlns:p14="http://schemas.microsoft.com/office/powerpoint/2010/main" val="38473071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7754416" cy="1143000"/>
          </a:xfrm>
        </p:spPr>
        <p:txBody>
          <a:bodyPr/>
          <a:lstStyle/>
          <a:p>
            <a:r>
              <a:rPr lang="en-IN" dirty="0" smtClean="0">
                <a:latin typeface="Times New Roman" panose="02020603050405020304" pitchFamily="18" charset="0"/>
              </a:rPr>
              <a:t>5. 7 THE TRAVELING </a:t>
            </a:r>
            <a:br>
              <a:rPr lang="en-IN" dirty="0" smtClean="0">
                <a:latin typeface="Times New Roman" panose="02020603050405020304" pitchFamily="18" charset="0"/>
              </a:rPr>
            </a:br>
            <a:r>
              <a:rPr lang="en-IN" dirty="0">
                <a:latin typeface="Times New Roman" panose="02020603050405020304" pitchFamily="18" charset="0"/>
              </a:rPr>
              <a:t> </a:t>
            </a:r>
            <a:r>
              <a:rPr lang="en-IN" dirty="0" smtClean="0">
                <a:latin typeface="Times New Roman" panose="02020603050405020304" pitchFamily="18" charset="0"/>
              </a:rPr>
              <a:t>      SALESPERSON PROBLEM</a:t>
            </a:r>
            <a:endParaRPr lang="en-IN" dirty="0">
              <a:latin typeface="Times New Roman" panose="02020603050405020304" pitchFamily="18" charset="0"/>
            </a:endParaRPr>
          </a:p>
        </p:txBody>
      </p:sp>
      <p:sp>
        <p:nvSpPr>
          <p:cNvPr id="3" name="Content Placeholder 2"/>
          <p:cNvSpPr>
            <a:spLocks noGrp="1"/>
          </p:cNvSpPr>
          <p:nvPr>
            <p:ph idx="1"/>
          </p:nvPr>
        </p:nvSpPr>
        <p:spPr>
          <a:xfrm>
            <a:off x="226740" y="1844824"/>
            <a:ext cx="8690520" cy="4680520"/>
          </a:xfrm>
        </p:spPr>
        <p:txBody>
          <a:bodyPr>
            <a:noAutofit/>
          </a:bodyPr>
          <a:lstStyle/>
          <a:p>
            <a:r>
              <a:rPr lang="en-US" dirty="0" smtClean="0">
                <a:latin typeface="Times New Roman" panose="02020603050405020304" pitchFamily="18" charset="0"/>
                <a:cs typeface="Times New Roman" panose="02020603050405020304" pitchFamily="18" charset="0"/>
              </a:rPr>
              <a:t>Let </a:t>
            </a:r>
            <a:r>
              <a:rPr lang="en-US" dirty="0">
                <a:latin typeface="Times New Roman" panose="02020603050405020304" pitchFamily="18" charset="0"/>
                <a:cs typeface="Times New Roman" panose="02020603050405020304" pitchFamily="18" charset="0"/>
              </a:rPr>
              <a:t>G </a:t>
            </a:r>
            <a:r>
              <a:rPr lang="en-US" b="0" i="0" u="none" strike="noStrike" baseline="0" dirty="0" smtClean="0">
                <a:latin typeface="Times New Roman" panose="02020603050405020304" pitchFamily="18" charset="0"/>
                <a:cs typeface="Times New Roman" panose="02020603050405020304" pitchFamily="18" charset="0"/>
              </a:rPr>
              <a:t>= ( </a:t>
            </a:r>
            <a:r>
              <a:rPr lang="en-US" b="0" i="1" u="none" strike="noStrike" baseline="0" dirty="0" smtClean="0">
                <a:latin typeface="Times New Roman" panose="02020603050405020304" pitchFamily="18" charset="0"/>
                <a:cs typeface="Times New Roman" panose="02020603050405020304" pitchFamily="18" charset="0"/>
              </a:rPr>
              <a:t>V, </a:t>
            </a:r>
            <a:r>
              <a:rPr lang="en-US" b="0" i="0" u="none" strike="noStrike" baseline="0" dirty="0" smtClean="0">
                <a:latin typeface="Times New Roman" panose="02020603050405020304" pitchFamily="18" charset="0"/>
                <a:cs typeface="Times New Roman" panose="02020603050405020304" pitchFamily="18" charset="0"/>
              </a:rPr>
              <a:t>E) </a:t>
            </a:r>
            <a:r>
              <a:rPr lang="en-US" dirty="0">
                <a:latin typeface="Times New Roman" panose="02020603050405020304" pitchFamily="18" charset="0"/>
                <a:cs typeface="Times New Roman" panose="02020603050405020304" pitchFamily="18" charset="0"/>
              </a:rPr>
              <a:t>be a directed graph with edge costs </a:t>
            </a:r>
            <a:r>
              <a:rPr lang="en-US" b="0" i="1" u="none" strike="noStrike" baseline="0" dirty="0" err="1" smtClean="0">
                <a:latin typeface="Times New Roman" panose="02020603050405020304" pitchFamily="18" charset="0"/>
                <a:cs typeface="Times New Roman" panose="02020603050405020304" pitchFamily="18" charset="0"/>
              </a:rPr>
              <a:t>Cij</a:t>
            </a:r>
            <a:r>
              <a:rPr lang="en-US" b="0" i="1" u="none" strike="noStrike" baseline="0" dirty="0" smtClean="0">
                <a:latin typeface="Times New Roman" panose="02020603050405020304" pitchFamily="18" charset="0"/>
                <a:cs typeface="Times New Roman" panose="02020603050405020304" pitchFamily="18" charset="0"/>
              </a:rPr>
              <a:t>. </a:t>
            </a:r>
            <a:r>
              <a:rPr lang="en-US" b="0" i="1" u="none" strike="noStrike" baseline="0" dirty="0" err="1" smtClean="0">
                <a:latin typeface="Times New Roman" panose="02020603050405020304" pitchFamily="18" charset="0"/>
                <a:cs typeface="Times New Roman" panose="02020603050405020304" pitchFamily="18" charset="0"/>
              </a:rPr>
              <a:t>Cij</a:t>
            </a:r>
            <a:r>
              <a:rPr lang="en-US" b="0" i="1" u="none" strike="noStrike" baseline="0"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defined </a:t>
            </a:r>
            <a:r>
              <a:rPr lang="en-US" dirty="0" smtClean="0">
                <a:latin typeface="Times New Roman" panose="02020603050405020304" pitchFamily="18" charset="0"/>
                <a:cs typeface="Times New Roman" panose="02020603050405020304" pitchFamily="18" charset="0"/>
              </a:rPr>
              <a:t>such that </a:t>
            </a:r>
            <a:r>
              <a:rPr lang="en-US" b="0" i="1" u="none" strike="noStrike" baseline="0" dirty="0" err="1" smtClean="0">
                <a:latin typeface="Times New Roman" panose="02020603050405020304" pitchFamily="18" charset="0"/>
                <a:cs typeface="Times New Roman" panose="02020603050405020304" pitchFamily="18" charset="0"/>
              </a:rPr>
              <a:t>Cij</a:t>
            </a:r>
            <a:r>
              <a:rPr lang="en-US" b="0" i="1" u="none" strike="noStrike" baseline="0" dirty="0" smtClean="0">
                <a:latin typeface="Times New Roman" panose="02020603050405020304" pitchFamily="18" charset="0"/>
                <a:cs typeface="Times New Roman" panose="02020603050405020304" pitchFamily="18" charset="0"/>
              </a:rPr>
              <a:t> </a:t>
            </a:r>
            <a:r>
              <a:rPr lang="en-US" b="0" i="0" u="none" strike="noStrike" baseline="0" dirty="0" smtClean="0">
                <a:latin typeface="Times New Roman" panose="02020603050405020304" pitchFamily="18" charset="0"/>
                <a:cs typeface="Times New Roman" panose="02020603050405020304" pitchFamily="18" charset="0"/>
              </a:rPr>
              <a:t>&gt; </a:t>
            </a:r>
            <a:r>
              <a:rPr lang="en-US" dirty="0">
                <a:latin typeface="Times New Roman" panose="02020603050405020304" pitchFamily="18" charset="0"/>
                <a:cs typeface="Times New Roman" panose="02020603050405020304" pitchFamily="18" charset="0"/>
              </a:rPr>
              <a:t>0 for all </a:t>
            </a:r>
            <a:r>
              <a:rPr lang="en-US" b="0" i="1" u="none" strike="noStrike" baseline="0" dirty="0" err="1" smtClean="0">
                <a:latin typeface="Times New Roman" panose="02020603050405020304" pitchFamily="18" charset="0"/>
                <a:cs typeface="Times New Roman" panose="02020603050405020304" pitchFamily="18" charset="0"/>
              </a:rPr>
              <a:t>i</a:t>
            </a:r>
            <a:r>
              <a:rPr lang="en-US" b="0" i="1" u="none" strike="noStrike"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and j </a:t>
            </a:r>
            <a:r>
              <a:rPr lang="en-US" dirty="0">
                <a:latin typeface="Times New Roman" panose="02020603050405020304" pitchFamily="18" charset="0"/>
                <a:cs typeface="Times New Roman" panose="02020603050405020304" pitchFamily="18" charset="0"/>
              </a:rPr>
              <a:t>and </a:t>
            </a:r>
            <a:r>
              <a:rPr lang="en-US" b="0" i="1" u="none" strike="noStrike" baseline="0" dirty="0" err="1" smtClean="0">
                <a:latin typeface="Times New Roman" panose="02020603050405020304" pitchFamily="18" charset="0"/>
                <a:cs typeface="Times New Roman" panose="02020603050405020304" pitchFamily="18" charset="0"/>
              </a:rPr>
              <a:t>Cij</a:t>
            </a:r>
            <a:r>
              <a:rPr lang="en-US" b="0" i="1" u="none" strike="noStrike" baseline="0" dirty="0" smtClean="0">
                <a:latin typeface="Times New Roman" panose="02020603050405020304" pitchFamily="18" charset="0"/>
                <a:cs typeface="Times New Roman" panose="02020603050405020304" pitchFamily="18" charset="0"/>
              </a:rPr>
              <a:t> </a:t>
            </a:r>
            <a:r>
              <a:rPr lang="en-US" b="0" i="0" u="none" strike="noStrike" baseline="0"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if&lt; </a:t>
            </a:r>
            <a:r>
              <a:rPr lang="en-US" b="0" i="1" u="none" strike="noStrike" baseline="0" dirty="0" err="1" smtClean="0">
                <a:latin typeface="Times New Roman" panose="02020603050405020304" pitchFamily="18" charset="0"/>
                <a:cs typeface="Times New Roman" panose="02020603050405020304" pitchFamily="18" charset="0"/>
              </a:rPr>
              <a:t>i,j</a:t>
            </a:r>
            <a:r>
              <a:rPr lang="en-US" b="0" i="1" u="none" strike="noStrike" baseline="0" dirty="0" smtClean="0">
                <a:latin typeface="Times New Roman" panose="02020603050405020304" pitchFamily="18" charset="0"/>
                <a:cs typeface="Times New Roman" panose="02020603050405020304" pitchFamily="18" charset="0"/>
              </a:rPr>
              <a:t> </a:t>
            </a:r>
            <a:r>
              <a:rPr lang="en-US" b="0" i="0" u="none" strike="noStrike" baseline="0" dirty="0" smtClean="0">
                <a:latin typeface="Times New Roman" panose="02020603050405020304" pitchFamily="18" charset="0"/>
                <a:cs typeface="Times New Roman" panose="02020603050405020304" pitchFamily="18" charset="0"/>
              </a:rPr>
              <a:t>&gt; does</a:t>
            </a:r>
            <a:r>
              <a:rPr lang="en-US" b="0" i="0" u="none" strike="noStrike" dirty="0" smtClean="0">
                <a:latin typeface="Times New Roman" panose="02020603050405020304" pitchFamily="18" charset="0"/>
                <a:cs typeface="Times New Roman" panose="02020603050405020304" pitchFamily="18" charset="0"/>
              </a:rPr>
              <a:t> not belong</a:t>
            </a:r>
            <a:r>
              <a:rPr lang="en-US" b="0" i="0" u="none" strike="noStrike" baseline="0"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 </a:t>
            </a:r>
            <a:r>
              <a:rPr lang="en-US" dirty="0">
                <a:latin typeface="Times New Roman" panose="02020603050405020304" pitchFamily="18" charset="0"/>
                <a:cs typeface="Times New Roman" panose="02020603050405020304" pitchFamily="18" charset="0"/>
              </a:rPr>
              <a:t>Let </a:t>
            </a:r>
            <a:r>
              <a:rPr lang="en-US" dirty="0" smtClean="0">
                <a:latin typeface="Times New Roman" panose="02020603050405020304" pitchFamily="18" charset="0"/>
                <a:cs typeface="Times New Roman" panose="02020603050405020304" pitchFamily="18" charset="0"/>
              </a:rPr>
              <a:t>|</a:t>
            </a:r>
            <a:r>
              <a:rPr lang="en-US" b="0" i="0" u="none" strike="noStrike" baseline="0" dirty="0" smtClean="0">
                <a:latin typeface="Times New Roman" panose="02020603050405020304" pitchFamily="18" charset="0"/>
                <a:cs typeface="Times New Roman" panose="02020603050405020304" pitchFamily="18" charset="0"/>
              </a:rPr>
              <a:t>V| = </a:t>
            </a:r>
            <a:r>
              <a:rPr lang="en-US" b="0" i="1" u="none" strike="noStrike" baseline="0" dirty="0" smtClean="0">
                <a:latin typeface="Times New Roman" panose="02020603050405020304" pitchFamily="18" charset="0"/>
                <a:cs typeface="Times New Roman" panose="02020603050405020304" pitchFamily="18" charset="0"/>
              </a:rPr>
              <a:t>n </a:t>
            </a:r>
            <a:r>
              <a:rPr lang="en-US" dirty="0" smtClean="0">
                <a:latin typeface="Times New Roman" panose="02020603050405020304" pitchFamily="18" charset="0"/>
                <a:cs typeface="Times New Roman" panose="02020603050405020304" pitchFamily="18" charset="0"/>
              </a:rPr>
              <a:t>and assume </a:t>
            </a:r>
            <a:r>
              <a:rPr lang="en-US" i="1" dirty="0">
                <a:latin typeface="Times New Roman" panose="02020603050405020304" pitchFamily="18" charset="0"/>
                <a:cs typeface="Times New Roman" panose="02020603050405020304" pitchFamily="18" charset="0"/>
              </a:rPr>
              <a:t>n </a:t>
            </a:r>
            <a:r>
              <a:rPr lang="en-US" b="0" i="0" u="none" strike="noStrike" baseline="0" dirty="0" smtClean="0">
                <a:latin typeface="Times New Roman" panose="02020603050405020304" pitchFamily="18" charset="0"/>
                <a:cs typeface="Times New Roman" panose="02020603050405020304" pitchFamily="18" charset="0"/>
              </a:rPr>
              <a:t>&gt; </a:t>
            </a:r>
            <a:r>
              <a:rPr lang="en-US" dirty="0">
                <a:latin typeface="Times New Roman" panose="02020603050405020304" pitchFamily="18" charset="0"/>
                <a:cs typeface="Times New Roman" panose="02020603050405020304" pitchFamily="18" charset="0"/>
              </a:rPr>
              <a:t>1.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 </a:t>
            </a:r>
            <a:r>
              <a:rPr lang="en-US" i="1" dirty="0">
                <a:latin typeface="Times New Roman" panose="02020603050405020304" pitchFamily="18" charset="0"/>
                <a:cs typeface="Times New Roman" panose="02020603050405020304" pitchFamily="18" charset="0"/>
              </a:rPr>
              <a:t>tour </a:t>
            </a:r>
            <a:r>
              <a:rPr lang="en-US" dirty="0">
                <a:latin typeface="Times New Roman" panose="02020603050405020304" pitchFamily="18" charset="0"/>
                <a:cs typeface="Times New Roman" panose="02020603050405020304" pitchFamily="18" charset="0"/>
              </a:rPr>
              <a:t>of G is a directed cycle that includes every </a:t>
            </a:r>
            <a:r>
              <a:rPr lang="en-US" dirty="0" smtClean="0">
                <a:latin typeface="Times New Roman" panose="02020603050405020304" pitchFamily="18" charset="0"/>
                <a:cs typeface="Times New Roman" panose="02020603050405020304" pitchFamily="18" charset="0"/>
              </a:rPr>
              <a:t>vertex in </a:t>
            </a:r>
            <a:r>
              <a:rPr lang="en-US" b="0" i="1" u="none" strike="noStrike" baseline="0" dirty="0" smtClean="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The cost of a tour is the sum of the cost of the edges on the tour.</a:t>
            </a:r>
          </a:p>
          <a:p>
            <a:r>
              <a:rPr lang="en-US" dirty="0">
                <a:latin typeface="Times New Roman" panose="02020603050405020304" pitchFamily="18" charset="0"/>
                <a:cs typeface="Times New Roman" panose="02020603050405020304" pitchFamily="18" charset="0"/>
              </a:rPr>
              <a:t>The </a:t>
            </a:r>
            <a:r>
              <a:rPr lang="en-US" i="1" dirty="0">
                <a:latin typeface="Times New Roman" panose="02020603050405020304" pitchFamily="18" charset="0"/>
                <a:cs typeface="Times New Roman" panose="02020603050405020304" pitchFamily="18" charset="0"/>
              </a:rPr>
              <a:t>traveling salesperson problem </a:t>
            </a:r>
            <a:r>
              <a:rPr lang="en-US" dirty="0">
                <a:latin typeface="Times New Roman" panose="02020603050405020304" pitchFamily="18" charset="0"/>
                <a:cs typeface="Times New Roman" panose="02020603050405020304" pitchFamily="18" charset="0"/>
              </a:rPr>
              <a:t>is to find a tour of minimum cost.</a:t>
            </a:r>
          </a:p>
          <a:p>
            <a:r>
              <a:rPr lang="en-US" dirty="0">
                <a:latin typeface="Times New Roman" panose="02020603050405020304" pitchFamily="18" charset="0"/>
                <a:cs typeface="Times New Roman" panose="02020603050405020304" pitchFamily="18" charset="0"/>
              </a:rPr>
              <a:t>The traveling salesperson problem finds application in a variety </a:t>
            </a:r>
            <a:r>
              <a:rPr lang="en-US" dirty="0" smtClean="0">
                <a:latin typeface="Times New Roman" panose="02020603050405020304" pitchFamily="18" charset="0"/>
                <a:cs typeface="Times New Roman" panose="02020603050405020304" pitchFamily="18" charset="0"/>
              </a:rPr>
              <a:t>of situations</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316528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685800"/>
            <a:ext cx="7313240" cy="1143000"/>
          </a:xfrm>
        </p:spPr>
        <p:txBody>
          <a:bodyPr/>
          <a:lstStyle/>
          <a:p>
            <a:r>
              <a:rPr lang="en-IN" dirty="0" smtClean="0">
                <a:latin typeface="Times New Roman" panose="02020603050405020304" pitchFamily="18" charset="0"/>
              </a:rPr>
              <a:t>5. 7 THE TRAVELING SALESPERSON PROBLEM</a:t>
            </a:r>
            <a:endParaRPr lang="en-IN" dirty="0">
              <a:latin typeface="Times New Roman" panose="02020603050405020304" pitchFamily="18" charset="0"/>
            </a:endParaRPr>
          </a:p>
        </p:txBody>
      </p:sp>
      <p:sp>
        <p:nvSpPr>
          <p:cNvPr id="3" name="Content Placeholder 2"/>
          <p:cNvSpPr>
            <a:spLocks noGrp="1"/>
          </p:cNvSpPr>
          <p:nvPr>
            <p:ph idx="1"/>
          </p:nvPr>
        </p:nvSpPr>
        <p:spPr>
          <a:xfrm>
            <a:off x="179512" y="2147888"/>
            <a:ext cx="8712968" cy="4593480"/>
          </a:xfrm>
        </p:spPr>
        <p:txBody>
          <a:bodyPr>
            <a:noAutofit/>
          </a:bodyPr>
          <a:lstStyle/>
          <a:p>
            <a:r>
              <a:rPr lang="en-US" dirty="0" smtClean="0">
                <a:latin typeface="Times New Roman" panose="02020603050405020304" pitchFamily="18" charset="0"/>
                <a:cs typeface="Times New Roman" panose="02020603050405020304" pitchFamily="18" charset="0"/>
              </a:rPr>
              <a:t>Suppose we have to </a:t>
            </a:r>
            <a:r>
              <a:rPr lang="en-US" dirty="0" smtClean="0">
                <a:solidFill>
                  <a:srgbClr val="00CC00"/>
                </a:solidFill>
                <a:latin typeface="Times New Roman" panose="02020603050405020304" pitchFamily="18" charset="0"/>
                <a:cs typeface="Times New Roman" panose="02020603050405020304" pitchFamily="18" charset="0"/>
              </a:rPr>
              <a:t>route a postal van to pick up mail from mail boxes located at </a:t>
            </a:r>
            <a:r>
              <a:rPr lang="en-US" b="0" i="1" u="none" strike="noStrike" baseline="0" dirty="0" smtClean="0">
                <a:solidFill>
                  <a:srgbClr val="00CC00"/>
                </a:solidFill>
                <a:latin typeface="Times New Roman" panose="02020603050405020304" pitchFamily="18" charset="0"/>
                <a:cs typeface="Times New Roman" panose="02020603050405020304" pitchFamily="18" charset="0"/>
              </a:rPr>
              <a:t>n </a:t>
            </a:r>
            <a:r>
              <a:rPr lang="en-US" dirty="0" smtClean="0">
                <a:solidFill>
                  <a:srgbClr val="00CC00"/>
                </a:solidFill>
                <a:latin typeface="Times New Roman" panose="02020603050405020304" pitchFamily="18" charset="0"/>
                <a:cs typeface="Times New Roman" panose="02020603050405020304" pitchFamily="18" charset="0"/>
              </a:rPr>
              <a:t>different sites</a:t>
            </a: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An </a:t>
            </a:r>
            <a:r>
              <a:rPr lang="en-US" b="0" i="1" u="none" strike="noStrike" baseline="0" dirty="0" smtClean="0">
                <a:latin typeface="Times New Roman" panose="02020603050405020304" pitchFamily="18" charset="0"/>
                <a:cs typeface="Times New Roman" panose="02020603050405020304" pitchFamily="18" charset="0"/>
              </a:rPr>
              <a:t>n </a:t>
            </a:r>
            <a:r>
              <a:rPr lang="en-US" b="0" i="0" u="none" strike="noStrike"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vertex graph may be used to represent the situation. </a:t>
            </a:r>
          </a:p>
          <a:p>
            <a:r>
              <a:rPr lang="en-US" dirty="0" smtClean="0">
                <a:solidFill>
                  <a:srgbClr val="FF3399"/>
                </a:solidFill>
                <a:latin typeface="Times New Roman" panose="02020603050405020304" pitchFamily="18" charset="0"/>
                <a:cs typeface="Times New Roman" panose="02020603050405020304" pitchFamily="18" charset="0"/>
              </a:rPr>
              <a:t>One vertex represents the post office from which the postal van starts and to which it must return</a:t>
            </a: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Edge &lt; </a:t>
            </a:r>
            <a:r>
              <a:rPr lang="en-US" b="0" i="1" u="none" strike="noStrike" baseline="0" dirty="0" err="1" smtClean="0">
                <a:latin typeface="Times New Roman" panose="02020603050405020304" pitchFamily="18" charset="0"/>
                <a:cs typeface="Times New Roman" panose="02020603050405020304" pitchFamily="18" charset="0"/>
              </a:rPr>
              <a:t>i</a:t>
            </a:r>
            <a:r>
              <a:rPr lang="en-US" b="0" i="1" u="none" strike="noStrike" baseline="0" dirty="0" smtClean="0">
                <a:latin typeface="Times New Roman" panose="02020603050405020304" pitchFamily="18" charset="0"/>
                <a:cs typeface="Times New Roman" panose="02020603050405020304" pitchFamily="18" charset="0"/>
              </a:rPr>
              <a:t>, j </a:t>
            </a:r>
            <a:r>
              <a:rPr lang="en-US" b="0" i="0" u="none" strike="noStrike" baseline="0" dirty="0" smtClean="0">
                <a:latin typeface="Times New Roman" panose="02020603050405020304" pitchFamily="18" charset="0"/>
                <a:cs typeface="Times New Roman" panose="02020603050405020304" pitchFamily="18" charset="0"/>
              </a:rPr>
              <a:t>&gt; </a:t>
            </a:r>
            <a:r>
              <a:rPr lang="en-US" dirty="0" smtClean="0">
                <a:latin typeface="Times New Roman" panose="02020603050405020304" pitchFamily="18" charset="0"/>
                <a:cs typeface="Times New Roman" panose="02020603050405020304" pitchFamily="18" charset="0"/>
              </a:rPr>
              <a:t>is assigned a cost equal to the distance from site </a:t>
            </a:r>
            <a:r>
              <a:rPr lang="en-US" b="0" i="1" u="none" strike="noStrike" baseline="0" dirty="0" err="1" smtClean="0">
                <a:latin typeface="Times New Roman" panose="02020603050405020304" pitchFamily="18" charset="0"/>
                <a:cs typeface="Times New Roman" panose="02020603050405020304" pitchFamily="18" charset="0"/>
              </a:rPr>
              <a:t>i</a:t>
            </a:r>
            <a:r>
              <a:rPr lang="en-US" b="0" i="1" u="none" strike="noStrike"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to site </a:t>
            </a:r>
            <a:r>
              <a:rPr lang="en-US" b="0" i="1" u="none" strike="noStrike" baseline="0" dirty="0" smtClean="0">
                <a:latin typeface="Times New Roman" panose="02020603050405020304" pitchFamily="18" charset="0"/>
                <a:cs typeface="Times New Roman" panose="02020603050405020304" pitchFamily="18" charset="0"/>
              </a:rPr>
              <a:t>j.</a:t>
            </a:r>
          </a:p>
          <a:p>
            <a:r>
              <a:rPr lang="en-US" dirty="0" smtClean="0">
                <a:latin typeface="Times New Roman" panose="02020603050405020304" pitchFamily="18" charset="0"/>
                <a:cs typeface="Times New Roman" panose="02020603050405020304" pitchFamily="18" charset="0"/>
              </a:rPr>
              <a:t>The route taken by the postal van is a tour and we are interested </a:t>
            </a:r>
            <a:r>
              <a:rPr lang="en-US" dirty="0" smtClean="0">
                <a:solidFill>
                  <a:srgbClr val="0033CC"/>
                </a:solidFill>
                <a:latin typeface="Times New Roman" panose="02020603050405020304" pitchFamily="18" charset="0"/>
                <a:cs typeface="Times New Roman" panose="02020603050405020304" pitchFamily="18" charset="0"/>
              </a:rPr>
              <a:t>in finding a tour of minimum </a:t>
            </a:r>
            <a:r>
              <a:rPr lang="en-IN" dirty="0" smtClean="0">
                <a:solidFill>
                  <a:srgbClr val="0033CC"/>
                </a:solidFill>
                <a:latin typeface="Times New Roman" panose="02020603050405020304" pitchFamily="18" charset="0"/>
                <a:cs typeface="Times New Roman" panose="02020603050405020304" pitchFamily="18" charset="0"/>
              </a:rPr>
              <a:t>length</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13016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188640"/>
            <a:ext cx="7772400" cy="1143000"/>
          </a:xfrm>
        </p:spPr>
        <p:txBody>
          <a:bodyPr/>
          <a:lstStyle/>
          <a:p>
            <a:r>
              <a:rPr lang="en-IN" dirty="0" smtClean="0">
                <a:latin typeface="Times New Roman" panose="02020603050405020304" pitchFamily="18" charset="0"/>
              </a:rPr>
              <a:t>THE TRAVELING SALESPERSON PROBLEM</a:t>
            </a:r>
            <a:endParaRPr lang="en-IN" dirty="0"/>
          </a:p>
        </p:txBody>
      </p:sp>
      <p:sp>
        <p:nvSpPr>
          <p:cNvPr id="3" name="Content Placeholder 2"/>
          <p:cNvSpPr>
            <a:spLocks noGrp="1"/>
          </p:cNvSpPr>
          <p:nvPr>
            <p:ph idx="1"/>
          </p:nvPr>
        </p:nvSpPr>
        <p:spPr>
          <a:xfrm>
            <a:off x="251520" y="1484784"/>
            <a:ext cx="8784976" cy="5184576"/>
          </a:xfrm>
        </p:spPr>
        <p:txBody>
          <a:bodyPr>
            <a:noAutofit/>
          </a:bodyPr>
          <a:lstStyle/>
          <a:p>
            <a:r>
              <a:rPr lang="en-US" dirty="0" smtClean="0">
                <a:latin typeface="Times New Roman" panose="02020603050405020304" pitchFamily="18" charset="0"/>
              </a:rPr>
              <a:t>A </a:t>
            </a:r>
            <a:r>
              <a:rPr lang="en-US" dirty="0" smtClean="0">
                <a:solidFill>
                  <a:srgbClr val="0033CC"/>
                </a:solidFill>
                <a:latin typeface="Times New Roman" panose="02020603050405020304" pitchFamily="18" charset="0"/>
              </a:rPr>
              <a:t>tour </a:t>
            </a:r>
            <a:r>
              <a:rPr lang="en-US" dirty="0">
                <a:solidFill>
                  <a:srgbClr val="0033CC"/>
                </a:solidFill>
                <a:latin typeface="Times New Roman" panose="02020603050405020304" pitchFamily="18" charset="0"/>
              </a:rPr>
              <a:t>to be a simple path that starts and ends at vertex 1</a:t>
            </a:r>
            <a:r>
              <a:rPr lang="en-US" dirty="0">
                <a:latin typeface="Times New Roman" panose="02020603050405020304" pitchFamily="18" charset="0"/>
              </a:rPr>
              <a:t>. </a:t>
            </a:r>
            <a:endParaRPr lang="en-US" dirty="0" smtClean="0">
              <a:latin typeface="Times New Roman" panose="02020603050405020304" pitchFamily="18" charset="0"/>
            </a:endParaRPr>
          </a:p>
          <a:p>
            <a:r>
              <a:rPr lang="en-US" dirty="0" smtClean="0">
                <a:latin typeface="Times New Roman" panose="02020603050405020304" pitchFamily="18" charset="0"/>
              </a:rPr>
              <a:t>Every tour consists </a:t>
            </a:r>
            <a:r>
              <a:rPr lang="en-US" dirty="0">
                <a:latin typeface="Times New Roman" panose="02020603050405020304" pitchFamily="18" charset="0"/>
              </a:rPr>
              <a:t>of an edge </a:t>
            </a:r>
            <a:r>
              <a:rPr lang="en-US" b="0" i="0" u="none" strike="noStrike" baseline="0" dirty="0" smtClean="0">
                <a:latin typeface="Times New Roman" panose="02020603050405020304" pitchFamily="18" charset="0"/>
              </a:rPr>
              <a:t>&lt; </a:t>
            </a:r>
            <a:r>
              <a:rPr lang="en-US" dirty="0">
                <a:latin typeface="Times New Roman" panose="02020603050405020304" pitchFamily="18" charset="0"/>
              </a:rPr>
              <a:t>1, </a:t>
            </a:r>
            <a:r>
              <a:rPr lang="en-US" i="1" dirty="0">
                <a:latin typeface="Times New Roman" panose="02020603050405020304" pitchFamily="18" charset="0"/>
              </a:rPr>
              <a:t>k </a:t>
            </a:r>
            <a:r>
              <a:rPr lang="en-US" b="0" i="0" u="none" strike="noStrike" baseline="0" dirty="0" smtClean="0">
                <a:latin typeface="Times New Roman" panose="02020603050405020304" pitchFamily="18" charset="0"/>
              </a:rPr>
              <a:t>&gt; </a:t>
            </a:r>
            <a:r>
              <a:rPr lang="en-US" dirty="0">
                <a:latin typeface="Times New Roman" panose="02020603050405020304" pitchFamily="18" charset="0"/>
              </a:rPr>
              <a:t>for </a:t>
            </a:r>
            <a:r>
              <a:rPr lang="en-US" dirty="0" smtClean="0">
                <a:latin typeface="Times New Roman" panose="02020603050405020304" pitchFamily="18" charset="0"/>
              </a:rPr>
              <a:t>some  </a:t>
            </a:r>
          </a:p>
          <a:p>
            <a:pPr marL="0" indent="0">
              <a:buNone/>
            </a:pPr>
            <a:r>
              <a:rPr lang="en-US" i="1" dirty="0" smtClean="0">
                <a:latin typeface="Times New Roman" panose="02020603050405020304" pitchFamily="18" charset="0"/>
              </a:rPr>
              <a:t>    k </a:t>
            </a:r>
            <a:r>
              <a:rPr lang="en-IN" dirty="0"/>
              <a:t>Є</a:t>
            </a:r>
            <a:r>
              <a:rPr lang="en-US" b="0" i="0" u="none" strike="noStrike" baseline="0" dirty="0" smtClean="0">
                <a:latin typeface="Times New Roman" panose="02020603050405020304" pitchFamily="18" charset="0"/>
              </a:rPr>
              <a:t> </a:t>
            </a:r>
            <a:r>
              <a:rPr lang="en-US" i="1" dirty="0">
                <a:latin typeface="Times New Roman" panose="02020603050405020304" pitchFamily="18" charset="0"/>
              </a:rPr>
              <a:t>V </a:t>
            </a:r>
            <a:r>
              <a:rPr lang="en-US" dirty="0" smtClean="0">
                <a:latin typeface="Times New Roman" panose="02020603050405020304" pitchFamily="18" charset="0"/>
              </a:rPr>
              <a:t>-{ </a:t>
            </a:r>
            <a:r>
              <a:rPr lang="en-US" dirty="0">
                <a:latin typeface="Times New Roman" panose="02020603050405020304" pitchFamily="18" charset="0"/>
              </a:rPr>
              <a:t>1} and a path from </a:t>
            </a:r>
            <a:r>
              <a:rPr lang="en-US" dirty="0" smtClean="0">
                <a:latin typeface="Times New Roman" panose="02020603050405020304" pitchFamily="18" charset="0"/>
              </a:rPr>
              <a:t>vertex </a:t>
            </a:r>
            <a:r>
              <a:rPr lang="en-US" i="1" dirty="0" smtClean="0">
                <a:latin typeface="Times New Roman" panose="02020603050405020304" pitchFamily="18" charset="0"/>
              </a:rPr>
              <a:t>k </a:t>
            </a:r>
            <a:r>
              <a:rPr lang="en-US" dirty="0">
                <a:latin typeface="Times New Roman" panose="02020603050405020304" pitchFamily="18" charset="0"/>
              </a:rPr>
              <a:t>to vertex 1. </a:t>
            </a:r>
            <a:endParaRPr lang="en-US" dirty="0" smtClean="0">
              <a:latin typeface="Times New Roman" panose="02020603050405020304" pitchFamily="18" charset="0"/>
            </a:endParaRPr>
          </a:p>
          <a:p>
            <a:r>
              <a:rPr lang="en-US" dirty="0" smtClean="0">
                <a:latin typeface="Times New Roman" panose="02020603050405020304" pitchFamily="18" charset="0"/>
              </a:rPr>
              <a:t>The </a:t>
            </a:r>
            <a:r>
              <a:rPr lang="en-US" dirty="0">
                <a:latin typeface="Times New Roman" panose="02020603050405020304" pitchFamily="18" charset="0"/>
              </a:rPr>
              <a:t>path from vertex </a:t>
            </a:r>
            <a:r>
              <a:rPr lang="en-US" i="1" dirty="0">
                <a:latin typeface="Times New Roman" panose="02020603050405020304" pitchFamily="18" charset="0"/>
              </a:rPr>
              <a:t>k </a:t>
            </a:r>
            <a:r>
              <a:rPr lang="en-US" dirty="0">
                <a:latin typeface="Times New Roman" panose="02020603050405020304" pitchFamily="18" charset="0"/>
              </a:rPr>
              <a:t>to vertex 1 goes through each </a:t>
            </a:r>
            <a:r>
              <a:rPr lang="en-US" dirty="0" smtClean="0">
                <a:latin typeface="Times New Roman" panose="02020603050405020304" pitchFamily="18" charset="0"/>
              </a:rPr>
              <a:t>vertex in </a:t>
            </a:r>
            <a:r>
              <a:rPr lang="en-US" i="1" dirty="0">
                <a:latin typeface="Times New Roman" panose="02020603050405020304" pitchFamily="18" charset="0"/>
              </a:rPr>
              <a:t>V </a:t>
            </a:r>
            <a:r>
              <a:rPr lang="en-US" dirty="0">
                <a:latin typeface="Times New Roman" panose="02020603050405020304" pitchFamily="18" charset="0"/>
              </a:rPr>
              <a:t>- { </a:t>
            </a:r>
            <a:r>
              <a:rPr lang="en-US" dirty="0" smtClean="0">
                <a:latin typeface="Times New Roman" panose="02020603050405020304" pitchFamily="18" charset="0"/>
              </a:rPr>
              <a:t>1</a:t>
            </a:r>
            <a:r>
              <a:rPr lang="en-US" dirty="0">
                <a:latin typeface="Times New Roman" panose="02020603050405020304" pitchFamily="18" charset="0"/>
              </a:rPr>
              <a:t>, k} exactly once. </a:t>
            </a:r>
            <a:endParaRPr lang="en-US" dirty="0" smtClean="0">
              <a:latin typeface="Times New Roman" panose="02020603050405020304" pitchFamily="18" charset="0"/>
            </a:endParaRPr>
          </a:p>
          <a:p>
            <a:r>
              <a:rPr lang="en-US" b="0" i="0" u="none" strike="noStrike" baseline="0" dirty="0" smtClean="0">
                <a:latin typeface="Arial" panose="020B0604020202020204" pitchFamily="34" charset="0"/>
              </a:rPr>
              <a:t>It </a:t>
            </a:r>
            <a:r>
              <a:rPr lang="en-US" dirty="0">
                <a:latin typeface="Times New Roman" panose="02020603050405020304" pitchFamily="18" charset="0"/>
              </a:rPr>
              <a:t>is easy to see that if the </a:t>
            </a:r>
            <a:r>
              <a:rPr lang="en-US" dirty="0">
                <a:solidFill>
                  <a:srgbClr val="FF3399"/>
                </a:solidFill>
                <a:latin typeface="Times New Roman" panose="02020603050405020304" pitchFamily="18" charset="0"/>
              </a:rPr>
              <a:t>tour is optimal </a:t>
            </a:r>
            <a:r>
              <a:rPr lang="en-US" dirty="0" smtClean="0">
                <a:solidFill>
                  <a:srgbClr val="FF3399"/>
                </a:solidFill>
                <a:latin typeface="Times New Roman" panose="02020603050405020304" pitchFamily="18" charset="0"/>
              </a:rPr>
              <a:t>then the </a:t>
            </a:r>
            <a:r>
              <a:rPr lang="en-US" dirty="0">
                <a:solidFill>
                  <a:srgbClr val="FF3399"/>
                </a:solidFill>
                <a:latin typeface="Times New Roman" panose="02020603050405020304" pitchFamily="18" charset="0"/>
              </a:rPr>
              <a:t>path from </a:t>
            </a:r>
            <a:r>
              <a:rPr lang="en-US" i="1" dirty="0">
                <a:solidFill>
                  <a:srgbClr val="FF3399"/>
                </a:solidFill>
                <a:latin typeface="Times New Roman" panose="02020603050405020304" pitchFamily="18" charset="0"/>
              </a:rPr>
              <a:t>k </a:t>
            </a:r>
            <a:r>
              <a:rPr lang="en-US" dirty="0">
                <a:solidFill>
                  <a:srgbClr val="FF3399"/>
                </a:solidFill>
                <a:latin typeface="Times New Roman" panose="02020603050405020304" pitchFamily="18" charset="0"/>
              </a:rPr>
              <a:t>to 1 must be a shortest </a:t>
            </a:r>
            <a:r>
              <a:rPr lang="en-US" i="1" dirty="0">
                <a:solidFill>
                  <a:srgbClr val="FF3399"/>
                </a:solidFill>
                <a:latin typeface="Times New Roman" panose="02020603050405020304" pitchFamily="18" charset="0"/>
              </a:rPr>
              <a:t>k </a:t>
            </a:r>
            <a:r>
              <a:rPr lang="en-US" dirty="0">
                <a:solidFill>
                  <a:srgbClr val="FF3399"/>
                </a:solidFill>
                <a:latin typeface="Times New Roman" panose="02020603050405020304" pitchFamily="18" charset="0"/>
              </a:rPr>
              <a:t>to 1 path going </a:t>
            </a:r>
            <a:r>
              <a:rPr lang="en-US" dirty="0">
                <a:latin typeface="Times New Roman" panose="02020603050405020304" pitchFamily="18" charset="0"/>
              </a:rPr>
              <a:t>through </a:t>
            </a:r>
            <a:r>
              <a:rPr lang="en-US" dirty="0" smtClean="0">
                <a:latin typeface="Times New Roman" panose="02020603050405020304" pitchFamily="18" charset="0"/>
              </a:rPr>
              <a:t>all vertices </a:t>
            </a:r>
            <a:r>
              <a:rPr lang="en-US" dirty="0">
                <a:latin typeface="Times New Roman" panose="02020603050405020304" pitchFamily="18" charset="0"/>
              </a:rPr>
              <a:t>in </a:t>
            </a:r>
            <a:r>
              <a:rPr lang="en-US" b="0" i="1" u="none" strike="noStrike" baseline="0" dirty="0" smtClean="0">
                <a:latin typeface="Times New Roman" panose="02020603050405020304" pitchFamily="18" charset="0"/>
              </a:rPr>
              <a:t>V </a:t>
            </a:r>
            <a:r>
              <a:rPr lang="en-US" b="0" i="0" u="none" strike="noStrike" baseline="0" dirty="0" smtClean="0">
                <a:latin typeface="Times New Roman" panose="02020603050405020304" pitchFamily="18" charset="0"/>
              </a:rPr>
              <a:t>- { </a:t>
            </a:r>
            <a:r>
              <a:rPr lang="en-US" dirty="0" smtClean="0">
                <a:latin typeface="Times New Roman" panose="02020603050405020304" pitchFamily="18" charset="0"/>
              </a:rPr>
              <a:t>1</a:t>
            </a:r>
            <a:r>
              <a:rPr lang="en-US" dirty="0">
                <a:latin typeface="Times New Roman" panose="02020603050405020304" pitchFamily="18" charset="0"/>
              </a:rPr>
              <a:t>, </a:t>
            </a:r>
            <a:r>
              <a:rPr lang="en-US" b="0" i="1" u="none" strike="noStrike" baseline="0" dirty="0" smtClean="0">
                <a:latin typeface="Times New Roman" panose="02020603050405020304" pitchFamily="18" charset="0"/>
              </a:rPr>
              <a:t>k </a:t>
            </a:r>
            <a:r>
              <a:rPr lang="en-US" b="0" i="0" u="none" strike="noStrike" baseline="0" dirty="0" smtClean="0">
                <a:latin typeface="Times New Roman" panose="02020603050405020304" pitchFamily="18" charset="0"/>
              </a:rPr>
              <a:t>}. </a:t>
            </a:r>
          </a:p>
          <a:p>
            <a:r>
              <a:rPr lang="en-US" dirty="0" smtClean="0">
                <a:latin typeface="Times New Roman" panose="02020603050405020304" pitchFamily="18" charset="0"/>
              </a:rPr>
              <a:t>Hence</a:t>
            </a:r>
            <a:r>
              <a:rPr lang="en-US" dirty="0">
                <a:latin typeface="Times New Roman" panose="02020603050405020304" pitchFamily="18" charset="0"/>
              </a:rPr>
              <a:t>, the principle of optimality holds. Let </a:t>
            </a:r>
            <a:r>
              <a:rPr lang="en-US" b="0" i="1" u="none" strike="noStrike" baseline="0" dirty="0" smtClean="0">
                <a:solidFill>
                  <a:srgbClr val="00CC00"/>
                </a:solidFill>
                <a:latin typeface="Times New Roman" panose="02020603050405020304" pitchFamily="18" charset="0"/>
              </a:rPr>
              <a:t>g(</a:t>
            </a:r>
            <a:r>
              <a:rPr lang="en-US" b="0" i="1" u="none" strike="noStrike" baseline="0" dirty="0" err="1" smtClean="0">
                <a:solidFill>
                  <a:srgbClr val="00CC00"/>
                </a:solidFill>
                <a:latin typeface="Times New Roman" panose="02020603050405020304" pitchFamily="18" charset="0"/>
              </a:rPr>
              <a:t>i,</a:t>
            </a:r>
            <a:r>
              <a:rPr lang="en-US" dirty="0" err="1" smtClean="0">
                <a:solidFill>
                  <a:srgbClr val="00CC00"/>
                </a:solidFill>
                <a:latin typeface="Times New Roman" panose="02020603050405020304" pitchFamily="18" charset="0"/>
              </a:rPr>
              <a:t>S</a:t>
            </a:r>
            <a:r>
              <a:rPr lang="en-US" dirty="0">
                <a:solidFill>
                  <a:srgbClr val="00CC00"/>
                </a:solidFill>
                <a:latin typeface="Times New Roman" panose="02020603050405020304" pitchFamily="18" charset="0"/>
              </a:rPr>
              <a:t>) be the length of a shortest path starting at vertex </a:t>
            </a:r>
            <a:r>
              <a:rPr lang="en-US" b="0" i="1" u="none" strike="noStrike" baseline="0" dirty="0" err="1" smtClean="0">
                <a:solidFill>
                  <a:srgbClr val="00CC00"/>
                </a:solidFill>
                <a:latin typeface="Arial" panose="020B0604020202020204" pitchFamily="34" charset="0"/>
              </a:rPr>
              <a:t>i</a:t>
            </a:r>
            <a:r>
              <a:rPr lang="en-US" b="0" i="1" u="none" strike="noStrike" baseline="0" dirty="0" smtClean="0">
                <a:solidFill>
                  <a:srgbClr val="00CC00"/>
                </a:solidFill>
                <a:latin typeface="Arial" panose="020B0604020202020204" pitchFamily="34" charset="0"/>
              </a:rPr>
              <a:t>, </a:t>
            </a:r>
            <a:r>
              <a:rPr lang="en-US" dirty="0">
                <a:solidFill>
                  <a:srgbClr val="00CC00"/>
                </a:solidFill>
                <a:latin typeface="Times New Roman" panose="02020603050405020304" pitchFamily="18" charset="0"/>
              </a:rPr>
              <a:t>going through </a:t>
            </a:r>
            <a:r>
              <a:rPr lang="en-US" dirty="0" smtClean="0">
                <a:solidFill>
                  <a:srgbClr val="00CC00"/>
                </a:solidFill>
                <a:latin typeface="Times New Roman" panose="02020603050405020304" pitchFamily="18" charset="0"/>
              </a:rPr>
              <a:t>all vertices </a:t>
            </a:r>
            <a:r>
              <a:rPr lang="en-US" dirty="0">
                <a:solidFill>
                  <a:srgbClr val="00CC00"/>
                </a:solidFill>
                <a:latin typeface="Times New Roman" panose="02020603050405020304" pitchFamily="18" charset="0"/>
              </a:rPr>
              <a:t>in </a:t>
            </a:r>
            <a:r>
              <a:rPr lang="en-US" i="1" dirty="0">
                <a:solidFill>
                  <a:srgbClr val="00CC00"/>
                </a:solidFill>
                <a:latin typeface="Times New Roman" panose="02020603050405020304" pitchFamily="18" charset="0"/>
              </a:rPr>
              <a:t>S </a:t>
            </a:r>
            <a:r>
              <a:rPr lang="en-US" dirty="0">
                <a:solidFill>
                  <a:srgbClr val="00CC00"/>
                </a:solidFill>
                <a:latin typeface="Times New Roman" panose="02020603050405020304" pitchFamily="18" charset="0"/>
              </a:rPr>
              <a:t>and terminating at vertex 1</a:t>
            </a:r>
            <a:r>
              <a:rPr lang="en-US" dirty="0">
                <a:latin typeface="Times New Roman" panose="02020603050405020304" pitchFamily="18" charset="0"/>
              </a:rPr>
              <a:t>. </a:t>
            </a:r>
            <a:endParaRPr lang="en-US" dirty="0" smtClean="0">
              <a:latin typeface="Times New Roman" panose="02020603050405020304" pitchFamily="18" charset="0"/>
            </a:endParaRPr>
          </a:p>
          <a:p>
            <a:endParaRPr lang="en-IN" dirty="0"/>
          </a:p>
        </p:txBody>
      </p:sp>
    </p:spTree>
    <p:extLst>
      <p:ext uri="{BB962C8B-B14F-4D97-AF65-F5344CB8AC3E}">
        <p14:creationId xmlns:p14="http://schemas.microsoft.com/office/powerpoint/2010/main" val="508159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img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839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rPr>
              <a:t>THE TRAVELING SALESPERSON PROBLEM</a:t>
            </a:r>
            <a:endParaRPr lang="en-IN" dirty="0"/>
          </a:p>
        </p:txBody>
      </p:sp>
      <p:sp>
        <p:nvSpPr>
          <p:cNvPr id="3" name="Content Placeholder 2"/>
          <p:cNvSpPr>
            <a:spLocks noGrp="1"/>
          </p:cNvSpPr>
          <p:nvPr>
            <p:ph idx="1"/>
          </p:nvPr>
        </p:nvSpPr>
        <p:spPr>
          <a:xfrm>
            <a:off x="342899" y="1988840"/>
            <a:ext cx="8648701" cy="4680520"/>
          </a:xfrm>
        </p:spPr>
        <p:txBody>
          <a:bodyPr>
            <a:noAutofit/>
          </a:bodyPr>
          <a:lstStyle/>
          <a:p>
            <a:r>
              <a:rPr lang="en-US" b="0" i="1" u="none" strike="noStrike" baseline="0" dirty="0" smtClean="0">
                <a:latin typeface="Times New Roman" panose="02020603050405020304" pitchFamily="18" charset="0"/>
                <a:cs typeface="Times New Roman" panose="02020603050405020304" pitchFamily="18" charset="0"/>
              </a:rPr>
              <a:t>g</a:t>
            </a:r>
            <a:r>
              <a:rPr lang="en-US" b="0" i="0" u="none" strike="noStrike" baseline="0"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is the length of </a:t>
            </a:r>
            <a:r>
              <a:rPr lang="en-US" dirty="0" smtClean="0">
                <a:latin typeface="Times New Roman" panose="02020603050405020304" pitchFamily="18" charset="0"/>
                <a:cs typeface="Times New Roman" panose="02020603050405020304" pitchFamily="18" charset="0"/>
              </a:rPr>
              <a:t>an optimal </a:t>
            </a:r>
            <a:r>
              <a:rPr lang="en-US" dirty="0">
                <a:latin typeface="Times New Roman" panose="02020603050405020304" pitchFamily="18" charset="0"/>
                <a:cs typeface="Times New Roman" panose="02020603050405020304" pitchFamily="18" charset="0"/>
              </a:rPr>
              <a:t>salesperson tour.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From </a:t>
            </a:r>
            <a:r>
              <a:rPr lang="en-US" dirty="0">
                <a:latin typeface="Times New Roman" panose="02020603050405020304" pitchFamily="18" charset="0"/>
                <a:cs typeface="Times New Roman" panose="02020603050405020304" pitchFamily="18" charset="0"/>
              </a:rPr>
              <a:t>the principal of optimality it follows that:</a:t>
            </a:r>
          </a:p>
          <a:p>
            <a:endParaRPr lang="en-IN" b="0" i="1" u="none" strike="noStrike" baseline="0" dirty="0" smtClean="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IN" i="1"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5.19) may be solved for </a:t>
            </a:r>
            <a:r>
              <a:rPr lang="en-US" b="0" i="1" u="none" strike="noStrike" baseline="0" dirty="0" smtClean="0">
                <a:latin typeface="Times New Roman" panose="02020603050405020304" pitchFamily="18" charset="0"/>
                <a:cs typeface="Times New Roman" panose="02020603050405020304" pitchFamily="18" charset="0"/>
              </a:rPr>
              <a:t>g(l, </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 1}) if we know </a:t>
            </a:r>
            <a:r>
              <a:rPr lang="en-US" b="0" i="1" u="none" strike="noStrike" baseline="0" dirty="0" smtClean="0">
                <a:latin typeface="Times New Roman" panose="02020603050405020304" pitchFamily="18" charset="0"/>
                <a:cs typeface="Times New Roman" panose="02020603050405020304" pitchFamily="18" charset="0"/>
              </a:rPr>
              <a:t>g(k, </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 1, </a:t>
            </a:r>
            <a:r>
              <a:rPr lang="en-US" b="0" i="1" u="none" strike="noStrike" baseline="0" dirty="0" smtClean="0">
                <a:latin typeface="Times New Roman" panose="02020603050405020304" pitchFamily="18" charset="0"/>
                <a:cs typeface="Times New Roman" panose="02020603050405020304" pitchFamily="18" charset="0"/>
              </a:rPr>
              <a:t>k </a:t>
            </a:r>
            <a:r>
              <a:rPr lang="en-US" b="0" i="0" u="none" strike="noStrike"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for all </a:t>
            </a:r>
            <a:r>
              <a:rPr lang="en-US" dirty="0">
                <a:latin typeface="Times New Roman" panose="02020603050405020304" pitchFamily="18" charset="0"/>
                <a:cs typeface="Times New Roman" panose="02020603050405020304" pitchFamily="18" charset="0"/>
              </a:rPr>
              <a:t>choices of </a:t>
            </a:r>
            <a:r>
              <a:rPr lang="en-US" i="1" dirty="0">
                <a:latin typeface="Times New Roman" panose="02020603050405020304" pitchFamily="18" charset="0"/>
                <a:cs typeface="Times New Roman" panose="02020603050405020304" pitchFamily="18" charset="0"/>
              </a:rPr>
              <a:t>k. </a:t>
            </a:r>
            <a:endParaRPr lang="en-US" i="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b="0" i="1" u="none" strike="noStrike" baseline="0" dirty="0" smtClean="0">
                <a:latin typeface="Times New Roman" panose="02020603050405020304" pitchFamily="18" charset="0"/>
                <a:cs typeface="Times New Roman" panose="02020603050405020304" pitchFamily="18" charset="0"/>
              </a:rPr>
              <a:t>g </a:t>
            </a:r>
            <a:r>
              <a:rPr lang="en-US" dirty="0">
                <a:latin typeface="Times New Roman" panose="02020603050405020304" pitchFamily="18" charset="0"/>
                <a:cs typeface="Times New Roman" panose="02020603050405020304" pitchFamily="18" charset="0"/>
              </a:rPr>
              <a:t>values may be obtained by using (5.20). </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42899" y="3068960"/>
            <a:ext cx="8155377" cy="1872208"/>
          </a:xfrm>
          <a:prstGeom prst="rect">
            <a:avLst/>
          </a:prstGeom>
        </p:spPr>
      </p:pic>
    </p:spTree>
    <p:extLst>
      <p:ext uri="{BB962C8B-B14F-4D97-AF65-F5344CB8AC3E}">
        <p14:creationId xmlns:p14="http://schemas.microsoft.com/office/powerpoint/2010/main" val="31796430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188640"/>
            <a:ext cx="7772400" cy="1143000"/>
          </a:xfrm>
        </p:spPr>
        <p:txBody>
          <a:bodyPr/>
          <a:lstStyle/>
          <a:p>
            <a:r>
              <a:rPr lang="en-IN" dirty="0" smtClean="0">
                <a:latin typeface="Times New Roman" panose="02020603050405020304" pitchFamily="18" charset="0"/>
              </a:rPr>
              <a:t>THE TRAVELING SALESPERSON PROBLEM</a:t>
            </a:r>
            <a:endParaRPr lang="en-IN" dirty="0"/>
          </a:p>
        </p:txBody>
      </p:sp>
      <p:sp>
        <p:nvSpPr>
          <p:cNvPr id="3" name="Content Placeholder 2"/>
          <p:cNvSpPr>
            <a:spLocks noGrp="1"/>
          </p:cNvSpPr>
          <p:nvPr>
            <p:ph idx="1"/>
          </p:nvPr>
        </p:nvSpPr>
        <p:spPr>
          <a:xfrm>
            <a:off x="395536" y="1412776"/>
            <a:ext cx="8496944" cy="5169000"/>
          </a:xfrm>
        </p:spPr>
        <p:txBody>
          <a:bodyPr/>
          <a:lstStyle/>
          <a:p>
            <a:r>
              <a:rPr lang="en-US" dirty="0">
                <a:latin typeface="Times New Roman" panose="02020603050405020304" pitchFamily="18" charset="0"/>
              </a:rPr>
              <a:t>Example 5.23 Consider the directed graph of Figure 5.14(a). </a:t>
            </a:r>
            <a:endParaRPr lang="en-US" dirty="0" smtClean="0">
              <a:latin typeface="Times New Roman" panose="02020603050405020304" pitchFamily="18" charset="0"/>
            </a:endParaRPr>
          </a:p>
          <a:p>
            <a:r>
              <a:rPr lang="en-US" dirty="0" smtClean="0">
                <a:latin typeface="Times New Roman" panose="02020603050405020304" pitchFamily="18" charset="0"/>
              </a:rPr>
              <a:t>The edge lengths </a:t>
            </a:r>
            <a:r>
              <a:rPr lang="en-US" dirty="0">
                <a:latin typeface="Times New Roman" panose="02020603050405020304" pitchFamily="18" charset="0"/>
              </a:rPr>
              <a:t>are given by the matrix </a:t>
            </a:r>
            <a:r>
              <a:rPr lang="en-US" i="1" dirty="0">
                <a:latin typeface="Times New Roman" panose="02020603050405020304" pitchFamily="18" charset="0"/>
              </a:rPr>
              <a:t>c </a:t>
            </a:r>
            <a:r>
              <a:rPr lang="en-US" dirty="0">
                <a:latin typeface="Times New Roman" panose="02020603050405020304" pitchFamily="18" charset="0"/>
              </a:rPr>
              <a:t>of Figure 5.14(b) </a:t>
            </a:r>
            <a:r>
              <a:rPr lang="en-US" dirty="0" smtClean="0">
                <a:latin typeface="Times New Roman" panose="02020603050405020304" pitchFamily="18" charset="0"/>
              </a:rPr>
              <a:t>.</a:t>
            </a:r>
          </a:p>
          <a:p>
            <a:endParaRPr lang="en-IN" dirty="0"/>
          </a:p>
        </p:txBody>
      </p:sp>
      <p:pic>
        <p:nvPicPr>
          <p:cNvPr id="4" name="Picture 3"/>
          <p:cNvPicPr>
            <a:picLocks noChangeAspect="1"/>
          </p:cNvPicPr>
          <p:nvPr/>
        </p:nvPicPr>
        <p:blipFill>
          <a:blip r:embed="rId2"/>
          <a:stretch>
            <a:fillRect/>
          </a:stretch>
        </p:blipFill>
        <p:spPr>
          <a:xfrm>
            <a:off x="472009" y="3356992"/>
            <a:ext cx="8420471" cy="3340138"/>
          </a:xfrm>
          <a:prstGeom prst="rect">
            <a:avLst/>
          </a:prstGeom>
        </p:spPr>
      </p:pic>
    </p:spTree>
    <p:extLst>
      <p:ext uri="{BB962C8B-B14F-4D97-AF65-F5344CB8AC3E}">
        <p14:creationId xmlns:p14="http://schemas.microsoft.com/office/powerpoint/2010/main" val="16083984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a:stretch>
            <a:fillRect/>
          </a:stretch>
        </p:blipFill>
        <p:spPr>
          <a:xfrm rot="5400000">
            <a:off x="1391995" y="-879828"/>
            <a:ext cx="6387122" cy="8812089"/>
          </a:xfrm>
          <a:prstGeom prst="rect">
            <a:avLst/>
          </a:prstGeom>
        </p:spPr>
      </p:pic>
    </p:spTree>
    <p:extLst>
      <p:ext uri="{BB962C8B-B14F-4D97-AF65-F5344CB8AC3E}">
        <p14:creationId xmlns:p14="http://schemas.microsoft.com/office/powerpoint/2010/main" val="116695486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188640"/>
            <a:ext cx="7772400" cy="1143000"/>
          </a:xfrm>
        </p:spPr>
        <p:txBody>
          <a:bodyPr/>
          <a:lstStyle/>
          <a:p>
            <a:r>
              <a:rPr lang="en-IN" dirty="0" smtClean="0">
                <a:latin typeface="Times New Roman" panose="02020603050405020304" pitchFamily="18" charset="0"/>
              </a:rPr>
              <a:t>THE TRAVELING SALESPERSON PROBLEM</a:t>
            </a:r>
            <a:endParaRPr lang="en-IN" dirty="0"/>
          </a:p>
        </p:txBody>
      </p:sp>
      <p:sp>
        <p:nvSpPr>
          <p:cNvPr id="3" name="Content Placeholder 2"/>
          <p:cNvSpPr>
            <a:spLocks noGrp="1"/>
          </p:cNvSpPr>
          <p:nvPr>
            <p:ph idx="1"/>
          </p:nvPr>
        </p:nvSpPr>
        <p:spPr>
          <a:xfrm>
            <a:off x="395536" y="1412776"/>
            <a:ext cx="8496944" cy="5169000"/>
          </a:xfrm>
        </p:spPr>
        <p:txBody>
          <a:bodyPr/>
          <a:lstStyle/>
          <a:p>
            <a:r>
              <a:rPr lang="en-US" dirty="0">
                <a:latin typeface="Times New Roman" panose="02020603050405020304" pitchFamily="18" charset="0"/>
              </a:rPr>
              <a:t>Example 5.23 Consider the directed graph of Figure 5.14(a). </a:t>
            </a:r>
            <a:endParaRPr lang="en-US" dirty="0" smtClean="0">
              <a:latin typeface="Times New Roman" panose="02020603050405020304" pitchFamily="18" charset="0"/>
            </a:endParaRPr>
          </a:p>
          <a:p>
            <a:r>
              <a:rPr lang="en-US" dirty="0" smtClean="0">
                <a:latin typeface="Times New Roman" panose="02020603050405020304" pitchFamily="18" charset="0"/>
              </a:rPr>
              <a:t>The edge lengths </a:t>
            </a:r>
            <a:r>
              <a:rPr lang="en-US" dirty="0">
                <a:latin typeface="Times New Roman" panose="02020603050405020304" pitchFamily="18" charset="0"/>
              </a:rPr>
              <a:t>are given by the matrix </a:t>
            </a:r>
            <a:r>
              <a:rPr lang="en-US" i="1" dirty="0">
                <a:latin typeface="Times New Roman" panose="02020603050405020304" pitchFamily="18" charset="0"/>
              </a:rPr>
              <a:t>c </a:t>
            </a:r>
            <a:r>
              <a:rPr lang="en-US" dirty="0">
                <a:latin typeface="Times New Roman" panose="02020603050405020304" pitchFamily="18" charset="0"/>
              </a:rPr>
              <a:t>of Figure 5.14(b) </a:t>
            </a:r>
            <a:r>
              <a:rPr lang="en-US" dirty="0" smtClean="0">
                <a:latin typeface="Times New Roman" panose="02020603050405020304" pitchFamily="18" charset="0"/>
              </a:rPr>
              <a:t>.</a:t>
            </a:r>
          </a:p>
          <a:p>
            <a:endParaRPr lang="en-IN" dirty="0"/>
          </a:p>
        </p:txBody>
      </p:sp>
      <p:pic>
        <p:nvPicPr>
          <p:cNvPr id="4" name="Picture 3"/>
          <p:cNvPicPr>
            <a:picLocks noChangeAspect="1"/>
          </p:cNvPicPr>
          <p:nvPr/>
        </p:nvPicPr>
        <p:blipFill>
          <a:blip r:embed="rId2"/>
          <a:stretch>
            <a:fillRect/>
          </a:stretch>
        </p:blipFill>
        <p:spPr>
          <a:xfrm>
            <a:off x="472009" y="3356992"/>
            <a:ext cx="8420471" cy="3340138"/>
          </a:xfrm>
          <a:prstGeom prst="rect">
            <a:avLst/>
          </a:prstGeom>
        </p:spPr>
      </p:pic>
    </p:spTree>
    <p:extLst>
      <p:ext uri="{BB962C8B-B14F-4D97-AF65-F5344CB8AC3E}">
        <p14:creationId xmlns:p14="http://schemas.microsoft.com/office/powerpoint/2010/main" val="38071881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rPr>
              <a:t>THE TRAVELING SALESPERSON PROBLEM</a:t>
            </a:r>
            <a:endParaRPr lang="en-IN" dirty="0"/>
          </a:p>
        </p:txBody>
      </p:sp>
      <p:sp>
        <p:nvSpPr>
          <p:cNvPr id="3" name="Content Placeholder 2"/>
          <p:cNvSpPr>
            <a:spLocks noGrp="1"/>
          </p:cNvSpPr>
          <p:nvPr>
            <p:ph idx="1"/>
          </p:nvPr>
        </p:nvSpPr>
        <p:spPr>
          <a:xfrm>
            <a:off x="251520" y="1988840"/>
            <a:ext cx="8640960" cy="4514899"/>
          </a:xfrm>
        </p:spPr>
        <p:txBody>
          <a:bodyPr>
            <a:noAutofit/>
          </a:bodyPr>
          <a:lstStyle/>
          <a:p>
            <a:r>
              <a:rPr lang="en-IN" b="0" i="1" u="none" strike="noStrike" baseline="0" dirty="0" smtClean="0">
                <a:latin typeface="Times New Roman" panose="02020603050405020304" pitchFamily="18" charset="0"/>
                <a:cs typeface="Times New Roman" panose="02020603050405020304" pitchFamily="18" charset="0"/>
              </a:rPr>
              <a:t>g(2,</a:t>
            </a:r>
            <a:r>
              <a:rPr lang="en-IN" dirty="0">
                <a:latin typeface="Times New Roman" panose="02020603050405020304" pitchFamily="18" charset="0"/>
                <a:cs typeface="Times New Roman" panose="02020603050405020304" pitchFamily="18" charset="0"/>
              </a:rPr>
              <a:t> ɸ</a:t>
            </a:r>
            <a:r>
              <a:rPr lang="en-IN" b="0" i="1" u="none" strike="noStrike" baseline="0" dirty="0" smtClean="0">
                <a:latin typeface="Times New Roman" panose="02020603050405020304" pitchFamily="18" charset="0"/>
                <a:cs typeface="Times New Roman" panose="02020603050405020304" pitchFamily="18" charset="0"/>
              </a:rPr>
              <a:t> </a:t>
            </a:r>
            <a:r>
              <a:rPr lang="en-IN" b="0" i="0" u="none" strike="noStrike" baseline="0"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c21 </a:t>
            </a:r>
            <a:r>
              <a:rPr lang="en-IN" b="0" i="0" u="none" strike="noStrike" baseline="0"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5;g(3, ɸ</a:t>
            </a:r>
            <a:r>
              <a:rPr lang="en-IN" b="0" i="0" u="none" strike="noStrike" baseline="0" dirty="0" smtClean="0">
                <a:latin typeface="Times New Roman" panose="02020603050405020304" pitchFamily="18" charset="0"/>
                <a:cs typeface="Times New Roman" panose="02020603050405020304" pitchFamily="18" charset="0"/>
              </a:rPr>
              <a:t>)=C31 = </a:t>
            </a:r>
            <a:r>
              <a:rPr lang="en-IN" dirty="0">
                <a:latin typeface="Times New Roman" panose="02020603050405020304" pitchFamily="18" charset="0"/>
                <a:cs typeface="Times New Roman" panose="02020603050405020304" pitchFamily="18" charset="0"/>
              </a:rPr>
              <a:t>6 </a:t>
            </a:r>
            <a:r>
              <a:rPr lang="en-IN" dirty="0" smtClean="0">
                <a:latin typeface="Times New Roman" panose="02020603050405020304" pitchFamily="18" charset="0"/>
                <a:cs typeface="Times New Roman" panose="02020603050405020304" pitchFamily="18" charset="0"/>
              </a:rPr>
              <a:t>and </a:t>
            </a:r>
          </a:p>
          <a:p>
            <a:r>
              <a:rPr lang="en-IN" dirty="0" smtClean="0">
                <a:latin typeface="Times New Roman" panose="02020603050405020304" pitchFamily="18" charset="0"/>
                <a:cs typeface="Times New Roman" panose="02020603050405020304" pitchFamily="18" charset="0"/>
              </a:rPr>
              <a:t>g(4</a:t>
            </a:r>
            <a:r>
              <a:rPr lang="en-IN" dirty="0">
                <a:latin typeface="Times New Roman" panose="02020603050405020304" pitchFamily="18" charset="0"/>
                <a:cs typeface="Times New Roman" panose="02020603050405020304" pitchFamily="18" charset="0"/>
              </a:rPr>
              <a:t>, ɸ</a:t>
            </a:r>
            <a:r>
              <a:rPr lang="en-IN" b="0" i="0" u="none" strike="noStrike" baseline="0" dirty="0" smtClean="0">
                <a:latin typeface="Times New Roman" panose="02020603050405020304" pitchFamily="18" charset="0"/>
                <a:cs typeface="Times New Roman" panose="02020603050405020304" pitchFamily="18" charset="0"/>
              </a:rPr>
              <a:t>)=c41 = </a:t>
            </a:r>
            <a:r>
              <a:rPr lang="en-IN" dirty="0">
                <a:latin typeface="Times New Roman" panose="02020603050405020304" pitchFamily="18" charset="0"/>
                <a:cs typeface="Times New Roman" panose="02020603050405020304" pitchFamily="18" charset="0"/>
              </a:rPr>
              <a:t>8 </a:t>
            </a:r>
            <a:r>
              <a:rPr lang="en-IN" dirty="0" smtClean="0">
                <a:latin typeface="Times New Roman" panose="02020603050405020304" pitchFamily="18" charset="0"/>
                <a:cs typeface="Times New Roman" panose="02020603050405020304" pitchFamily="18" charset="0"/>
              </a:rPr>
              <a:t>.</a:t>
            </a:r>
          </a:p>
          <a:p>
            <a:r>
              <a:rPr lang="en-IN" dirty="0" smtClean="0">
                <a:latin typeface="Times New Roman" panose="02020603050405020304" pitchFamily="18" charset="0"/>
                <a:cs typeface="Times New Roman" panose="02020603050405020304" pitchFamily="18" charset="0"/>
              </a:rPr>
              <a:t>Using (5.20) we obtain </a:t>
            </a:r>
          </a:p>
          <a:p>
            <a:r>
              <a:rPr lang="en-IN" dirty="0" smtClean="0">
                <a:latin typeface="Times New Roman" panose="02020603050405020304" pitchFamily="18" charset="0"/>
                <a:cs typeface="Times New Roman" panose="02020603050405020304" pitchFamily="18" charset="0"/>
              </a:rPr>
              <a:t>g(2, { 3}) = C23 + g(3, ɸ) = 9 + 6=15;</a:t>
            </a:r>
          </a:p>
          <a:p>
            <a:r>
              <a:rPr lang="en-IN" dirty="0" smtClean="0">
                <a:latin typeface="Times New Roman" panose="02020603050405020304" pitchFamily="18" charset="0"/>
                <a:cs typeface="Times New Roman" panose="02020603050405020304" pitchFamily="18" charset="0"/>
              </a:rPr>
              <a:t>g(2, {4}) = C24 + g(4, ɸ) =10+8=18</a:t>
            </a:r>
          </a:p>
          <a:p>
            <a:r>
              <a:rPr lang="en-IN" dirty="0" smtClean="0">
                <a:latin typeface="Times New Roman" panose="02020603050405020304" pitchFamily="18" charset="0"/>
                <a:cs typeface="Times New Roman" panose="02020603050405020304" pitchFamily="18" charset="0"/>
              </a:rPr>
              <a:t>g(3, {2}) = C32 + g(2, ɸ) = 13+5=18;</a:t>
            </a:r>
          </a:p>
          <a:p>
            <a:r>
              <a:rPr lang="en-IN" dirty="0" smtClean="0">
                <a:latin typeface="Times New Roman" panose="02020603050405020304" pitchFamily="18" charset="0"/>
                <a:cs typeface="Times New Roman" panose="02020603050405020304" pitchFamily="18" charset="0"/>
              </a:rPr>
              <a:t>g(3,{4}) = C34 + g(4, ɸ) = 12+8= 20</a:t>
            </a:r>
          </a:p>
          <a:p>
            <a:r>
              <a:rPr lang="en-IN" dirty="0" smtClean="0">
                <a:latin typeface="Times New Roman" panose="02020603050405020304" pitchFamily="18" charset="0"/>
                <a:cs typeface="Times New Roman" panose="02020603050405020304" pitchFamily="18" charset="0"/>
              </a:rPr>
              <a:t>g(4, {2}) = C42 + g(2, ɸ) = 8+5=13;</a:t>
            </a:r>
          </a:p>
          <a:p>
            <a:r>
              <a:rPr lang="en-IN" dirty="0" smtClean="0">
                <a:latin typeface="Times New Roman" panose="02020603050405020304" pitchFamily="18" charset="0"/>
                <a:cs typeface="Times New Roman" panose="02020603050405020304" pitchFamily="18" charset="0"/>
              </a:rPr>
              <a:t>g(4, {3}) = C43 + g(3, ɸ) = 9+6=15</a:t>
            </a:r>
          </a:p>
        </p:txBody>
      </p:sp>
    </p:spTree>
    <p:extLst>
      <p:ext uri="{BB962C8B-B14F-4D97-AF65-F5344CB8AC3E}">
        <p14:creationId xmlns:p14="http://schemas.microsoft.com/office/powerpoint/2010/main" val="38071325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rPr>
              <a:t>THE TRAVELING SALESPERSON PROBLEM</a:t>
            </a:r>
            <a:endParaRPr lang="en-IN" dirty="0"/>
          </a:p>
        </p:txBody>
      </p:sp>
      <p:sp>
        <p:nvSpPr>
          <p:cNvPr id="3" name="Content Placeholder 2"/>
          <p:cNvSpPr>
            <a:spLocks noGrp="1"/>
          </p:cNvSpPr>
          <p:nvPr>
            <p:ph idx="1"/>
          </p:nvPr>
        </p:nvSpPr>
        <p:spPr>
          <a:xfrm>
            <a:off x="107504" y="2226469"/>
            <a:ext cx="8884096" cy="4442891"/>
          </a:xfrm>
        </p:spPr>
        <p:txBody>
          <a:bodyPr>
            <a:noAutofit/>
          </a:bodyPr>
          <a:lstStyle/>
          <a:p>
            <a:r>
              <a:rPr lang="en-IN" dirty="0" smtClean="0">
                <a:latin typeface="Times New Roman" panose="02020603050405020304" pitchFamily="18" charset="0"/>
                <a:cs typeface="Times New Roman" panose="02020603050405020304" pitchFamily="18" charset="0"/>
              </a:rPr>
              <a:t>Next, we compute g(</a:t>
            </a:r>
            <a:r>
              <a:rPr lang="en-IN" dirty="0" err="1" smtClean="0">
                <a:latin typeface="Times New Roman" panose="02020603050405020304" pitchFamily="18" charset="0"/>
                <a:cs typeface="Times New Roman" panose="02020603050405020304" pitchFamily="18" charset="0"/>
              </a:rPr>
              <a:t>i</a:t>
            </a:r>
            <a:r>
              <a:rPr lang="en-IN" dirty="0" smtClean="0">
                <a:latin typeface="Times New Roman" panose="02020603050405020304" pitchFamily="18" charset="0"/>
                <a:cs typeface="Times New Roman" panose="02020603050405020304" pitchFamily="18" charset="0"/>
              </a:rPr>
              <a:t>, S) with |S|= 2, </a:t>
            </a:r>
            <a:r>
              <a:rPr lang="en-IN" dirty="0" err="1" smtClean="0">
                <a:latin typeface="Times New Roman" panose="02020603050405020304" pitchFamily="18" charset="0"/>
                <a:cs typeface="Times New Roman" panose="02020603050405020304" pitchFamily="18" charset="0"/>
              </a:rPr>
              <a:t>i</a:t>
            </a:r>
            <a:r>
              <a:rPr lang="en-IN" dirty="0" smtClean="0">
                <a:latin typeface="Times New Roman" panose="02020603050405020304" pitchFamily="18" charset="0"/>
                <a:cs typeface="Times New Roman" panose="02020603050405020304" pitchFamily="18" charset="0"/>
              </a:rPr>
              <a:t> </a:t>
            </a:r>
            <a:r>
              <a:rPr lang="en-IN" dirty="0" smtClean="0"/>
              <a:t>≠</a:t>
            </a:r>
            <a:r>
              <a:rPr lang="en-IN" dirty="0" smtClean="0">
                <a:latin typeface="Times New Roman" panose="02020603050405020304" pitchFamily="18" charset="0"/>
                <a:cs typeface="Times New Roman" panose="02020603050405020304" pitchFamily="18" charset="0"/>
              </a:rPr>
              <a:t>1, 1</a:t>
            </a:r>
            <a:r>
              <a:rPr lang="en-IN" dirty="0" smtClean="0"/>
              <a:t> Є </a:t>
            </a:r>
            <a:r>
              <a:rPr lang="en-IN" dirty="0" smtClean="0">
                <a:latin typeface="Times New Roman" panose="02020603050405020304" pitchFamily="18" charset="0"/>
                <a:cs typeface="Times New Roman" panose="02020603050405020304" pitchFamily="18" charset="0"/>
              </a:rPr>
              <a:t>S and </a:t>
            </a:r>
            <a:r>
              <a:rPr lang="en-IN" dirty="0" err="1" smtClean="0">
                <a:latin typeface="Times New Roman" panose="02020603050405020304" pitchFamily="18" charset="0"/>
                <a:cs typeface="Times New Roman" panose="02020603050405020304" pitchFamily="18" charset="0"/>
              </a:rPr>
              <a:t>i</a:t>
            </a:r>
            <a:r>
              <a:rPr lang="en-IN" dirty="0" smtClean="0">
                <a:latin typeface="Times New Roman" panose="02020603050405020304" pitchFamily="18" charset="0"/>
                <a:cs typeface="Times New Roman" panose="02020603050405020304" pitchFamily="18" charset="0"/>
              </a:rPr>
              <a:t> does not belong to S.</a:t>
            </a:r>
          </a:p>
          <a:p>
            <a:r>
              <a:rPr lang="en-IN" dirty="0" smtClean="0">
                <a:latin typeface="Times New Roman" panose="02020603050405020304" pitchFamily="18" charset="0"/>
                <a:cs typeface="Times New Roman" panose="02020603050405020304" pitchFamily="18" charset="0"/>
              </a:rPr>
              <a:t>g(2, {3, 4})  = min{c23 + g(3, {4}), c24 + g(4, {3})} = 25</a:t>
            </a:r>
          </a:p>
          <a:p>
            <a:r>
              <a:rPr lang="en-IN" dirty="0" smtClean="0">
                <a:latin typeface="Times New Roman" panose="02020603050405020304" pitchFamily="18" charset="0"/>
                <a:cs typeface="Times New Roman" panose="02020603050405020304" pitchFamily="18" charset="0"/>
              </a:rPr>
              <a:t>                    =  min{9 + 20, 10 + 15)} = min{29, 25} =25</a:t>
            </a:r>
          </a:p>
          <a:p>
            <a:r>
              <a:rPr lang="en-IN" dirty="0" smtClean="0">
                <a:latin typeface="Times New Roman" panose="02020603050405020304" pitchFamily="18" charset="0"/>
                <a:cs typeface="Times New Roman" panose="02020603050405020304" pitchFamily="18" charset="0"/>
              </a:rPr>
              <a:t>g(3, {2, 4}) = min{c32 + g(2,{ 4}), C34 + g(4, {2})} = 25</a:t>
            </a:r>
          </a:p>
          <a:p>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 min{13 + 18, 12 + 13} = min{31 , 25} = 25</a:t>
            </a:r>
          </a:p>
          <a:p>
            <a:r>
              <a:rPr lang="en-IN" dirty="0" smtClean="0">
                <a:latin typeface="Times New Roman" panose="02020603050405020304" pitchFamily="18" charset="0"/>
                <a:cs typeface="Times New Roman" panose="02020603050405020304" pitchFamily="18" charset="0"/>
              </a:rPr>
              <a:t>g(4, {2, 3}) = min{c42 + g(2, {3}), C43 + g(3, {2})} = 23</a:t>
            </a:r>
          </a:p>
          <a:p>
            <a:r>
              <a:rPr lang="en-IN" dirty="0" smtClean="0">
                <a:latin typeface="Times New Roman" panose="02020603050405020304" pitchFamily="18" charset="0"/>
                <a:cs typeface="Times New Roman" panose="02020603050405020304" pitchFamily="18" charset="0"/>
              </a:rPr>
              <a:t>                   = min{8 + 15, 9 + 18} = min{23 ,27} = 23</a:t>
            </a:r>
          </a:p>
        </p:txBody>
      </p:sp>
    </p:spTree>
    <p:extLst>
      <p:ext uri="{BB962C8B-B14F-4D97-AF65-F5344CB8AC3E}">
        <p14:creationId xmlns:p14="http://schemas.microsoft.com/office/powerpoint/2010/main" val="30768492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rPr>
              <a:t>THE TRAVELING SALESPERSON PROBLEM</a:t>
            </a:r>
            <a:endParaRPr lang="en-IN" dirty="0"/>
          </a:p>
        </p:txBody>
      </p:sp>
      <p:sp>
        <p:nvSpPr>
          <p:cNvPr id="3" name="Content Placeholder 2"/>
          <p:cNvSpPr>
            <a:spLocks noGrp="1"/>
          </p:cNvSpPr>
          <p:nvPr>
            <p:ph idx="1"/>
          </p:nvPr>
        </p:nvSpPr>
        <p:spPr>
          <a:xfrm>
            <a:off x="628650" y="2226469"/>
            <a:ext cx="8049358" cy="3437975"/>
          </a:xfrm>
        </p:spPr>
        <p:txBody>
          <a:bodyPr>
            <a:noAutofit/>
          </a:bodyPr>
          <a:lstStyle/>
          <a:p>
            <a:r>
              <a:rPr lang="en-IN" dirty="0" smtClean="0">
                <a:latin typeface="Times New Roman" panose="02020603050405020304" pitchFamily="18" charset="0"/>
                <a:cs typeface="Times New Roman" panose="02020603050405020304" pitchFamily="18" charset="0"/>
              </a:rPr>
              <a:t>Finally, from (5.19) we obtain</a:t>
            </a:r>
          </a:p>
          <a:p>
            <a:r>
              <a:rPr lang="en-IN" dirty="0" smtClean="0">
                <a:latin typeface="Times New Roman" panose="02020603050405020304" pitchFamily="18" charset="0"/>
                <a:cs typeface="Times New Roman" panose="02020603050405020304" pitchFamily="18" charset="0"/>
              </a:rPr>
              <a:t>g(l,{2,3,4}) = min{c12 +g(2,{3,4}),c13 +g(3,{2,4}),c14 +g(4,{2,3})}</a:t>
            </a:r>
          </a:p>
          <a:p>
            <a:r>
              <a:rPr lang="en-IN" dirty="0" smtClean="0">
                <a:latin typeface="Times New Roman" panose="02020603050405020304" pitchFamily="18" charset="0"/>
                <a:cs typeface="Times New Roman" panose="02020603050405020304" pitchFamily="18" charset="0"/>
              </a:rPr>
              <a:t>                   = min{10 +25,15 +25, 20+25}</a:t>
            </a:r>
          </a:p>
          <a:p>
            <a:r>
              <a:rPr lang="en-US"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min{ 35, 40, 43}</a:t>
            </a:r>
          </a:p>
          <a:p>
            <a:r>
              <a:rPr lang="en-IN" dirty="0" smtClean="0">
                <a:latin typeface="Times New Roman" panose="02020603050405020304" pitchFamily="18" charset="0"/>
                <a:cs typeface="Times New Roman" panose="02020603050405020304" pitchFamily="18" charset="0"/>
              </a:rPr>
              <a:t>                   = 35</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55087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5.3 ALL PAIRS SHORTEST PATHS</a:t>
            </a:r>
            <a:endParaRPr lang="en-IN" dirty="0"/>
          </a:p>
        </p:txBody>
      </p:sp>
      <p:sp>
        <p:nvSpPr>
          <p:cNvPr id="3" name="Content Placeholder 2"/>
          <p:cNvSpPr>
            <a:spLocks noGrp="1"/>
          </p:cNvSpPr>
          <p:nvPr>
            <p:ph idx="1"/>
          </p:nvPr>
        </p:nvSpPr>
        <p:spPr>
          <a:xfrm>
            <a:off x="303334" y="1988840"/>
            <a:ext cx="8688266" cy="4320479"/>
          </a:xfrm>
        </p:spPr>
        <p:txBody>
          <a:bodyPr>
            <a:noAutofit/>
          </a:bodyPr>
          <a:lstStyle/>
          <a:p>
            <a:r>
              <a:rPr lang="en-US" dirty="0">
                <a:latin typeface="Times New Roman" panose="02020603050405020304" pitchFamily="18" charset="0"/>
                <a:cs typeface="Times New Roman" panose="02020603050405020304" pitchFamily="18" charset="0"/>
              </a:rPr>
              <a:t>Let us examine a shortest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a:t>
            </a:r>
            <a:r>
              <a:rPr lang="en-US" i="1" dirty="0">
                <a:latin typeface="Times New Roman" panose="02020603050405020304" pitchFamily="18" charset="0"/>
                <a:cs typeface="Times New Roman" panose="02020603050405020304" pitchFamily="18" charset="0"/>
              </a:rPr>
              <a:t>j </a:t>
            </a:r>
            <a:r>
              <a:rPr lang="en-US" dirty="0">
                <a:latin typeface="Times New Roman" panose="02020603050405020304" pitchFamily="18" charset="0"/>
                <a:cs typeface="Times New Roman" panose="02020603050405020304" pitchFamily="18" charset="0"/>
              </a:rPr>
              <a:t>path in G,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IN" dirty="0" smtClean="0"/>
              <a:t>≠</a:t>
            </a:r>
            <a:r>
              <a:rPr lang="en-US" i="1"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j. </a:t>
            </a:r>
            <a:endParaRPr lang="en-US" i="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path originates </a:t>
            </a:r>
            <a:r>
              <a:rPr lang="en-US" dirty="0" smtClean="0">
                <a:latin typeface="Times New Roman" panose="02020603050405020304" pitchFamily="18" charset="0"/>
                <a:cs typeface="Times New Roman" panose="02020603050405020304" pitchFamily="18" charset="0"/>
              </a:rPr>
              <a:t>at vertex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goes through some intermediate vertices (possibly none) </a:t>
            </a:r>
            <a:r>
              <a:rPr lang="en-US" dirty="0" smtClean="0">
                <a:latin typeface="Times New Roman" panose="02020603050405020304" pitchFamily="18" charset="0"/>
                <a:cs typeface="Times New Roman" panose="02020603050405020304" pitchFamily="18" charset="0"/>
              </a:rPr>
              <a:t>and terminates </a:t>
            </a:r>
            <a:r>
              <a:rPr lang="en-US" dirty="0">
                <a:latin typeface="Times New Roman" panose="02020603050405020304" pitchFamily="18" charset="0"/>
                <a:cs typeface="Times New Roman" panose="02020603050405020304" pitchFamily="18" charset="0"/>
              </a:rPr>
              <a:t>at vertex </a:t>
            </a:r>
            <a:r>
              <a:rPr lang="en-US" i="1" dirty="0">
                <a:latin typeface="Times New Roman" panose="02020603050405020304" pitchFamily="18" charset="0"/>
                <a:cs typeface="Times New Roman" panose="02020603050405020304" pitchFamily="18" charset="0"/>
              </a:rPr>
              <a:t>j. </a:t>
            </a:r>
            <a:endParaRPr lang="en-US" i="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may assume </a:t>
            </a:r>
            <a:r>
              <a:rPr lang="en-US" dirty="0">
                <a:solidFill>
                  <a:srgbClr val="FF0000"/>
                </a:solidFill>
                <a:latin typeface="Times New Roman" panose="02020603050405020304" pitchFamily="18" charset="0"/>
                <a:cs typeface="Times New Roman" panose="02020603050405020304" pitchFamily="18" charset="0"/>
              </a:rPr>
              <a:t>that this path contains no </a:t>
            </a:r>
            <a:r>
              <a:rPr lang="en-US" dirty="0" smtClean="0">
                <a:solidFill>
                  <a:srgbClr val="FF0000"/>
                </a:solidFill>
                <a:latin typeface="Times New Roman" panose="02020603050405020304" pitchFamily="18" charset="0"/>
                <a:cs typeface="Times New Roman" panose="02020603050405020304" pitchFamily="18" charset="0"/>
              </a:rPr>
              <a:t>cycles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if there is a cycle then this may be deleted without increasing the </a:t>
            </a:r>
            <a:r>
              <a:rPr lang="en-US" dirty="0" smtClean="0">
                <a:latin typeface="Times New Roman" panose="02020603050405020304" pitchFamily="18" charset="0"/>
                <a:cs typeface="Times New Roman" panose="02020603050405020304" pitchFamily="18" charset="0"/>
              </a:rPr>
              <a:t>path length </a:t>
            </a:r>
            <a:r>
              <a:rPr lang="en-US" dirty="0">
                <a:latin typeface="Times New Roman" panose="02020603050405020304" pitchFamily="18" charset="0"/>
                <a:cs typeface="Times New Roman" panose="02020603050405020304" pitchFamily="18" charset="0"/>
              </a:rPr>
              <a:t>(no cycle has negative length</a:t>
            </a:r>
            <a:r>
              <a:rPr lang="en-US"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381199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116632"/>
            <a:ext cx="7772400" cy="1143000"/>
          </a:xfrm>
        </p:spPr>
        <p:txBody>
          <a:bodyPr/>
          <a:lstStyle/>
          <a:p>
            <a:r>
              <a:rPr lang="en-US" dirty="0" smtClean="0">
                <a:latin typeface="Times New Roman" panose="02020603050405020304" pitchFamily="18" charset="0"/>
                <a:cs typeface="Times New Roman" panose="02020603050405020304" pitchFamily="18" charset="0"/>
              </a:rPr>
              <a:t>5.3 ALL PAIRS SHORTEST PATHS</a:t>
            </a:r>
            <a:endParaRPr lang="en-IN" dirty="0"/>
          </a:p>
        </p:txBody>
      </p:sp>
      <p:sp>
        <p:nvSpPr>
          <p:cNvPr id="3" name="Content Placeholder 2"/>
          <p:cNvSpPr>
            <a:spLocks noGrp="1"/>
          </p:cNvSpPr>
          <p:nvPr>
            <p:ph idx="1"/>
          </p:nvPr>
        </p:nvSpPr>
        <p:spPr>
          <a:xfrm>
            <a:off x="175048" y="2060848"/>
            <a:ext cx="8861448" cy="4536504"/>
          </a:xfrm>
        </p:spPr>
        <p:txBody>
          <a:bodyPr>
            <a:noAutofit/>
          </a:bodyPr>
          <a:lstStyle/>
          <a:p>
            <a:r>
              <a:rPr lang="en-US" sz="2700" dirty="0" smtClean="0">
                <a:latin typeface="Times New Roman" panose="02020603050405020304" pitchFamily="18" charset="0"/>
                <a:cs typeface="Times New Roman" panose="02020603050405020304" pitchFamily="18" charset="0"/>
              </a:rPr>
              <a:t>Let </a:t>
            </a:r>
            <a:r>
              <a:rPr lang="en-US" sz="2700" dirty="0">
                <a:latin typeface="Times New Roman" panose="02020603050405020304" pitchFamily="18" charset="0"/>
                <a:cs typeface="Times New Roman" panose="02020603050405020304" pitchFamily="18" charset="0"/>
              </a:rPr>
              <a:t>G = </a:t>
            </a:r>
            <a:r>
              <a:rPr lang="en-US" sz="2700" i="1" dirty="0">
                <a:latin typeface="Times New Roman" panose="02020603050405020304" pitchFamily="18" charset="0"/>
                <a:cs typeface="Times New Roman" panose="02020603050405020304" pitchFamily="18" charset="0"/>
              </a:rPr>
              <a:t>(V, </a:t>
            </a:r>
            <a:r>
              <a:rPr lang="en-US" sz="2700" dirty="0">
                <a:latin typeface="Times New Roman" panose="02020603050405020304" pitchFamily="18" charset="0"/>
                <a:cs typeface="Times New Roman" panose="02020603050405020304" pitchFamily="18" charset="0"/>
              </a:rPr>
              <a:t>E) be a directed graph with </a:t>
            </a:r>
            <a:r>
              <a:rPr lang="en-US" sz="2700" i="1" dirty="0">
                <a:latin typeface="Times New Roman" panose="02020603050405020304" pitchFamily="18" charset="0"/>
                <a:cs typeface="Times New Roman" panose="02020603050405020304" pitchFamily="18" charset="0"/>
              </a:rPr>
              <a:t>n </a:t>
            </a:r>
            <a:r>
              <a:rPr lang="en-US" sz="2700" dirty="0">
                <a:latin typeface="Times New Roman" panose="02020603050405020304" pitchFamily="18" charset="0"/>
                <a:cs typeface="Times New Roman" panose="02020603050405020304" pitchFamily="18" charset="0"/>
              </a:rPr>
              <a:t>vertices. Let </a:t>
            </a:r>
            <a:r>
              <a:rPr lang="en-US" sz="2700" i="1" dirty="0">
                <a:latin typeface="Times New Roman" panose="02020603050405020304" pitchFamily="18" charset="0"/>
                <a:cs typeface="Times New Roman" panose="02020603050405020304" pitchFamily="18" charset="0"/>
              </a:rPr>
              <a:t>C </a:t>
            </a:r>
            <a:r>
              <a:rPr lang="en-US" sz="2700" dirty="0">
                <a:latin typeface="Times New Roman" panose="02020603050405020304" pitchFamily="18" charset="0"/>
                <a:cs typeface="Times New Roman" panose="02020603050405020304" pitchFamily="18" charset="0"/>
              </a:rPr>
              <a:t>be a cost </a:t>
            </a:r>
            <a:r>
              <a:rPr lang="en-US" sz="2700" dirty="0" smtClean="0">
                <a:latin typeface="Times New Roman" panose="02020603050405020304" pitchFamily="18" charset="0"/>
                <a:cs typeface="Times New Roman" panose="02020603050405020304" pitchFamily="18" charset="0"/>
              </a:rPr>
              <a:t>adjacency matrix </a:t>
            </a:r>
            <a:r>
              <a:rPr lang="en-US" sz="2700" dirty="0">
                <a:latin typeface="Times New Roman" panose="02020603050405020304" pitchFamily="18" charset="0"/>
                <a:cs typeface="Times New Roman" panose="02020603050405020304" pitchFamily="18" charset="0"/>
              </a:rPr>
              <a:t>for G such that </a:t>
            </a:r>
            <a:r>
              <a:rPr lang="en-US" sz="2700" i="1" dirty="0">
                <a:latin typeface="Times New Roman" panose="02020603050405020304" pitchFamily="18" charset="0"/>
                <a:cs typeface="Times New Roman" panose="02020603050405020304" pitchFamily="18" charset="0"/>
              </a:rPr>
              <a:t>C(</a:t>
            </a:r>
            <a:r>
              <a:rPr lang="en-US" sz="2700" i="1" dirty="0" err="1">
                <a:latin typeface="Times New Roman" panose="02020603050405020304" pitchFamily="18" charset="0"/>
                <a:cs typeface="Times New Roman" panose="02020603050405020304" pitchFamily="18" charset="0"/>
              </a:rPr>
              <a:t>i</a:t>
            </a:r>
            <a:r>
              <a:rPr lang="en-US" sz="2700" i="1" dirty="0">
                <a:latin typeface="Times New Roman" panose="02020603050405020304" pitchFamily="18" charset="0"/>
                <a:cs typeface="Times New Roman" panose="02020603050405020304" pitchFamily="18" charset="0"/>
              </a:rPr>
              <a:t>, </a:t>
            </a:r>
            <a:r>
              <a:rPr lang="en-US" sz="2700" dirty="0" err="1">
                <a:latin typeface="Times New Roman" panose="02020603050405020304" pitchFamily="18" charset="0"/>
                <a:cs typeface="Times New Roman" panose="02020603050405020304" pitchFamily="18" charset="0"/>
              </a:rPr>
              <a:t>i</a:t>
            </a:r>
            <a:r>
              <a:rPr lang="en-US" sz="2700" dirty="0">
                <a:latin typeface="Times New Roman" panose="02020603050405020304" pitchFamily="18" charset="0"/>
                <a:cs typeface="Times New Roman" panose="02020603050405020304" pitchFamily="18" charset="0"/>
              </a:rPr>
              <a:t>) = 0, </a:t>
            </a:r>
            <a:endParaRPr lang="en-US" sz="2700" dirty="0" smtClean="0">
              <a:latin typeface="Times New Roman" panose="02020603050405020304" pitchFamily="18" charset="0"/>
              <a:cs typeface="Times New Roman" panose="02020603050405020304" pitchFamily="18" charset="0"/>
            </a:endParaRPr>
          </a:p>
          <a:p>
            <a:pPr marL="0" indent="0">
              <a:buNone/>
            </a:pPr>
            <a:r>
              <a:rPr lang="en-US" sz="2700" dirty="0" smtClean="0">
                <a:latin typeface="Times New Roman" panose="02020603050405020304" pitchFamily="18" charset="0"/>
                <a:cs typeface="Times New Roman" panose="02020603050405020304" pitchFamily="18" charset="0"/>
              </a:rPr>
              <a:t>   1 </a:t>
            </a:r>
            <a:r>
              <a:rPr lang="en-IN" sz="2700" dirty="0" smtClean="0"/>
              <a:t>≤</a:t>
            </a:r>
            <a:r>
              <a:rPr lang="en-US" sz="2700" dirty="0" smtClean="0">
                <a:latin typeface="Times New Roman" panose="02020603050405020304" pitchFamily="18" charset="0"/>
                <a:cs typeface="Times New Roman" panose="02020603050405020304" pitchFamily="18" charset="0"/>
              </a:rPr>
              <a:t> </a:t>
            </a:r>
            <a:r>
              <a:rPr lang="en-US" sz="2700" i="1" dirty="0" err="1">
                <a:latin typeface="Times New Roman" panose="02020603050405020304" pitchFamily="18" charset="0"/>
                <a:cs typeface="Times New Roman" panose="02020603050405020304" pitchFamily="18" charset="0"/>
              </a:rPr>
              <a:t>i</a:t>
            </a:r>
            <a:r>
              <a:rPr lang="en-US" sz="2700" i="1" dirty="0">
                <a:latin typeface="Times New Roman" panose="02020603050405020304" pitchFamily="18" charset="0"/>
                <a:cs typeface="Times New Roman" panose="02020603050405020304" pitchFamily="18" charset="0"/>
              </a:rPr>
              <a:t> </a:t>
            </a:r>
            <a:r>
              <a:rPr lang="en-IN" sz="2700" dirty="0" smtClean="0"/>
              <a:t>≤</a:t>
            </a:r>
            <a:r>
              <a:rPr lang="en-US" sz="2700" dirty="0" smtClean="0">
                <a:latin typeface="Times New Roman" panose="02020603050405020304" pitchFamily="18" charset="0"/>
                <a:cs typeface="Times New Roman" panose="02020603050405020304" pitchFamily="18" charset="0"/>
              </a:rPr>
              <a:t> </a:t>
            </a:r>
            <a:r>
              <a:rPr lang="en-US" sz="2700" i="1" dirty="0">
                <a:latin typeface="Times New Roman" panose="02020603050405020304" pitchFamily="18" charset="0"/>
                <a:cs typeface="Times New Roman" panose="02020603050405020304" pitchFamily="18" charset="0"/>
              </a:rPr>
              <a:t>n, C(</a:t>
            </a:r>
            <a:r>
              <a:rPr lang="en-US" sz="2700" i="1" dirty="0" err="1">
                <a:latin typeface="Times New Roman" panose="02020603050405020304" pitchFamily="18" charset="0"/>
                <a:cs typeface="Times New Roman" panose="02020603050405020304" pitchFamily="18" charset="0"/>
              </a:rPr>
              <a:t>i</a:t>
            </a:r>
            <a:r>
              <a:rPr lang="en-US" sz="2700" i="1" dirty="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j) is the </a:t>
            </a:r>
            <a:r>
              <a:rPr lang="en-US" sz="2700" dirty="0" smtClean="0">
                <a:latin typeface="Times New Roman" panose="02020603050405020304" pitchFamily="18" charset="0"/>
                <a:cs typeface="Times New Roman" panose="02020603050405020304" pitchFamily="18" charset="0"/>
              </a:rPr>
              <a:t>length (</a:t>
            </a:r>
            <a:r>
              <a:rPr lang="en-US" sz="2700" dirty="0">
                <a:latin typeface="Times New Roman" panose="02020603050405020304" pitchFamily="18" charset="0"/>
                <a:cs typeface="Times New Roman" panose="02020603050405020304" pitchFamily="18" charset="0"/>
              </a:rPr>
              <a:t>or cost) of edge (</a:t>
            </a:r>
            <a:r>
              <a:rPr lang="en-US" sz="2700" dirty="0" err="1">
                <a:latin typeface="Times New Roman" panose="02020603050405020304" pitchFamily="18" charset="0"/>
                <a:cs typeface="Times New Roman" panose="02020603050405020304" pitchFamily="18" charset="0"/>
              </a:rPr>
              <a:t>i</a:t>
            </a:r>
            <a:r>
              <a:rPr lang="en-US" sz="2700" dirty="0" smtClean="0">
                <a:latin typeface="Times New Roman" panose="02020603050405020304" pitchFamily="18" charset="0"/>
                <a:cs typeface="Times New Roman" panose="02020603050405020304" pitchFamily="18" charset="0"/>
              </a:rPr>
              <a:t>, j</a:t>
            </a:r>
            <a:r>
              <a:rPr lang="en-US" sz="2700" dirty="0">
                <a:latin typeface="Times New Roman" panose="02020603050405020304" pitchFamily="18" charset="0"/>
                <a:cs typeface="Times New Roman" panose="02020603050405020304" pitchFamily="18" charset="0"/>
              </a:rPr>
              <a:t>) </a:t>
            </a:r>
            <a:endParaRPr lang="en-US" sz="2700" dirty="0" smtClean="0">
              <a:latin typeface="Times New Roman" panose="02020603050405020304" pitchFamily="18" charset="0"/>
              <a:cs typeface="Times New Roman" panose="02020603050405020304" pitchFamily="18" charset="0"/>
            </a:endParaRPr>
          </a:p>
          <a:p>
            <a:pPr marL="0" indent="0">
              <a:buNone/>
            </a:pPr>
            <a:r>
              <a:rPr lang="en-US" sz="2700" dirty="0">
                <a:latin typeface="Times New Roman" panose="02020603050405020304" pitchFamily="18" charset="0"/>
                <a:cs typeface="Times New Roman" panose="02020603050405020304" pitchFamily="18" charset="0"/>
              </a:rPr>
              <a:t> </a:t>
            </a:r>
            <a:r>
              <a:rPr lang="en-US" sz="2700" dirty="0" smtClean="0">
                <a:latin typeface="Times New Roman" panose="02020603050405020304" pitchFamily="18" charset="0"/>
                <a:cs typeface="Times New Roman" panose="02020603050405020304" pitchFamily="18" charset="0"/>
              </a:rPr>
              <a:t>   if </a:t>
            </a:r>
            <a:r>
              <a:rPr lang="en-US" sz="2700" dirty="0">
                <a:latin typeface="Times New Roman" panose="02020603050405020304" pitchFamily="18" charset="0"/>
                <a:cs typeface="Times New Roman" panose="02020603050405020304" pitchFamily="18" charset="0"/>
              </a:rPr>
              <a:t>(</a:t>
            </a:r>
            <a:r>
              <a:rPr lang="en-US" sz="2700" dirty="0" err="1">
                <a:latin typeface="Times New Roman" panose="02020603050405020304" pitchFamily="18" charset="0"/>
                <a:cs typeface="Times New Roman" panose="02020603050405020304" pitchFamily="18" charset="0"/>
              </a:rPr>
              <a:t>i</a:t>
            </a:r>
            <a:r>
              <a:rPr lang="en-US" sz="2700" dirty="0" smtClean="0">
                <a:latin typeface="Times New Roman" panose="02020603050405020304" pitchFamily="18" charset="0"/>
                <a:cs typeface="Times New Roman" panose="02020603050405020304" pitchFamily="18" charset="0"/>
              </a:rPr>
              <a:t>, j</a:t>
            </a:r>
            <a:r>
              <a:rPr lang="en-US" sz="2700" dirty="0">
                <a:latin typeface="Times New Roman" panose="02020603050405020304" pitchFamily="18" charset="0"/>
                <a:cs typeface="Times New Roman" panose="02020603050405020304" pitchFamily="18" charset="0"/>
              </a:rPr>
              <a:t>) </a:t>
            </a:r>
            <a:r>
              <a:rPr lang="en-IN" sz="2700" dirty="0" smtClean="0"/>
              <a:t>Є </a:t>
            </a:r>
            <a:r>
              <a:rPr lang="en-US" sz="2700" dirty="0" smtClean="0">
                <a:latin typeface="Times New Roman" panose="02020603050405020304" pitchFamily="18" charset="0"/>
                <a:cs typeface="Times New Roman" panose="02020603050405020304" pitchFamily="18" charset="0"/>
              </a:rPr>
              <a:t>E(G</a:t>
            </a:r>
            <a:r>
              <a:rPr lang="en-US" sz="2700" dirty="0">
                <a:latin typeface="Times New Roman" panose="02020603050405020304" pitchFamily="18" charset="0"/>
                <a:cs typeface="Times New Roman" panose="02020603050405020304" pitchFamily="18" charset="0"/>
              </a:rPr>
              <a:t>) and </a:t>
            </a:r>
            <a:r>
              <a:rPr lang="en-US" sz="2700" i="1" dirty="0">
                <a:latin typeface="Times New Roman" panose="02020603050405020304" pitchFamily="18" charset="0"/>
                <a:cs typeface="Times New Roman" panose="02020603050405020304" pitchFamily="18" charset="0"/>
              </a:rPr>
              <a:t>C(</a:t>
            </a:r>
            <a:r>
              <a:rPr lang="en-US" sz="2700" i="1" dirty="0" err="1">
                <a:latin typeface="Times New Roman" panose="02020603050405020304" pitchFamily="18" charset="0"/>
                <a:cs typeface="Times New Roman" panose="02020603050405020304" pitchFamily="18" charset="0"/>
              </a:rPr>
              <a:t>i,j</a:t>
            </a:r>
            <a:r>
              <a:rPr lang="en-US" sz="2700" i="1" dirty="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 </a:t>
            </a:r>
            <a:r>
              <a:rPr lang="en-IN" sz="2700" dirty="0" smtClean="0">
                <a:latin typeface="Times New Roman" panose="02020603050405020304" pitchFamily="18" charset="0"/>
                <a:cs typeface="Times New Roman" panose="02020603050405020304" pitchFamily="18" charset="0"/>
              </a:rPr>
              <a:t>∞</a:t>
            </a:r>
            <a:r>
              <a:rPr lang="en-US" sz="2700" dirty="0" smtClean="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if </a:t>
            </a:r>
            <a:r>
              <a:rPr lang="en-US" sz="2700" i="1" dirty="0" err="1">
                <a:latin typeface="Times New Roman" panose="02020603050405020304" pitchFamily="18" charset="0"/>
                <a:cs typeface="Times New Roman" panose="02020603050405020304" pitchFamily="18" charset="0"/>
              </a:rPr>
              <a:t>i</a:t>
            </a:r>
            <a:r>
              <a:rPr lang="en-US" sz="2700" i="1" dirty="0">
                <a:latin typeface="Times New Roman" panose="02020603050405020304" pitchFamily="18" charset="0"/>
                <a:cs typeface="Times New Roman" panose="02020603050405020304" pitchFamily="18" charset="0"/>
              </a:rPr>
              <a:t> </a:t>
            </a:r>
            <a:r>
              <a:rPr lang="en-IN" sz="2700" dirty="0"/>
              <a:t>≠</a:t>
            </a:r>
            <a:r>
              <a:rPr lang="en-US" sz="2700" i="1" dirty="0" smtClean="0">
                <a:latin typeface="Times New Roman" panose="02020603050405020304" pitchFamily="18" charset="0"/>
                <a:cs typeface="Times New Roman" panose="02020603050405020304" pitchFamily="18" charset="0"/>
              </a:rPr>
              <a:t> </a:t>
            </a:r>
            <a:r>
              <a:rPr lang="en-US" sz="2700" i="1" dirty="0">
                <a:latin typeface="Times New Roman" panose="02020603050405020304" pitchFamily="18" charset="0"/>
                <a:cs typeface="Times New Roman" panose="02020603050405020304" pitchFamily="18" charset="0"/>
              </a:rPr>
              <a:t>j </a:t>
            </a:r>
            <a:r>
              <a:rPr lang="en-US" sz="2700" dirty="0">
                <a:latin typeface="Times New Roman" panose="02020603050405020304" pitchFamily="18" charset="0"/>
                <a:cs typeface="Times New Roman" panose="02020603050405020304" pitchFamily="18" charset="0"/>
              </a:rPr>
              <a:t>and </a:t>
            </a:r>
            <a:r>
              <a:rPr lang="en-US" sz="2700" dirty="0" smtClean="0">
                <a:latin typeface="Times New Roman" panose="02020603050405020304" pitchFamily="18" charset="0"/>
                <a:cs typeface="Times New Roman" panose="02020603050405020304" pitchFamily="18" charset="0"/>
              </a:rPr>
              <a:t>&lt;</a:t>
            </a:r>
            <a:r>
              <a:rPr lang="en-US" sz="2700" dirty="0" err="1" smtClean="0">
                <a:latin typeface="Times New Roman" panose="02020603050405020304" pitchFamily="18" charset="0"/>
                <a:cs typeface="Times New Roman" panose="02020603050405020304" pitchFamily="18" charset="0"/>
              </a:rPr>
              <a:t>i</a:t>
            </a:r>
            <a:r>
              <a:rPr lang="en-US" sz="2700" dirty="0" smtClean="0">
                <a:latin typeface="Times New Roman" panose="02020603050405020304" pitchFamily="18" charset="0"/>
                <a:cs typeface="Times New Roman" panose="02020603050405020304" pitchFamily="18" charset="0"/>
              </a:rPr>
              <a:t>, j&gt; </a:t>
            </a:r>
            <a:r>
              <a:rPr lang="en-IN" sz="2700" dirty="0" smtClean="0"/>
              <a:t>Є </a:t>
            </a:r>
            <a:r>
              <a:rPr lang="en-US" sz="2700" dirty="0" smtClean="0">
                <a:latin typeface="Times New Roman" panose="02020603050405020304" pitchFamily="18" charset="0"/>
                <a:cs typeface="Times New Roman" panose="02020603050405020304" pitchFamily="18" charset="0"/>
              </a:rPr>
              <a:t>E(G</a:t>
            </a:r>
            <a:r>
              <a:rPr lang="en-US" sz="2700" dirty="0">
                <a:latin typeface="Times New Roman" panose="02020603050405020304" pitchFamily="18" charset="0"/>
                <a:cs typeface="Times New Roman" panose="02020603050405020304" pitchFamily="18" charset="0"/>
              </a:rPr>
              <a:t>). </a:t>
            </a:r>
            <a:endParaRPr lang="en-US" sz="2700" dirty="0" smtClean="0">
              <a:latin typeface="Times New Roman" panose="02020603050405020304" pitchFamily="18" charset="0"/>
              <a:cs typeface="Times New Roman" panose="02020603050405020304" pitchFamily="18" charset="0"/>
            </a:endParaRPr>
          </a:p>
          <a:p>
            <a:r>
              <a:rPr lang="en-US" sz="2700" dirty="0" smtClean="0">
                <a:latin typeface="Times New Roman" panose="02020603050405020304" pitchFamily="18" charset="0"/>
                <a:cs typeface="Times New Roman" panose="02020603050405020304" pitchFamily="18" charset="0"/>
              </a:rPr>
              <a:t>The </a:t>
            </a:r>
            <a:r>
              <a:rPr lang="en-US" sz="2700" i="1" dirty="0">
                <a:latin typeface="Times New Roman" panose="02020603050405020304" pitchFamily="18" charset="0"/>
                <a:cs typeface="Times New Roman" panose="02020603050405020304" pitchFamily="18" charset="0"/>
              </a:rPr>
              <a:t>all pairs shortest path problem </a:t>
            </a:r>
            <a:r>
              <a:rPr lang="en-US" sz="2700" dirty="0">
                <a:latin typeface="Times New Roman" panose="02020603050405020304" pitchFamily="18" charset="0"/>
                <a:cs typeface="Times New Roman" panose="02020603050405020304" pitchFamily="18" charset="0"/>
              </a:rPr>
              <a:t>is to determine a matrix </a:t>
            </a:r>
            <a:r>
              <a:rPr lang="en-US" sz="2700" i="1" dirty="0">
                <a:latin typeface="Times New Roman" panose="02020603050405020304" pitchFamily="18" charset="0"/>
                <a:cs typeface="Times New Roman" panose="02020603050405020304" pitchFamily="18" charset="0"/>
              </a:rPr>
              <a:t>A </a:t>
            </a:r>
            <a:r>
              <a:rPr lang="en-US" sz="2700" dirty="0" smtClean="0">
                <a:latin typeface="Times New Roman" panose="02020603050405020304" pitchFamily="18" charset="0"/>
                <a:cs typeface="Times New Roman" panose="02020603050405020304" pitchFamily="18" charset="0"/>
              </a:rPr>
              <a:t>such that </a:t>
            </a:r>
            <a:r>
              <a:rPr lang="en-US" sz="2700" i="1" dirty="0" smtClean="0">
                <a:latin typeface="Times New Roman" panose="02020603050405020304" pitchFamily="18" charset="0"/>
                <a:cs typeface="Times New Roman" panose="02020603050405020304" pitchFamily="18" charset="0"/>
              </a:rPr>
              <a:t>A</a:t>
            </a:r>
            <a:r>
              <a:rPr lang="en-US" sz="2700" dirty="0" smtClean="0">
                <a:latin typeface="Times New Roman" panose="02020603050405020304" pitchFamily="18" charset="0"/>
                <a:cs typeface="Times New Roman" panose="02020603050405020304" pitchFamily="18" charset="0"/>
              </a:rPr>
              <a:t>(</a:t>
            </a:r>
            <a:r>
              <a:rPr lang="en-US" sz="2700" dirty="0" err="1" smtClean="0">
                <a:latin typeface="Times New Roman" panose="02020603050405020304" pitchFamily="18" charset="0"/>
                <a:cs typeface="Times New Roman" panose="02020603050405020304" pitchFamily="18" charset="0"/>
              </a:rPr>
              <a:t>i</a:t>
            </a:r>
            <a:r>
              <a:rPr lang="en-US" sz="2700" dirty="0" smtClean="0">
                <a:latin typeface="Times New Roman" panose="02020603050405020304" pitchFamily="18" charset="0"/>
                <a:cs typeface="Times New Roman" panose="02020603050405020304" pitchFamily="18" charset="0"/>
              </a:rPr>
              <a:t>, j</a:t>
            </a:r>
            <a:r>
              <a:rPr lang="en-US" sz="2700" dirty="0">
                <a:latin typeface="Times New Roman" panose="02020603050405020304" pitchFamily="18" charset="0"/>
                <a:cs typeface="Times New Roman" panose="02020603050405020304" pitchFamily="18" charset="0"/>
              </a:rPr>
              <a:t>) is the length of a shortest path from </a:t>
            </a:r>
            <a:r>
              <a:rPr lang="en-US" sz="2700" i="1" dirty="0" err="1">
                <a:latin typeface="Times New Roman" panose="02020603050405020304" pitchFamily="18" charset="0"/>
                <a:cs typeface="Times New Roman" panose="02020603050405020304" pitchFamily="18" charset="0"/>
              </a:rPr>
              <a:t>i</a:t>
            </a:r>
            <a:r>
              <a:rPr lang="en-US" sz="2700" i="1" dirty="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to </a:t>
            </a:r>
            <a:r>
              <a:rPr lang="en-US" sz="2700" i="1" dirty="0">
                <a:latin typeface="Times New Roman" panose="02020603050405020304" pitchFamily="18" charset="0"/>
                <a:cs typeface="Times New Roman" panose="02020603050405020304" pitchFamily="18" charset="0"/>
              </a:rPr>
              <a:t>j. </a:t>
            </a:r>
            <a:endParaRPr lang="en-US" sz="2700" i="1" dirty="0" smtClean="0">
              <a:latin typeface="Times New Roman" panose="02020603050405020304" pitchFamily="18" charset="0"/>
              <a:cs typeface="Times New Roman" panose="02020603050405020304" pitchFamily="18" charset="0"/>
            </a:endParaRPr>
          </a:p>
          <a:p>
            <a:r>
              <a:rPr lang="en-US" sz="2700" dirty="0" smtClean="0">
                <a:latin typeface="Times New Roman" panose="02020603050405020304" pitchFamily="18" charset="0"/>
                <a:cs typeface="Times New Roman" panose="02020603050405020304" pitchFamily="18" charset="0"/>
              </a:rPr>
              <a:t>The </a:t>
            </a:r>
            <a:r>
              <a:rPr lang="en-US" sz="2700" dirty="0">
                <a:latin typeface="Times New Roman" panose="02020603050405020304" pitchFamily="18" charset="0"/>
                <a:cs typeface="Times New Roman" panose="02020603050405020304" pitchFamily="18" charset="0"/>
              </a:rPr>
              <a:t>matrix </a:t>
            </a:r>
            <a:r>
              <a:rPr lang="en-US" sz="2700" i="1" dirty="0">
                <a:latin typeface="Times New Roman" panose="02020603050405020304" pitchFamily="18" charset="0"/>
                <a:cs typeface="Times New Roman" panose="02020603050405020304" pitchFamily="18" charset="0"/>
              </a:rPr>
              <a:t>A </a:t>
            </a:r>
            <a:r>
              <a:rPr lang="en-US" sz="2700" dirty="0" smtClean="0">
                <a:latin typeface="Times New Roman" panose="02020603050405020304" pitchFamily="18" charset="0"/>
                <a:cs typeface="Times New Roman" panose="02020603050405020304" pitchFamily="18" charset="0"/>
              </a:rPr>
              <a:t>may be </a:t>
            </a:r>
            <a:r>
              <a:rPr lang="en-US" sz="2700" dirty="0">
                <a:latin typeface="Times New Roman" panose="02020603050405020304" pitchFamily="18" charset="0"/>
                <a:cs typeface="Times New Roman" panose="02020603050405020304" pitchFamily="18" charset="0"/>
              </a:rPr>
              <a:t>obtained by solving </a:t>
            </a:r>
            <a:r>
              <a:rPr lang="en-US" sz="2700" i="1" dirty="0">
                <a:latin typeface="Times New Roman" panose="02020603050405020304" pitchFamily="18" charset="0"/>
                <a:cs typeface="Times New Roman" panose="02020603050405020304" pitchFamily="18" charset="0"/>
              </a:rPr>
              <a:t>n </a:t>
            </a:r>
            <a:r>
              <a:rPr lang="en-US" sz="2700" dirty="0">
                <a:latin typeface="Times New Roman" panose="02020603050405020304" pitchFamily="18" charset="0"/>
                <a:cs typeface="Times New Roman" panose="02020603050405020304" pitchFamily="18" charset="0"/>
              </a:rPr>
              <a:t>single source problems using the </a:t>
            </a:r>
            <a:r>
              <a:rPr lang="en-US" sz="2700" dirty="0" smtClean="0">
                <a:latin typeface="Times New Roman" panose="02020603050405020304" pitchFamily="18" charset="0"/>
                <a:cs typeface="Times New Roman" panose="02020603050405020304" pitchFamily="18" charset="0"/>
              </a:rPr>
              <a:t>procedure SHORTEST_PATHS</a:t>
            </a:r>
          </a:p>
          <a:p>
            <a:r>
              <a:rPr lang="en-US" sz="2700" dirty="0" smtClean="0">
                <a:latin typeface="Times New Roman" panose="02020603050405020304" pitchFamily="18" charset="0"/>
                <a:cs typeface="Times New Roman" panose="02020603050405020304" pitchFamily="18" charset="0"/>
              </a:rPr>
              <a:t>Since </a:t>
            </a:r>
            <a:r>
              <a:rPr lang="en-US" sz="2700" dirty="0">
                <a:latin typeface="Times New Roman" panose="02020603050405020304" pitchFamily="18" charset="0"/>
                <a:cs typeface="Times New Roman" panose="02020603050405020304" pitchFamily="18" charset="0"/>
              </a:rPr>
              <a:t>each application of this </a:t>
            </a:r>
            <a:r>
              <a:rPr lang="en-US" sz="2700" dirty="0" smtClean="0">
                <a:latin typeface="Times New Roman" panose="02020603050405020304" pitchFamily="18" charset="0"/>
                <a:cs typeface="Times New Roman" panose="02020603050405020304" pitchFamily="18" charset="0"/>
              </a:rPr>
              <a:t>procedure requires </a:t>
            </a:r>
            <a:r>
              <a:rPr lang="en-US" sz="2700" dirty="0">
                <a:latin typeface="Times New Roman" panose="02020603050405020304" pitchFamily="18" charset="0"/>
                <a:cs typeface="Times New Roman" panose="02020603050405020304" pitchFamily="18" charset="0"/>
              </a:rPr>
              <a:t>O(n2 ) time, the matrix </a:t>
            </a:r>
            <a:r>
              <a:rPr lang="en-US" sz="2700" i="1" dirty="0">
                <a:latin typeface="Times New Roman" panose="02020603050405020304" pitchFamily="18" charset="0"/>
                <a:cs typeface="Times New Roman" panose="02020603050405020304" pitchFamily="18" charset="0"/>
              </a:rPr>
              <a:t>A </a:t>
            </a:r>
            <a:r>
              <a:rPr lang="en-US" sz="2700" dirty="0">
                <a:latin typeface="Times New Roman" panose="02020603050405020304" pitchFamily="18" charset="0"/>
                <a:cs typeface="Times New Roman" panose="02020603050405020304" pitchFamily="18" charset="0"/>
              </a:rPr>
              <a:t>may be obtained in 0(n3 ) time</a:t>
            </a:r>
            <a:r>
              <a:rPr lang="en-US" sz="2700" dirty="0" smtClean="0">
                <a:latin typeface="Times New Roman" panose="02020603050405020304" pitchFamily="18" charset="0"/>
                <a:cs typeface="Times New Roman" panose="02020603050405020304" pitchFamily="18" charset="0"/>
              </a:rPr>
              <a:t>.</a:t>
            </a:r>
            <a:endParaRPr lang="en-US"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9023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5.3 ALL PAIRS SHORTEST PATHS</a:t>
            </a:r>
            <a:endParaRPr lang="en-IN" dirty="0"/>
          </a:p>
        </p:txBody>
      </p:sp>
      <p:sp>
        <p:nvSpPr>
          <p:cNvPr id="3" name="Content Placeholder 2"/>
          <p:cNvSpPr>
            <a:spLocks noGrp="1"/>
          </p:cNvSpPr>
          <p:nvPr>
            <p:ph idx="1"/>
          </p:nvPr>
        </p:nvSpPr>
        <p:spPr>
          <a:xfrm>
            <a:off x="303335" y="2226468"/>
            <a:ext cx="8517138" cy="3866827"/>
          </a:xfrm>
        </p:spPr>
        <p:txBody>
          <a:bodyPr>
            <a:noAutofit/>
          </a:bodyPr>
          <a:lstStyle/>
          <a:p>
            <a:r>
              <a:rPr lang="en-US" dirty="0" smtClean="0">
                <a:latin typeface="Times New Roman" panose="02020603050405020304" pitchFamily="18" charset="0"/>
                <a:cs typeface="Times New Roman" panose="02020603050405020304" pitchFamily="18" charset="0"/>
              </a:rPr>
              <a:t>If </a:t>
            </a:r>
            <a:r>
              <a:rPr lang="en-US" i="1" dirty="0">
                <a:solidFill>
                  <a:srgbClr val="FF0000"/>
                </a:solidFill>
                <a:latin typeface="Times New Roman" panose="02020603050405020304" pitchFamily="18" charset="0"/>
                <a:cs typeface="Times New Roman" panose="02020603050405020304" pitchFamily="18" charset="0"/>
              </a:rPr>
              <a:t>k </a:t>
            </a:r>
            <a:r>
              <a:rPr lang="en-US" dirty="0">
                <a:solidFill>
                  <a:srgbClr val="FF0000"/>
                </a:solidFill>
                <a:latin typeface="Times New Roman" panose="02020603050405020304" pitchFamily="18" charset="0"/>
                <a:cs typeface="Times New Roman" panose="02020603050405020304" pitchFamily="18" charset="0"/>
              </a:rPr>
              <a:t>is the </a:t>
            </a:r>
            <a:r>
              <a:rPr lang="en-US" dirty="0" smtClean="0">
                <a:solidFill>
                  <a:srgbClr val="FF0000"/>
                </a:solidFill>
                <a:latin typeface="Times New Roman" panose="02020603050405020304" pitchFamily="18" charset="0"/>
                <a:cs typeface="Times New Roman" panose="02020603050405020304" pitchFamily="18" charset="0"/>
              </a:rPr>
              <a:t>intermediate vertex </a:t>
            </a:r>
            <a:r>
              <a:rPr lang="en-US" dirty="0">
                <a:solidFill>
                  <a:srgbClr val="FF0000"/>
                </a:solidFill>
                <a:latin typeface="Times New Roman" panose="02020603050405020304" pitchFamily="18" charset="0"/>
                <a:cs typeface="Times New Roman" panose="02020603050405020304" pitchFamily="18" charset="0"/>
              </a:rPr>
              <a:t>with highest index </a:t>
            </a:r>
            <a:r>
              <a:rPr lang="en-US" dirty="0">
                <a:latin typeface="Times New Roman" panose="02020603050405020304" pitchFamily="18" charset="0"/>
                <a:cs typeface="Times New Roman" panose="02020603050405020304" pitchFamily="18" charset="0"/>
              </a:rPr>
              <a:t>then the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path is a shortest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path in </a:t>
            </a:r>
            <a:r>
              <a:rPr lang="en-US" dirty="0" smtClean="0">
                <a:latin typeface="Times New Roman" panose="02020603050405020304" pitchFamily="18" charset="0"/>
                <a:cs typeface="Times New Roman" panose="02020603050405020304" pitchFamily="18" charset="0"/>
              </a:rPr>
              <a:t>G going </a:t>
            </a:r>
            <a:r>
              <a:rPr lang="en-US" dirty="0">
                <a:latin typeface="Times New Roman" panose="02020603050405020304" pitchFamily="18" charset="0"/>
                <a:cs typeface="Times New Roman" panose="02020603050405020304" pitchFamily="18" charset="0"/>
              </a:rPr>
              <a:t>through no vertex with index greater than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- 1.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Similarly </a:t>
            </a:r>
            <a:r>
              <a:rPr lang="en-US" dirty="0">
                <a:latin typeface="Times New Roman" panose="02020603050405020304" pitchFamily="18" charset="0"/>
                <a:cs typeface="Times New Roman" panose="02020603050405020304" pitchFamily="18" charset="0"/>
              </a:rPr>
              <a:t>the </a:t>
            </a:r>
            <a:r>
              <a:rPr lang="en-US" i="1" dirty="0">
                <a:latin typeface="Times New Roman" panose="02020603050405020304" pitchFamily="18" charset="0"/>
                <a:cs typeface="Times New Roman" panose="02020603050405020304" pitchFamily="18" charset="0"/>
              </a:rPr>
              <a:t>k </a:t>
            </a:r>
            <a:r>
              <a:rPr lang="en-US" dirty="0" smtClean="0">
                <a:latin typeface="Times New Roman" panose="02020603050405020304" pitchFamily="18" charset="0"/>
                <a:cs typeface="Times New Roman" panose="02020603050405020304" pitchFamily="18" charset="0"/>
              </a:rPr>
              <a:t>to </a:t>
            </a:r>
            <a:r>
              <a:rPr lang="en-US" i="1" dirty="0" smtClean="0">
                <a:latin typeface="Times New Roman" panose="02020603050405020304" pitchFamily="18" charset="0"/>
                <a:cs typeface="Times New Roman" panose="02020603050405020304" pitchFamily="18" charset="0"/>
              </a:rPr>
              <a:t>j </a:t>
            </a:r>
            <a:r>
              <a:rPr lang="en-US" dirty="0">
                <a:latin typeface="Times New Roman" panose="02020603050405020304" pitchFamily="18" charset="0"/>
                <a:cs typeface="Times New Roman" panose="02020603050405020304" pitchFamily="18" charset="0"/>
              </a:rPr>
              <a:t>path is a shortest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to </a:t>
            </a:r>
            <a:r>
              <a:rPr lang="en-US" i="1" dirty="0">
                <a:latin typeface="Times New Roman" panose="02020603050405020304" pitchFamily="18" charset="0"/>
                <a:cs typeface="Times New Roman" panose="02020603050405020304" pitchFamily="18" charset="0"/>
              </a:rPr>
              <a:t>j </a:t>
            </a:r>
            <a:r>
              <a:rPr lang="en-US" dirty="0">
                <a:latin typeface="Times New Roman" panose="02020603050405020304" pitchFamily="18" charset="0"/>
                <a:cs typeface="Times New Roman" panose="02020603050405020304" pitchFamily="18" charset="0"/>
              </a:rPr>
              <a:t>path in G going through no vertex of </a:t>
            </a:r>
            <a:r>
              <a:rPr lang="en-US" dirty="0" smtClean="0">
                <a:latin typeface="Times New Roman" panose="02020603050405020304" pitchFamily="18" charset="0"/>
                <a:cs typeface="Times New Roman" panose="02020603050405020304" pitchFamily="18" charset="0"/>
              </a:rPr>
              <a:t>index greater </a:t>
            </a:r>
            <a:r>
              <a:rPr lang="en-US" dirty="0">
                <a:latin typeface="Times New Roman" panose="02020603050405020304" pitchFamily="18" charset="0"/>
                <a:cs typeface="Times New Roman" panose="02020603050405020304" pitchFamily="18" charset="0"/>
              </a:rPr>
              <a:t>than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- 1.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may regard the construction of a shortest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a:t>
            </a:r>
            <a:r>
              <a:rPr lang="en-US" i="1" dirty="0" smtClean="0">
                <a:latin typeface="Times New Roman" panose="02020603050405020304" pitchFamily="18" charset="0"/>
                <a:cs typeface="Times New Roman" panose="02020603050405020304" pitchFamily="18" charset="0"/>
              </a:rPr>
              <a:t>j </a:t>
            </a:r>
            <a:r>
              <a:rPr lang="en-US" dirty="0" smtClean="0">
                <a:latin typeface="Times New Roman" panose="02020603050405020304" pitchFamily="18" charset="0"/>
                <a:cs typeface="Times New Roman" panose="02020603050405020304" pitchFamily="18" charset="0"/>
              </a:rPr>
              <a:t>path </a:t>
            </a:r>
            <a:r>
              <a:rPr lang="en-US" dirty="0">
                <a:latin typeface="Times New Roman" panose="02020603050405020304" pitchFamily="18" charset="0"/>
                <a:cs typeface="Times New Roman" panose="02020603050405020304" pitchFamily="18" charset="0"/>
              </a:rPr>
              <a:t>as first requiring a decision as to which is the highest indexed </a:t>
            </a:r>
            <a:r>
              <a:rPr lang="en-US" dirty="0" smtClean="0">
                <a:latin typeface="Times New Roman" panose="02020603050405020304" pitchFamily="18" charset="0"/>
                <a:cs typeface="Times New Roman" panose="02020603050405020304" pitchFamily="18" charset="0"/>
              </a:rPr>
              <a:t>intermediate vertex </a:t>
            </a:r>
            <a:r>
              <a:rPr lang="en-US" i="1" dirty="0">
                <a:latin typeface="Times New Roman" panose="02020603050405020304" pitchFamily="18" charset="0"/>
                <a:cs typeface="Times New Roman" panose="02020603050405020304" pitchFamily="18" charset="0"/>
              </a:rPr>
              <a:t>k</a:t>
            </a:r>
            <a:r>
              <a:rPr lang="en-US" i="1"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57960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descr="img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9154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5.3 ALL PAIRS SHORTEST PATHS</a:t>
            </a:r>
            <a:endParaRPr lang="en-IN" dirty="0"/>
          </a:p>
        </p:txBody>
      </p:sp>
      <p:sp>
        <p:nvSpPr>
          <p:cNvPr id="3" name="Content Placeholder 2"/>
          <p:cNvSpPr>
            <a:spLocks noGrp="1"/>
          </p:cNvSpPr>
          <p:nvPr>
            <p:ph idx="1"/>
          </p:nvPr>
        </p:nvSpPr>
        <p:spPr>
          <a:xfrm>
            <a:off x="303334" y="2226469"/>
            <a:ext cx="8546123" cy="3263504"/>
          </a:xfrm>
        </p:spPr>
        <p:txBody>
          <a:bodyPr>
            <a:noAutofit/>
          </a:bodyPr>
          <a:lstStyle/>
          <a:p>
            <a:r>
              <a:rPr lang="en-US" dirty="0" smtClean="0">
                <a:latin typeface="Times New Roman" panose="02020603050405020304" pitchFamily="18" charset="0"/>
                <a:cs typeface="Times New Roman" panose="02020603050405020304" pitchFamily="18" charset="0"/>
              </a:rPr>
              <a:t>Once </a:t>
            </a:r>
            <a:r>
              <a:rPr lang="en-US" dirty="0">
                <a:latin typeface="Times New Roman" panose="02020603050405020304" pitchFamily="18" charset="0"/>
                <a:cs typeface="Times New Roman" panose="02020603050405020304" pitchFamily="18" charset="0"/>
              </a:rPr>
              <a:t>this decision has been made, we need to find </a:t>
            </a:r>
            <a:r>
              <a:rPr lang="en-US" dirty="0" smtClean="0">
                <a:latin typeface="Times New Roman" panose="02020603050405020304" pitchFamily="18" charset="0"/>
                <a:cs typeface="Times New Roman" panose="02020603050405020304" pitchFamily="18" charset="0"/>
              </a:rPr>
              <a:t>two shortest </a:t>
            </a:r>
            <a:r>
              <a:rPr lang="en-US" dirty="0">
                <a:latin typeface="Times New Roman" panose="02020603050405020304" pitchFamily="18" charset="0"/>
                <a:cs typeface="Times New Roman" panose="02020603050405020304" pitchFamily="18" charset="0"/>
              </a:rPr>
              <a:t>paths.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One </a:t>
            </a:r>
            <a:r>
              <a:rPr lang="en-US" dirty="0">
                <a:latin typeface="Times New Roman" panose="02020603050405020304" pitchFamily="18" charset="0"/>
                <a:cs typeface="Times New Roman" panose="02020603050405020304" pitchFamily="18" charset="0"/>
              </a:rPr>
              <a:t>from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and the other from </a:t>
            </a:r>
            <a:r>
              <a:rPr lang="en-US" i="1" dirty="0">
                <a:latin typeface="Times New Roman" panose="02020603050405020304" pitchFamily="18" charset="0"/>
                <a:cs typeface="Times New Roman" panose="02020603050405020304" pitchFamily="18" charset="0"/>
              </a:rPr>
              <a:t>k </a:t>
            </a:r>
            <a:r>
              <a:rPr lang="en-US" dirty="0" smtClean="0">
                <a:latin typeface="Times New Roman" panose="02020603050405020304" pitchFamily="18" charset="0"/>
                <a:cs typeface="Times New Roman" panose="02020603050405020304" pitchFamily="18" charset="0"/>
              </a:rPr>
              <a:t>to j</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90309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5.3 ALL PAIRS SHORTEST PATHS</a:t>
            </a:r>
            <a:endParaRPr lang="en-IN" dirty="0"/>
          </a:p>
        </p:txBody>
      </p:sp>
      <p:sp>
        <p:nvSpPr>
          <p:cNvPr id="3" name="Content Placeholder 2"/>
          <p:cNvSpPr>
            <a:spLocks noGrp="1"/>
          </p:cNvSpPr>
          <p:nvPr>
            <p:ph idx="1"/>
          </p:nvPr>
        </p:nvSpPr>
        <p:spPr>
          <a:xfrm>
            <a:off x="303335" y="2226468"/>
            <a:ext cx="8517138" cy="4082851"/>
          </a:xfrm>
        </p:spPr>
        <p:txBody>
          <a:bodyPr>
            <a:noAutofit/>
          </a:bodyPr>
          <a:lstStyle/>
          <a:p>
            <a:r>
              <a:rPr lang="en-US" dirty="0" smtClean="0">
                <a:latin typeface="Times New Roman" panose="02020603050405020304" pitchFamily="18" charset="0"/>
                <a:cs typeface="Times New Roman" panose="02020603050405020304" pitchFamily="18" charset="0"/>
              </a:rPr>
              <a:t>Neither </a:t>
            </a:r>
            <a:r>
              <a:rPr lang="en-US" dirty="0">
                <a:latin typeface="Times New Roman" panose="02020603050405020304" pitchFamily="18" charset="0"/>
                <a:cs typeface="Times New Roman" panose="02020603050405020304" pitchFamily="18" charset="0"/>
              </a:rPr>
              <a:t>of </a:t>
            </a:r>
            <a:r>
              <a:rPr lang="en-US" dirty="0" smtClean="0">
                <a:latin typeface="Times New Roman" panose="02020603050405020304" pitchFamily="18" charset="0"/>
                <a:cs typeface="Times New Roman" panose="02020603050405020304" pitchFamily="18" charset="0"/>
              </a:rPr>
              <a:t>these may </a:t>
            </a:r>
            <a:r>
              <a:rPr lang="en-US" dirty="0">
                <a:latin typeface="Times New Roman" panose="02020603050405020304" pitchFamily="18" charset="0"/>
                <a:cs typeface="Times New Roman" panose="02020603050405020304" pitchFamily="18" charset="0"/>
              </a:rPr>
              <a:t>go through a vertex with index greater </a:t>
            </a:r>
            <a:r>
              <a:rPr lang="en-US" dirty="0" smtClean="0">
                <a:latin typeface="Times New Roman" panose="02020603050405020304" pitchFamily="18" charset="0"/>
                <a:cs typeface="Times New Roman" panose="02020603050405020304" pitchFamily="18" charset="0"/>
              </a:rPr>
              <a:t>than k </a:t>
            </a:r>
            <a:r>
              <a:rPr lang="en-US" dirty="0">
                <a:latin typeface="Times New Roman" panose="02020603050405020304" pitchFamily="18" charset="0"/>
                <a:cs typeface="Times New Roman" panose="02020603050405020304" pitchFamily="18" charset="0"/>
              </a:rPr>
              <a:t>- 1.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Using </a:t>
            </a:r>
            <a:r>
              <a:rPr lang="en-US" dirty="0" err="1" smtClean="0"/>
              <a:t>A</a:t>
            </a:r>
            <a:r>
              <a:rPr lang="en-US" baseline="30000" dirty="0" err="1" smtClean="0"/>
              <a:t>k</a:t>
            </a:r>
            <a:r>
              <a:rPr lang="en-US" dirty="0" smtClean="0"/>
              <a:t>(</a:t>
            </a:r>
            <a:r>
              <a:rPr lang="en-US" dirty="0" err="1" smtClean="0"/>
              <a:t>i,j</a:t>
            </a:r>
            <a:r>
              <a:rPr lang="en-US" dirty="0" smtClean="0"/>
              <a:t>) </a:t>
            </a:r>
            <a:r>
              <a:rPr lang="en-US" dirty="0" smtClean="0">
                <a:latin typeface="Times New Roman" panose="02020603050405020304" pitchFamily="18" charset="0"/>
                <a:cs typeface="Times New Roman" panose="02020603050405020304" pitchFamily="18" charset="0"/>
              </a:rPr>
              <a:t>to represent </a:t>
            </a:r>
            <a:r>
              <a:rPr lang="en-US" dirty="0">
                <a:latin typeface="Times New Roman" panose="02020603050405020304" pitchFamily="18" charset="0"/>
                <a:cs typeface="Times New Roman" panose="02020603050405020304" pitchFamily="18" charset="0"/>
              </a:rPr>
              <a:t>the length of a shortest path from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to j </a:t>
            </a:r>
            <a:r>
              <a:rPr lang="en-US" dirty="0">
                <a:latin typeface="Times New Roman" panose="02020603050405020304" pitchFamily="18" charset="0"/>
                <a:cs typeface="Times New Roman" panose="02020603050405020304" pitchFamily="18" charset="0"/>
              </a:rPr>
              <a:t>going </a:t>
            </a:r>
            <a:r>
              <a:rPr lang="en-US" dirty="0" smtClean="0">
                <a:latin typeface="Times New Roman" panose="02020603050405020304" pitchFamily="18" charset="0"/>
                <a:cs typeface="Times New Roman" panose="02020603050405020304" pitchFamily="18" charset="0"/>
              </a:rPr>
              <a:t>through </a:t>
            </a:r>
            <a:r>
              <a:rPr lang="en-US" dirty="0">
                <a:latin typeface="Times New Roman" panose="02020603050405020304" pitchFamily="18" charset="0"/>
                <a:cs typeface="Times New Roman" panose="02020603050405020304" pitchFamily="18" charset="0"/>
              </a:rPr>
              <a:t>no </a:t>
            </a:r>
            <a:r>
              <a:rPr lang="en-US" dirty="0" smtClean="0">
                <a:latin typeface="Times New Roman" panose="02020603050405020304" pitchFamily="18" charset="0"/>
                <a:cs typeface="Times New Roman" panose="02020603050405020304" pitchFamily="18" charset="0"/>
              </a:rPr>
              <a:t>vertex of </a:t>
            </a:r>
            <a:r>
              <a:rPr lang="en-US" dirty="0">
                <a:latin typeface="Times New Roman" panose="02020603050405020304" pitchFamily="18" charset="0"/>
                <a:cs typeface="Times New Roman" panose="02020603050405020304" pitchFamily="18" charset="0"/>
              </a:rPr>
              <a:t>index greater than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we </a:t>
            </a:r>
            <a:r>
              <a:rPr lang="en-US" dirty="0" smtClean="0">
                <a:latin typeface="Times New Roman" panose="02020603050405020304" pitchFamily="18" charset="0"/>
                <a:cs typeface="Times New Roman" panose="02020603050405020304" pitchFamily="18" charset="0"/>
              </a:rPr>
              <a:t>obtain</a:t>
            </a:r>
          </a:p>
          <a:p>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11560" y="4759784"/>
            <a:ext cx="7475660" cy="1549536"/>
          </a:xfrm>
          <a:prstGeom prst="rect">
            <a:avLst/>
          </a:prstGeom>
        </p:spPr>
      </p:pic>
    </p:spTree>
    <p:extLst>
      <p:ext uri="{BB962C8B-B14F-4D97-AF65-F5344CB8AC3E}">
        <p14:creationId xmlns:p14="http://schemas.microsoft.com/office/powerpoint/2010/main" val="15047249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5.3 ALL PAIRS SHORTEST PATHS</a:t>
            </a:r>
            <a:endParaRPr lang="en-IN" dirty="0"/>
          </a:p>
        </p:txBody>
      </p:sp>
      <p:sp>
        <p:nvSpPr>
          <p:cNvPr id="3" name="Content Placeholder 2"/>
          <p:cNvSpPr>
            <a:spLocks noGrp="1"/>
          </p:cNvSpPr>
          <p:nvPr>
            <p:ph idx="1"/>
          </p:nvPr>
        </p:nvSpPr>
        <p:spPr>
          <a:xfrm>
            <a:off x="539552" y="1700808"/>
            <a:ext cx="7772400" cy="4114800"/>
          </a:xfrm>
        </p:spPr>
        <p:txBody>
          <a:bodyPr/>
          <a:lstStyle/>
          <a:p>
            <a:r>
              <a:rPr lang="en-US" dirty="0"/>
              <a:t>Example 5.14 The graph of Figure 5.4(a) has the cost matrix of </a:t>
            </a:r>
            <a:r>
              <a:rPr lang="en-US" dirty="0" smtClean="0"/>
              <a:t>Figure 5.4(b </a:t>
            </a:r>
            <a:r>
              <a:rPr lang="en-US" dirty="0"/>
              <a:t>). </a:t>
            </a:r>
            <a:endParaRPr lang="en-US" dirty="0" smtClean="0"/>
          </a:p>
          <a:p>
            <a:r>
              <a:rPr lang="en-US" dirty="0" smtClean="0"/>
              <a:t>The </a:t>
            </a:r>
            <a:r>
              <a:rPr lang="en-US" dirty="0"/>
              <a:t>initial </a:t>
            </a:r>
            <a:r>
              <a:rPr lang="en-US" i="1" dirty="0"/>
              <a:t>A </a:t>
            </a:r>
            <a:r>
              <a:rPr lang="en-US" dirty="0"/>
              <a:t>matrix, </a:t>
            </a:r>
            <a:r>
              <a:rPr lang="en-US" i="1" dirty="0" smtClean="0"/>
              <a:t>A</a:t>
            </a:r>
            <a:r>
              <a:rPr lang="en-US" i="1" baseline="30000" dirty="0" smtClean="0"/>
              <a:t>(0) </a:t>
            </a:r>
            <a:r>
              <a:rPr lang="en-US" dirty="0" smtClean="0"/>
              <a:t> </a:t>
            </a:r>
            <a:r>
              <a:rPr lang="en-US" dirty="0"/>
              <a:t>plus its values after 3 iterations </a:t>
            </a:r>
            <a:r>
              <a:rPr lang="en-US" i="1" dirty="0" smtClean="0"/>
              <a:t>A</a:t>
            </a:r>
            <a:r>
              <a:rPr lang="en-US" i="1" baseline="30000" dirty="0" smtClean="0"/>
              <a:t>(1) </a:t>
            </a:r>
            <a:r>
              <a:rPr lang="en-US" i="1" dirty="0" smtClean="0"/>
              <a:t>, A</a:t>
            </a:r>
            <a:r>
              <a:rPr lang="en-US" i="1" baseline="30000" dirty="0" smtClean="0"/>
              <a:t>(2) </a:t>
            </a:r>
            <a:r>
              <a:rPr lang="en-US" dirty="0" smtClean="0"/>
              <a:t> </a:t>
            </a:r>
            <a:r>
              <a:rPr lang="en-US" i="1" dirty="0" smtClean="0"/>
              <a:t>A</a:t>
            </a:r>
            <a:r>
              <a:rPr lang="en-US" i="1" baseline="30000" dirty="0" smtClean="0"/>
              <a:t>(3)</a:t>
            </a:r>
            <a:r>
              <a:rPr lang="en-US" dirty="0" smtClean="0"/>
              <a:t> </a:t>
            </a:r>
            <a:r>
              <a:rPr lang="en-US" dirty="0"/>
              <a:t>are given in Figure 5.5</a:t>
            </a:r>
            <a:r>
              <a:rPr lang="en-US" dirty="0" smtClean="0"/>
              <a:t>.</a:t>
            </a:r>
          </a:p>
          <a:p>
            <a:endParaRPr lang="en-IN" dirty="0"/>
          </a:p>
        </p:txBody>
      </p:sp>
      <p:pic>
        <p:nvPicPr>
          <p:cNvPr id="4" name="Picture 3"/>
          <p:cNvPicPr>
            <a:picLocks noChangeAspect="1"/>
          </p:cNvPicPr>
          <p:nvPr/>
        </p:nvPicPr>
        <p:blipFill>
          <a:blip r:embed="rId2"/>
          <a:stretch>
            <a:fillRect/>
          </a:stretch>
        </p:blipFill>
        <p:spPr>
          <a:xfrm>
            <a:off x="395536" y="4077072"/>
            <a:ext cx="8352928" cy="2520280"/>
          </a:xfrm>
          <a:prstGeom prst="rect">
            <a:avLst/>
          </a:prstGeom>
        </p:spPr>
      </p:pic>
    </p:spTree>
    <p:extLst>
      <p:ext uri="{BB962C8B-B14F-4D97-AF65-F5344CB8AC3E}">
        <p14:creationId xmlns:p14="http://schemas.microsoft.com/office/powerpoint/2010/main" val="28017175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064" y="11561"/>
            <a:ext cx="7772400" cy="1143000"/>
          </a:xfrm>
        </p:spPr>
        <p:txBody>
          <a:bodyPr/>
          <a:lstStyle/>
          <a:p>
            <a:r>
              <a:rPr lang="en-US" dirty="0" smtClean="0">
                <a:latin typeface="Times New Roman" panose="02020603050405020304" pitchFamily="18" charset="0"/>
                <a:cs typeface="Times New Roman" panose="02020603050405020304" pitchFamily="18" charset="0"/>
              </a:rPr>
              <a:t>5.3 ALL PAIRS SHORTEST PATHS</a:t>
            </a:r>
            <a:endParaRPr lang="en-IN" dirty="0"/>
          </a:p>
        </p:txBody>
      </p:sp>
      <p:pic>
        <p:nvPicPr>
          <p:cNvPr id="4" name="Content Placeholder 3"/>
          <p:cNvPicPr>
            <a:picLocks noGrp="1" noChangeAspect="1"/>
          </p:cNvPicPr>
          <p:nvPr>
            <p:ph idx="1"/>
          </p:nvPr>
        </p:nvPicPr>
        <p:blipFill>
          <a:blip r:embed="rId2"/>
          <a:stretch>
            <a:fillRect/>
          </a:stretch>
        </p:blipFill>
        <p:spPr>
          <a:xfrm>
            <a:off x="395536" y="3574721"/>
            <a:ext cx="3694950" cy="2908232"/>
          </a:xfrm>
          <a:prstGeom prst="rect">
            <a:avLst/>
          </a:prstGeom>
        </p:spPr>
      </p:pic>
      <p:pic>
        <p:nvPicPr>
          <p:cNvPr id="5" name="Picture 4"/>
          <p:cNvPicPr>
            <a:picLocks noChangeAspect="1"/>
          </p:cNvPicPr>
          <p:nvPr/>
        </p:nvPicPr>
        <p:blipFill>
          <a:blip r:embed="rId3"/>
          <a:stretch>
            <a:fillRect/>
          </a:stretch>
        </p:blipFill>
        <p:spPr>
          <a:xfrm>
            <a:off x="5220072" y="4284756"/>
            <a:ext cx="3333488" cy="2534548"/>
          </a:xfrm>
          <a:prstGeom prst="rect">
            <a:avLst/>
          </a:prstGeom>
        </p:spPr>
      </p:pic>
      <p:pic>
        <p:nvPicPr>
          <p:cNvPr id="6" name="Picture 5"/>
          <p:cNvPicPr>
            <a:picLocks noChangeAspect="1"/>
          </p:cNvPicPr>
          <p:nvPr/>
        </p:nvPicPr>
        <p:blipFill>
          <a:blip r:embed="rId4"/>
          <a:stretch>
            <a:fillRect/>
          </a:stretch>
        </p:blipFill>
        <p:spPr>
          <a:xfrm>
            <a:off x="200632" y="1556792"/>
            <a:ext cx="8352928" cy="2520280"/>
          </a:xfrm>
          <a:prstGeom prst="rect">
            <a:avLst/>
          </a:prstGeom>
        </p:spPr>
      </p:pic>
      <p:sp>
        <p:nvSpPr>
          <p:cNvPr id="7" name="TextBox 6"/>
          <p:cNvSpPr txBox="1"/>
          <p:nvPr/>
        </p:nvSpPr>
        <p:spPr>
          <a:xfrm>
            <a:off x="7020272" y="6021288"/>
            <a:ext cx="481514" cy="461665"/>
          </a:xfrm>
          <a:prstGeom prst="rect">
            <a:avLst/>
          </a:prstGeom>
          <a:noFill/>
        </p:spPr>
        <p:txBody>
          <a:bodyPr wrap="square" rtlCol="0">
            <a:spAutoFit/>
          </a:bodyPr>
          <a:lstStyle/>
          <a:p>
            <a:r>
              <a:rPr lang="en-US" dirty="0">
                <a:solidFill>
                  <a:srgbClr val="FF0000"/>
                </a:solidFill>
              </a:rPr>
              <a:t>7</a:t>
            </a:r>
            <a:endParaRPr lang="en-IN" dirty="0">
              <a:solidFill>
                <a:srgbClr val="FF0000"/>
              </a:solidFill>
            </a:endParaRPr>
          </a:p>
        </p:txBody>
      </p:sp>
      <p:sp>
        <p:nvSpPr>
          <p:cNvPr id="8" name="TextBox 7"/>
          <p:cNvSpPr txBox="1"/>
          <p:nvPr/>
        </p:nvSpPr>
        <p:spPr>
          <a:xfrm>
            <a:off x="2123728" y="6093296"/>
            <a:ext cx="432048" cy="461665"/>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28536975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5.3 ALL PAIRS SHORTEST PATHS</a:t>
            </a:r>
            <a:endParaRPr lang="en-IN" dirty="0"/>
          </a:p>
        </p:txBody>
      </p:sp>
      <p:pic>
        <p:nvPicPr>
          <p:cNvPr id="6" name="Content Placeholder 5"/>
          <p:cNvPicPr>
            <a:picLocks noGrp="1" noChangeAspect="1"/>
          </p:cNvPicPr>
          <p:nvPr>
            <p:ph idx="1"/>
          </p:nvPr>
        </p:nvPicPr>
        <p:blipFill>
          <a:blip r:embed="rId2"/>
          <a:stretch>
            <a:fillRect/>
          </a:stretch>
        </p:blipFill>
        <p:spPr>
          <a:xfrm>
            <a:off x="3004333" y="1762060"/>
            <a:ext cx="3333488" cy="1812263"/>
          </a:xfrm>
          <a:prstGeom prst="rect">
            <a:avLst/>
          </a:prstGeom>
        </p:spPr>
      </p:pic>
      <p:pic>
        <p:nvPicPr>
          <p:cNvPr id="7" name="Picture 6"/>
          <p:cNvPicPr>
            <a:picLocks noChangeAspect="1"/>
          </p:cNvPicPr>
          <p:nvPr/>
        </p:nvPicPr>
        <p:blipFill>
          <a:blip r:embed="rId3"/>
          <a:stretch>
            <a:fillRect/>
          </a:stretch>
        </p:blipFill>
        <p:spPr>
          <a:xfrm>
            <a:off x="683568" y="4149080"/>
            <a:ext cx="7688547" cy="2249138"/>
          </a:xfrm>
          <a:prstGeom prst="rect">
            <a:avLst/>
          </a:prstGeom>
        </p:spPr>
      </p:pic>
      <p:pic>
        <p:nvPicPr>
          <p:cNvPr id="5" name="Picture 4"/>
          <p:cNvPicPr>
            <a:picLocks noChangeAspect="1"/>
          </p:cNvPicPr>
          <p:nvPr/>
        </p:nvPicPr>
        <p:blipFill>
          <a:blip r:embed="rId4"/>
          <a:stretch>
            <a:fillRect/>
          </a:stretch>
        </p:blipFill>
        <p:spPr>
          <a:xfrm>
            <a:off x="200632" y="1556792"/>
            <a:ext cx="8352928" cy="2520280"/>
          </a:xfrm>
          <a:prstGeom prst="rect">
            <a:avLst/>
          </a:prstGeom>
        </p:spPr>
      </p:pic>
      <p:sp>
        <p:nvSpPr>
          <p:cNvPr id="3" name="TextBox 2"/>
          <p:cNvSpPr txBox="1"/>
          <p:nvPr/>
        </p:nvSpPr>
        <p:spPr>
          <a:xfrm>
            <a:off x="3275856" y="4717231"/>
            <a:ext cx="504056" cy="461665"/>
          </a:xfrm>
          <a:prstGeom prst="rect">
            <a:avLst/>
          </a:prstGeom>
          <a:noFill/>
        </p:spPr>
        <p:txBody>
          <a:bodyPr wrap="square" rtlCol="0">
            <a:spAutoFit/>
          </a:bodyPr>
          <a:lstStyle/>
          <a:p>
            <a:r>
              <a:rPr lang="en-US" dirty="0" smtClean="0">
                <a:solidFill>
                  <a:srgbClr val="FF0000"/>
                </a:solidFill>
              </a:rPr>
              <a:t>6</a:t>
            </a:r>
            <a:endParaRPr lang="en-IN" dirty="0">
              <a:solidFill>
                <a:srgbClr val="FF0000"/>
              </a:solidFill>
            </a:endParaRPr>
          </a:p>
        </p:txBody>
      </p:sp>
      <p:sp>
        <p:nvSpPr>
          <p:cNvPr id="4" name="TextBox 3"/>
          <p:cNvSpPr txBox="1"/>
          <p:nvPr/>
        </p:nvSpPr>
        <p:spPr>
          <a:xfrm>
            <a:off x="5868145" y="5178896"/>
            <a:ext cx="469676" cy="461665"/>
          </a:xfrm>
          <a:prstGeom prst="rect">
            <a:avLst/>
          </a:prstGeom>
          <a:noFill/>
        </p:spPr>
        <p:txBody>
          <a:bodyPr wrap="square" rtlCol="0">
            <a:spAutoFit/>
          </a:bodyPr>
          <a:lstStyle/>
          <a:p>
            <a:r>
              <a:rPr lang="en-US" dirty="0" smtClean="0">
                <a:solidFill>
                  <a:srgbClr val="FF0000"/>
                </a:solidFill>
              </a:rPr>
              <a:t>5</a:t>
            </a:r>
            <a:endParaRPr lang="en-IN" dirty="0">
              <a:solidFill>
                <a:srgbClr val="FF0000"/>
              </a:solidFill>
            </a:endParaRPr>
          </a:p>
        </p:txBody>
      </p:sp>
    </p:spTree>
    <p:extLst>
      <p:ext uri="{BB962C8B-B14F-4D97-AF65-F5344CB8AC3E}">
        <p14:creationId xmlns:p14="http://schemas.microsoft.com/office/powerpoint/2010/main" val="39414898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5.3 ALL PAIRS SHORTEST PATHS</a:t>
            </a:r>
            <a:endParaRPr lang="en-IN" dirty="0"/>
          </a:p>
        </p:txBody>
      </p:sp>
      <p:pic>
        <p:nvPicPr>
          <p:cNvPr id="4" name="Content Placeholder 3"/>
          <p:cNvPicPr>
            <a:picLocks noGrp="1" noChangeAspect="1"/>
          </p:cNvPicPr>
          <p:nvPr>
            <p:ph idx="1"/>
          </p:nvPr>
        </p:nvPicPr>
        <p:blipFill>
          <a:blip r:embed="rId2"/>
          <a:stretch>
            <a:fillRect/>
          </a:stretch>
        </p:blipFill>
        <p:spPr>
          <a:xfrm>
            <a:off x="179513" y="1993107"/>
            <a:ext cx="8712968" cy="4676253"/>
          </a:xfrm>
          <a:prstGeom prst="rect">
            <a:avLst/>
          </a:prstGeom>
        </p:spPr>
      </p:pic>
    </p:spTree>
    <p:extLst>
      <p:ext uri="{BB962C8B-B14F-4D97-AF65-F5344CB8AC3E}">
        <p14:creationId xmlns:p14="http://schemas.microsoft.com/office/powerpoint/2010/main" val="14934711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6632"/>
            <a:ext cx="7772400" cy="864096"/>
          </a:xfrm>
        </p:spPr>
        <p:txBody>
          <a:bodyPr/>
          <a:lstStyle/>
          <a:p>
            <a:r>
              <a:rPr lang="en-IN" dirty="0"/>
              <a:t>5.2 </a:t>
            </a:r>
            <a:r>
              <a:rPr lang="en-IN" dirty="0" smtClean="0"/>
              <a:t>MULTISTAGE GRAPHS</a:t>
            </a:r>
            <a:endParaRPr lang="en-IN" dirty="0"/>
          </a:p>
        </p:txBody>
      </p:sp>
      <p:sp>
        <p:nvSpPr>
          <p:cNvPr id="3" name="Content Placeholder 2"/>
          <p:cNvSpPr>
            <a:spLocks noGrp="1"/>
          </p:cNvSpPr>
          <p:nvPr>
            <p:ph idx="1"/>
          </p:nvPr>
        </p:nvSpPr>
        <p:spPr>
          <a:xfrm>
            <a:off x="323528" y="1988840"/>
            <a:ext cx="8640960" cy="4536504"/>
          </a:xfrm>
        </p:spPr>
        <p:txBody>
          <a:bodyPr/>
          <a:lstStyle/>
          <a:p>
            <a:r>
              <a:rPr lang="en-US" dirty="0" smtClean="0"/>
              <a:t>A multistage graph G </a:t>
            </a:r>
            <a:r>
              <a:rPr lang="en-US" dirty="0"/>
              <a:t>= (V, E) is a </a:t>
            </a:r>
            <a:r>
              <a:rPr lang="en-US" dirty="0" smtClean="0"/>
              <a:t>directed graph in </a:t>
            </a:r>
            <a:r>
              <a:rPr lang="en-US" dirty="0"/>
              <a:t>which the </a:t>
            </a:r>
            <a:r>
              <a:rPr lang="en-US" dirty="0" smtClean="0"/>
              <a:t>vertices are</a:t>
            </a:r>
            <a:r>
              <a:rPr lang="en-US" dirty="0"/>
              <a:t> </a:t>
            </a:r>
            <a:r>
              <a:rPr lang="en-US" dirty="0" smtClean="0"/>
              <a:t>partitioned into </a:t>
            </a:r>
            <a:r>
              <a:rPr lang="en-US" dirty="0"/>
              <a:t>k &gt;2 </a:t>
            </a:r>
            <a:r>
              <a:rPr lang="en-US" dirty="0" smtClean="0"/>
              <a:t>disjoint sets Vi</a:t>
            </a:r>
            <a:r>
              <a:rPr lang="en-US" dirty="0"/>
              <a:t>, 1&lt;</a:t>
            </a:r>
            <a:r>
              <a:rPr lang="en-US" dirty="0" err="1"/>
              <a:t>i</a:t>
            </a:r>
            <a:r>
              <a:rPr lang="en-US" dirty="0"/>
              <a:t> &lt; k. In addition</a:t>
            </a:r>
            <a:r>
              <a:rPr lang="en-US" dirty="0" smtClean="0"/>
              <a:t>, if </a:t>
            </a:r>
            <a:r>
              <a:rPr lang="en-US" dirty="0"/>
              <a:t>{</a:t>
            </a:r>
            <a:r>
              <a:rPr lang="en-US" dirty="0" err="1"/>
              <a:t>u,v</a:t>
            </a:r>
            <a:r>
              <a:rPr lang="en-US" dirty="0"/>
              <a:t>) is </a:t>
            </a:r>
            <a:r>
              <a:rPr lang="en-US" dirty="0" smtClean="0"/>
              <a:t>an </a:t>
            </a:r>
            <a:r>
              <a:rPr lang="en-IN" dirty="0" smtClean="0"/>
              <a:t>edge in </a:t>
            </a:r>
            <a:r>
              <a:rPr lang="en-IN" dirty="0"/>
              <a:t>E, then </a:t>
            </a:r>
            <a:r>
              <a:rPr lang="en-US" dirty="0"/>
              <a:t>u </a:t>
            </a:r>
            <a:r>
              <a:rPr lang="en-IN" dirty="0"/>
              <a:t>Є </a:t>
            </a:r>
            <a:r>
              <a:rPr lang="en-US" i="1" dirty="0" smtClean="0"/>
              <a:t>V</a:t>
            </a:r>
            <a:r>
              <a:rPr lang="en-US" i="1" baseline="-25000" dirty="0" smtClean="0"/>
              <a:t>i  </a:t>
            </a:r>
            <a:r>
              <a:rPr lang="en-IN" dirty="0" smtClean="0"/>
              <a:t>and </a:t>
            </a:r>
            <a:r>
              <a:rPr lang="en-IN" dirty="0"/>
              <a:t>v </a:t>
            </a:r>
            <a:r>
              <a:rPr lang="en-IN" dirty="0" smtClean="0"/>
              <a:t>Є </a:t>
            </a:r>
            <a:r>
              <a:rPr lang="en-US" i="1" dirty="0" smtClean="0"/>
              <a:t>V</a:t>
            </a:r>
            <a:r>
              <a:rPr lang="en-US" i="1" baseline="-25000" dirty="0" smtClean="0"/>
              <a:t>i+1</a:t>
            </a:r>
            <a:r>
              <a:rPr lang="en-IN" dirty="0"/>
              <a:t> </a:t>
            </a:r>
            <a:r>
              <a:rPr lang="en-IN" dirty="0" smtClean="0"/>
              <a:t>for some </a:t>
            </a:r>
            <a:r>
              <a:rPr lang="en-IN" dirty="0" err="1" smtClean="0"/>
              <a:t>i</a:t>
            </a:r>
            <a:r>
              <a:rPr lang="en-IN" dirty="0" smtClean="0"/>
              <a:t>, 1</a:t>
            </a:r>
            <a:r>
              <a:rPr lang="en-IN" dirty="0"/>
              <a:t>&lt; </a:t>
            </a:r>
            <a:r>
              <a:rPr lang="en-IN" dirty="0" err="1"/>
              <a:t>i</a:t>
            </a:r>
            <a:r>
              <a:rPr lang="en-IN" dirty="0"/>
              <a:t> &lt; k. </a:t>
            </a:r>
            <a:r>
              <a:rPr lang="en-IN" dirty="0" smtClean="0"/>
              <a:t>The sets </a:t>
            </a:r>
            <a:r>
              <a:rPr lang="en-US" i="1" dirty="0" smtClean="0"/>
              <a:t>V</a:t>
            </a:r>
            <a:r>
              <a:rPr lang="en-US" i="1" baseline="-25000" dirty="0" smtClean="0"/>
              <a:t>1 </a:t>
            </a:r>
            <a:r>
              <a:rPr lang="en-IN" dirty="0" smtClean="0"/>
              <a:t>and </a:t>
            </a:r>
            <a:r>
              <a:rPr lang="en-US" i="1" dirty="0" err="1" smtClean="0"/>
              <a:t>V</a:t>
            </a:r>
            <a:r>
              <a:rPr lang="en-US" i="1" baseline="-25000" dirty="0" err="1" smtClean="0"/>
              <a:t>k</a:t>
            </a:r>
            <a:r>
              <a:rPr lang="en-IN" dirty="0" smtClean="0"/>
              <a:t> </a:t>
            </a:r>
            <a:r>
              <a:rPr lang="en-US" dirty="0" smtClean="0"/>
              <a:t> are such that |</a:t>
            </a:r>
            <a:r>
              <a:rPr lang="en-US" i="1" dirty="0"/>
              <a:t> V</a:t>
            </a:r>
            <a:r>
              <a:rPr lang="en-US" i="1" baseline="-25000" dirty="0"/>
              <a:t>1 </a:t>
            </a:r>
            <a:r>
              <a:rPr lang="en-US" dirty="0" smtClean="0"/>
              <a:t>|= |</a:t>
            </a:r>
            <a:r>
              <a:rPr lang="en-US" i="1" dirty="0"/>
              <a:t> </a:t>
            </a:r>
            <a:r>
              <a:rPr lang="en-US" i="1" dirty="0" smtClean="0"/>
              <a:t>V</a:t>
            </a:r>
            <a:r>
              <a:rPr lang="en-US" i="1" baseline="-25000" dirty="0" smtClean="0"/>
              <a:t>1k</a:t>
            </a:r>
            <a:r>
              <a:rPr lang="en-US" dirty="0" smtClean="0"/>
              <a:t>|= 1. Let </a:t>
            </a:r>
            <a:r>
              <a:rPr lang="en-US" dirty="0"/>
              <a:t>s and t, respectively</a:t>
            </a:r>
            <a:r>
              <a:rPr lang="en-US" dirty="0" smtClean="0"/>
              <a:t>, be the vertices in </a:t>
            </a:r>
            <a:r>
              <a:rPr lang="en-US" i="1" dirty="0" smtClean="0"/>
              <a:t>V</a:t>
            </a:r>
            <a:r>
              <a:rPr lang="en-US" i="1" baseline="-25000" dirty="0" smtClean="0"/>
              <a:t>1 </a:t>
            </a:r>
            <a:r>
              <a:rPr lang="en-IN" dirty="0"/>
              <a:t>and </a:t>
            </a:r>
            <a:r>
              <a:rPr lang="en-US" i="1" dirty="0" err="1"/>
              <a:t>V</a:t>
            </a:r>
            <a:r>
              <a:rPr lang="en-US" i="1" baseline="-25000" dirty="0" err="1"/>
              <a:t>k</a:t>
            </a:r>
            <a:r>
              <a:rPr lang="en-US" dirty="0" smtClean="0"/>
              <a:t>.</a:t>
            </a:r>
          </a:p>
          <a:p>
            <a:r>
              <a:rPr lang="en-US" dirty="0" smtClean="0"/>
              <a:t>The vertex s </a:t>
            </a:r>
            <a:r>
              <a:rPr lang="en-US" dirty="0"/>
              <a:t>is the source</a:t>
            </a:r>
            <a:r>
              <a:rPr lang="en-US" dirty="0" smtClean="0"/>
              <a:t>, and </a:t>
            </a:r>
            <a:r>
              <a:rPr lang="en-US" dirty="0"/>
              <a:t>t the sink. Let c(</a:t>
            </a:r>
            <a:r>
              <a:rPr lang="en-US" dirty="0" err="1"/>
              <a:t>i,j</a:t>
            </a:r>
            <a:r>
              <a:rPr lang="en-US" dirty="0"/>
              <a:t>)be the </a:t>
            </a:r>
            <a:r>
              <a:rPr lang="en-US" dirty="0" smtClean="0"/>
              <a:t>cost of </a:t>
            </a:r>
            <a:r>
              <a:rPr lang="en-US" dirty="0"/>
              <a:t>edge(</a:t>
            </a:r>
            <a:r>
              <a:rPr lang="en-US" dirty="0" err="1"/>
              <a:t>i,j</a:t>
            </a:r>
            <a:r>
              <a:rPr lang="en-US" dirty="0" smtClean="0"/>
              <a:t>). The cost of </a:t>
            </a:r>
            <a:r>
              <a:rPr lang="en-US" dirty="0"/>
              <a:t>a path from s to t is the sum of the </a:t>
            </a:r>
            <a:r>
              <a:rPr lang="en-US" dirty="0" smtClean="0"/>
              <a:t>costs of the edges on </a:t>
            </a:r>
            <a:r>
              <a:rPr lang="en-US" dirty="0"/>
              <a:t>the path</a:t>
            </a:r>
            <a:r>
              <a:rPr lang="en-US" dirty="0" smtClean="0"/>
              <a:t>.</a:t>
            </a:r>
          </a:p>
        </p:txBody>
      </p:sp>
    </p:spTree>
    <p:extLst>
      <p:ext uri="{BB962C8B-B14F-4D97-AF65-F5344CB8AC3E}">
        <p14:creationId xmlns:p14="http://schemas.microsoft.com/office/powerpoint/2010/main" val="357107223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5.2 MULTISTAGEGRAPHS</a:t>
            </a:r>
          </a:p>
        </p:txBody>
      </p:sp>
      <p:sp>
        <p:nvSpPr>
          <p:cNvPr id="3" name="AutoShape 2" descr="Multistage Graph Problem using Dynamic Programming - CodeCruc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82"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2306183"/>
            <a:ext cx="7772400" cy="379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442488"/>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5.2 </a:t>
            </a:r>
            <a:r>
              <a:rPr lang="en-IN" dirty="0" smtClean="0"/>
              <a:t>MULTISTAGE GRAPHS</a:t>
            </a:r>
            <a:endParaRPr lang="en-IN" dirty="0"/>
          </a:p>
        </p:txBody>
      </p:sp>
      <p:sp>
        <p:nvSpPr>
          <p:cNvPr id="3" name="Content Placeholder 2"/>
          <p:cNvSpPr>
            <a:spLocks noGrp="1"/>
          </p:cNvSpPr>
          <p:nvPr>
            <p:ph idx="1"/>
          </p:nvPr>
        </p:nvSpPr>
        <p:spPr>
          <a:xfrm>
            <a:off x="323528" y="2147888"/>
            <a:ext cx="8568952" cy="4161432"/>
          </a:xfrm>
        </p:spPr>
        <p:txBody>
          <a:bodyPr/>
          <a:lstStyle/>
          <a:p>
            <a:r>
              <a:rPr lang="en-US" dirty="0"/>
              <a:t>The multistage graph problem is to find a minimum-cost </a:t>
            </a:r>
            <a:r>
              <a:rPr lang="en-US" dirty="0" smtClean="0"/>
              <a:t>path </a:t>
            </a:r>
            <a:r>
              <a:rPr lang="en-US" dirty="0"/>
              <a:t>from s to t. </a:t>
            </a:r>
            <a:endParaRPr lang="en-US" dirty="0" smtClean="0"/>
          </a:p>
          <a:p>
            <a:r>
              <a:rPr lang="en-US" dirty="0" smtClean="0"/>
              <a:t>Each set </a:t>
            </a:r>
            <a:r>
              <a:rPr lang="en-US" dirty="0"/>
              <a:t>Vi </a:t>
            </a:r>
            <a:r>
              <a:rPr lang="en-US" dirty="0" smtClean="0"/>
              <a:t>defines a stage in </a:t>
            </a:r>
            <a:r>
              <a:rPr lang="en-US" dirty="0"/>
              <a:t>the graph</a:t>
            </a:r>
            <a:r>
              <a:rPr lang="en-US" dirty="0" smtClean="0"/>
              <a:t>. Because of the constraints on </a:t>
            </a:r>
            <a:r>
              <a:rPr lang="en-US" dirty="0"/>
              <a:t>E, every path from s tot starts in stage1</a:t>
            </a:r>
            <a:r>
              <a:rPr lang="en-US" dirty="0" smtClean="0"/>
              <a:t>, goes to stage2, then </a:t>
            </a:r>
            <a:r>
              <a:rPr lang="en-US" dirty="0"/>
              <a:t>to stage3</a:t>
            </a:r>
            <a:r>
              <a:rPr lang="en-US" dirty="0" smtClean="0"/>
              <a:t>, then </a:t>
            </a:r>
            <a:r>
              <a:rPr lang="en-US" dirty="0"/>
              <a:t>to stage4, and soon, and eventually </a:t>
            </a:r>
            <a:r>
              <a:rPr lang="en-US" dirty="0" smtClean="0"/>
              <a:t>terminates in stage k</a:t>
            </a:r>
            <a:r>
              <a:rPr lang="en-US" dirty="0"/>
              <a:t>. </a:t>
            </a:r>
            <a:endParaRPr lang="en-US" dirty="0" smtClean="0"/>
          </a:p>
          <a:p>
            <a:r>
              <a:rPr lang="en-US" dirty="0" smtClean="0"/>
              <a:t>Figure 5.2 shows a five-stage graph. A </a:t>
            </a:r>
            <a:r>
              <a:rPr lang="en-US" dirty="0"/>
              <a:t>minimum-costs to t path </a:t>
            </a:r>
            <a:r>
              <a:rPr lang="en-US" dirty="0" smtClean="0"/>
              <a:t>is </a:t>
            </a:r>
            <a:r>
              <a:rPr lang="en-IN" dirty="0" smtClean="0"/>
              <a:t>indicated by </a:t>
            </a:r>
            <a:r>
              <a:rPr lang="en-IN" dirty="0"/>
              <a:t>the </a:t>
            </a:r>
            <a:r>
              <a:rPr lang="en-IN" dirty="0" smtClean="0"/>
              <a:t>broken edges</a:t>
            </a:r>
            <a:endParaRPr lang="en-IN" dirty="0"/>
          </a:p>
        </p:txBody>
      </p:sp>
    </p:spTree>
    <p:extLst>
      <p:ext uri="{BB962C8B-B14F-4D97-AF65-F5344CB8AC3E}">
        <p14:creationId xmlns:p14="http://schemas.microsoft.com/office/powerpoint/2010/main" val="252755939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5.2 </a:t>
            </a:r>
            <a:r>
              <a:rPr lang="en-IN" dirty="0" smtClean="0"/>
              <a:t>MULTISTAGE GRAPHS</a:t>
            </a:r>
            <a:endParaRPr lang="en-IN" dirty="0"/>
          </a:p>
        </p:txBody>
      </p:sp>
      <p:sp>
        <p:nvSpPr>
          <p:cNvPr id="3" name="Content Placeholder 2"/>
          <p:cNvSpPr>
            <a:spLocks noGrp="1"/>
          </p:cNvSpPr>
          <p:nvPr>
            <p:ph idx="1"/>
          </p:nvPr>
        </p:nvSpPr>
        <p:spPr>
          <a:xfrm>
            <a:off x="179512" y="1843607"/>
            <a:ext cx="8812088" cy="4114800"/>
          </a:xfrm>
        </p:spPr>
        <p:txBody>
          <a:bodyPr/>
          <a:lstStyle/>
          <a:p>
            <a:r>
              <a:rPr lang="en-US" dirty="0"/>
              <a:t>A dynamic </a:t>
            </a:r>
            <a:r>
              <a:rPr lang="en-US" dirty="0" smtClean="0"/>
              <a:t>programming formulation </a:t>
            </a:r>
            <a:r>
              <a:rPr lang="en-US" dirty="0"/>
              <a:t>for a </a:t>
            </a:r>
            <a:r>
              <a:rPr lang="en-US" dirty="0" smtClean="0"/>
              <a:t>k-stage graph problem is obtained </a:t>
            </a:r>
            <a:r>
              <a:rPr lang="en-US" dirty="0"/>
              <a:t>by first </a:t>
            </a:r>
            <a:r>
              <a:rPr lang="en-US" dirty="0" smtClean="0"/>
              <a:t>noticing that </a:t>
            </a:r>
            <a:r>
              <a:rPr lang="en-US" dirty="0"/>
              <a:t>every s to t path is the result of a </a:t>
            </a:r>
            <a:r>
              <a:rPr lang="en-US" dirty="0" smtClean="0"/>
              <a:t>sequence of k-2 decisions. </a:t>
            </a:r>
          </a:p>
          <a:p>
            <a:r>
              <a:rPr lang="en-US" dirty="0" smtClean="0"/>
              <a:t>The </a:t>
            </a:r>
            <a:r>
              <a:rPr lang="en-US" dirty="0" err="1"/>
              <a:t>ith</a:t>
            </a:r>
            <a:r>
              <a:rPr lang="en-US" dirty="0"/>
              <a:t> </a:t>
            </a:r>
            <a:r>
              <a:rPr lang="en-US" dirty="0" smtClean="0"/>
              <a:t>decision involves determining which vertex in </a:t>
            </a:r>
            <a:r>
              <a:rPr lang="en-US" dirty="0" err="1" smtClean="0"/>
              <a:t>Vi+i</a:t>
            </a:r>
            <a:r>
              <a:rPr lang="en-US" dirty="0"/>
              <a:t>, 1&lt;</a:t>
            </a:r>
            <a:r>
              <a:rPr lang="en-US" dirty="0" err="1"/>
              <a:t>i</a:t>
            </a:r>
            <a:r>
              <a:rPr lang="en-US" dirty="0"/>
              <a:t> &lt; k </a:t>
            </a:r>
            <a:r>
              <a:rPr lang="en-US" dirty="0" smtClean="0"/>
              <a:t>-2, is </a:t>
            </a:r>
            <a:r>
              <a:rPr lang="en-US" dirty="0"/>
              <a:t>to be on the </a:t>
            </a:r>
            <a:r>
              <a:rPr lang="en-US" dirty="0" smtClean="0"/>
              <a:t>path. </a:t>
            </a:r>
          </a:p>
          <a:p>
            <a:r>
              <a:rPr lang="en-US" dirty="0" smtClean="0"/>
              <a:t>It </a:t>
            </a:r>
            <a:r>
              <a:rPr lang="en-US" dirty="0"/>
              <a:t>is easy to </a:t>
            </a:r>
            <a:r>
              <a:rPr lang="en-US" dirty="0" smtClean="0"/>
              <a:t>see that </a:t>
            </a:r>
            <a:r>
              <a:rPr lang="en-US" dirty="0"/>
              <a:t>the </a:t>
            </a:r>
            <a:r>
              <a:rPr lang="en-US" dirty="0" smtClean="0"/>
              <a:t>principle of </a:t>
            </a:r>
            <a:r>
              <a:rPr lang="en-US" dirty="0"/>
              <a:t>optimality holds</a:t>
            </a:r>
            <a:r>
              <a:rPr lang="en-US" dirty="0" smtClean="0"/>
              <a:t>. </a:t>
            </a:r>
          </a:p>
          <a:p>
            <a:r>
              <a:rPr lang="en-US" dirty="0" smtClean="0"/>
              <a:t>Let </a:t>
            </a:r>
            <a:r>
              <a:rPr lang="en-US" dirty="0"/>
              <a:t>p(</a:t>
            </a:r>
            <a:r>
              <a:rPr lang="en-US" dirty="0" err="1"/>
              <a:t>i,j</a:t>
            </a:r>
            <a:r>
              <a:rPr lang="en-US" dirty="0"/>
              <a:t>)be a </a:t>
            </a:r>
            <a:r>
              <a:rPr lang="en-US" dirty="0" smtClean="0"/>
              <a:t>minimum-cost path </a:t>
            </a:r>
            <a:r>
              <a:rPr lang="en-US" dirty="0"/>
              <a:t>from </a:t>
            </a:r>
            <a:r>
              <a:rPr lang="en-US" dirty="0" smtClean="0"/>
              <a:t>vertex j </a:t>
            </a:r>
            <a:r>
              <a:rPr lang="en-US" dirty="0"/>
              <a:t>in </a:t>
            </a:r>
            <a:r>
              <a:rPr lang="en-US" dirty="0" smtClean="0"/>
              <a:t>Vi to vertex t (sink). </a:t>
            </a:r>
          </a:p>
          <a:p>
            <a:r>
              <a:rPr lang="en-US" dirty="0" smtClean="0"/>
              <a:t>Let </a:t>
            </a:r>
            <a:r>
              <a:rPr lang="en-US" dirty="0"/>
              <a:t>cost(</a:t>
            </a:r>
            <a:r>
              <a:rPr lang="en-US" dirty="0" err="1"/>
              <a:t>i,j</a:t>
            </a:r>
            <a:r>
              <a:rPr lang="en-US" dirty="0"/>
              <a:t>)be the </a:t>
            </a:r>
            <a:r>
              <a:rPr lang="en-US" dirty="0" smtClean="0"/>
              <a:t>cost of </a:t>
            </a:r>
            <a:r>
              <a:rPr lang="en-US" dirty="0"/>
              <a:t>this path. </a:t>
            </a:r>
            <a:endParaRPr lang="en-IN" dirty="0"/>
          </a:p>
        </p:txBody>
      </p:sp>
    </p:spTree>
    <p:extLst>
      <p:ext uri="{BB962C8B-B14F-4D97-AF65-F5344CB8AC3E}">
        <p14:creationId xmlns:p14="http://schemas.microsoft.com/office/powerpoint/2010/main" val="9032884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img0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763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5.2 </a:t>
            </a:r>
            <a:r>
              <a:rPr lang="en-IN" dirty="0" smtClean="0"/>
              <a:t>MULTISTAGE GRAPHS</a:t>
            </a:r>
            <a:endParaRPr lang="en-IN" dirty="0"/>
          </a:p>
        </p:txBody>
      </p:sp>
      <p:sp>
        <p:nvSpPr>
          <p:cNvPr id="3" name="Content Placeholder 2"/>
          <p:cNvSpPr>
            <a:spLocks noGrp="1"/>
          </p:cNvSpPr>
          <p:nvPr>
            <p:ph idx="1"/>
          </p:nvPr>
        </p:nvSpPr>
        <p:spPr/>
        <p:txBody>
          <a:bodyPr/>
          <a:lstStyle/>
          <a:p>
            <a:r>
              <a:rPr lang="en-US" dirty="0"/>
              <a:t>Then, </a:t>
            </a:r>
            <a:r>
              <a:rPr lang="en-US" dirty="0" smtClean="0"/>
              <a:t>using the forward </a:t>
            </a:r>
            <a:r>
              <a:rPr lang="en-IN" dirty="0" err="1" smtClean="0"/>
              <a:t>approach,we</a:t>
            </a:r>
            <a:r>
              <a:rPr lang="en-IN" dirty="0" smtClean="0"/>
              <a:t> </a:t>
            </a:r>
            <a:r>
              <a:rPr lang="en-IN" dirty="0"/>
              <a:t>obtain</a:t>
            </a:r>
          </a:p>
          <a:p>
            <a:endParaRPr lang="en-IN" dirty="0"/>
          </a:p>
        </p:txBody>
      </p:sp>
      <p:pic>
        <p:nvPicPr>
          <p:cNvPr id="4" name="Picture 3"/>
          <p:cNvPicPr>
            <a:picLocks noChangeAspect="1"/>
          </p:cNvPicPr>
          <p:nvPr/>
        </p:nvPicPr>
        <p:blipFill>
          <a:blip r:embed="rId2"/>
          <a:stretch>
            <a:fillRect/>
          </a:stretch>
        </p:blipFill>
        <p:spPr>
          <a:xfrm>
            <a:off x="539552" y="2814900"/>
            <a:ext cx="8280920" cy="2342292"/>
          </a:xfrm>
          <a:prstGeom prst="rect">
            <a:avLst/>
          </a:prstGeom>
        </p:spPr>
      </p:pic>
    </p:spTree>
    <p:extLst>
      <p:ext uri="{BB962C8B-B14F-4D97-AF65-F5344CB8AC3E}">
        <p14:creationId xmlns:p14="http://schemas.microsoft.com/office/powerpoint/2010/main" val="128144033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5.2 </a:t>
            </a:r>
            <a:r>
              <a:rPr lang="en-IN" dirty="0" smtClean="0"/>
              <a:t>MULTISTAGE GRAPHS</a:t>
            </a:r>
            <a:endParaRPr lang="en-IN" dirty="0"/>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2306183"/>
            <a:ext cx="7772400" cy="379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28263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MULTISTAGE GRAPHS</a:t>
            </a:r>
            <a:endParaRPr lang="en-IN" dirty="0"/>
          </a:p>
        </p:txBody>
      </p:sp>
      <p:sp>
        <p:nvSpPr>
          <p:cNvPr id="3" name="Content Placeholder 2"/>
          <p:cNvSpPr>
            <a:spLocks noGrp="1"/>
          </p:cNvSpPr>
          <p:nvPr>
            <p:ph idx="1"/>
          </p:nvPr>
        </p:nvSpPr>
        <p:spPr>
          <a:xfrm>
            <a:off x="685800" y="2147888"/>
            <a:ext cx="7990656" cy="4521472"/>
          </a:xfrm>
        </p:spPr>
        <p:txBody>
          <a:bodyPr/>
          <a:lstStyle/>
          <a:p>
            <a:r>
              <a:rPr lang="en-US" dirty="0"/>
              <a:t>Since</a:t>
            </a:r>
            <a:r>
              <a:rPr lang="en-US" dirty="0" smtClean="0"/>
              <a:t>, cost(k-1, j</a:t>
            </a:r>
            <a:r>
              <a:rPr lang="en-US" dirty="0"/>
              <a:t>) = c(j</a:t>
            </a:r>
            <a:r>
              <a:rPr lang="en-US" dirty="0" smtClean="0"/>
              <a:t>, t) if </a:t>
            </a:r>
            <a:r>
              <a:rPr lang="en-US" dirty="0"/>
              <a:t>&lt;</a:t>
            </a:r>
            <a:r>
              <a:rPr lang="en-US" dirty="0" smtClean="0"/>
              <a:t>j, t&gt; </a:t>
            </a:r>
            <a:r>
              <a:rPr lang="en-IN" dirty="0" smtClean="0"/>
              <a:t>Є E and cost(k-1, j) = ∞ if </a:t>
            </a:r>
            <a:r>
              <a:rPr lang="en-US" dirty="0"/>
              <a:t>&lt;j</a:t>
            </a:r>
            <a:r>
              <a:rPr lang="en-US" dirty="0" smtClean="0"/>
              <a:t>, t</a:t>
            </a:r>
            <a:r>
              <a:rPr lang="en-US" dirty="0"/>
              <a:t>&gt; </a:t>
            </a:r>
            <a:r>
              <a:rPr lang="en-IN" dirty="0"/>
              <a:t>Є E </a:t>
            </a:r>
            <a:r>
              <a:rPr lang="en-US" dirty="0" smtClean="0"/>
              <a:t>may </a:t>
            </a:r>
            <a:r>
              <a:rPr lang="en-US" dirty="0"/>
              <a:t>be solved for </a:t>
            </a:r>
            <a:r>
              <a:rPr lang="en-US" dirty="0" smtClean="0"/>
              <a:t>cost(1, s</a:t>
            </a:r>
            <a:r>
              <a:rPr lang="en-US" dirty="0"/>
              <a:t>) by first </a:t>
            </a:r>
            <a:r>
              <a:rPr lang="en-US" dirty="0" smtClean="0"/>
              <a:t>computing cost(k-2</a:t>
            </a:r>
            <a:r>
              <a:rPr lang="en-US" dirty="0"/>
              <a:t>, j</a:t>
            </a:r>
            <a:r>
              <a:rPr lang="en-US" dirty="0" smtClean="0"/>
              <a:t>) for all j </a:t>
            </a:r>
            <a:r>
              <a:rPr lang="en-IN" dirty="0"/>
              <a:t>Є </a:t>
            </a:r>
            <a:r>
              <a:rPr lang="en-IN" dirty="0" smtClean="0"/>
              <a:t>Vk-2</a:t>
            </a:r>
            <a:r>
              <a:rPr lang="en-US" dirty="0" smtClean="0"/>
              <a:t>, </a:t>
            </a:r>
            <a:r>
              <a:rPr lang="en-US" dirty="0"/>
              <a:t>then </a:t>
            </a:r>
            <a:r>
              <a:rPr lang="en-US" dirty="0" smtClean="0"/>
              <a:t>cost(k-3, j</a:t>
            </a:r>
            <a:r>
              <a:rPr lang="en-US" dirty="0"/>
              <a:t>) for all j </a:t>
            </a:r>
            <a:r>
              <a:rPr lang="en-IN" dirty="0"/>
              <a:t>Є</a:t>
            </a:r>
            <a:r>
              <a:rPr lang="en-US" dirty="0" smtClean="0"/>
              <a:t> Vk-3, </a:t>
            </a:r>
            <a:r>
              <a:rPr lang="en-US" dirty="0"/>
              <a:t>and soon, and </a:t>
            </a:r>
            <a:r>
              <a:rPr lang="en-US" dirty="0" smtClean="0"/>
              <a:t>finally cost(1,s).</a:t>
            </a:r>
          </a:p>
          <a:p>
            <a:r>
              <a:rPr lang="en-US" dirty="0" smtClean="0"/>
              <a:t>Trying </a:t>
            </a:r>
            <a:r>
              <a:rPr lang="en-US" dirty="0"/>
              <a:t>this out on the </a:t>
            </a:r>
            <a:r>
              <a:rPr lang="en-US" dirty="0" smtClean="0"/>
              <a:t>graph of Figure5.2 we, obtain </a:t>
            </a:r>
          </a:p>
          <a:p>
            <a:r>
              <a:rPr lang="en-US" dirty="0" smtClean="0"/>
              <a:t>C</a:t>
            </a:r>
            <a:r>
              <a:rPr lang="en-IN" dirty="0" err="1" smtClean="0"/>
              <a:t>ost</a:t>
            </a:r>
            <a:r>
              <a:rPr lang="en-IN" dirty="0" smtClean="0"/>
              <a:t>(3,6)= </a:t>
            </a:r>
            <a:r>
              <a:rPr lang="en-IN" dirty="0"/>
              <a:t>min </a:t>
            </a:r>
            <a:r>
              <a:rPr lang="en-IN" dirty="0" smtClean="0"/>
              <a:t>{c(6,9) + cost(4,9), c(6,</a:t>
            </a:r>
            <a:r>
              <a:rPr lang="en-IN" dirty="0" smtClean="0">
                <a:solidFill>
                  <a:srgbClr val="FF0000"/>
                </a:solidFill>
              </a:rPr>
              <a:t>10</a:t>
            </a:r>
            <a:r>
              <a:rPr lang="en-IN" dirty="0" smtClean="0"/>
              <a:t>) +cost(4,</a:t>
            </a:r>
            <a:r>
              <a:rPr lang="en-IN" dirty="0" smtClean="0">
                <a:solidFill>
                  <a:srgbClr val="FF0000"/>
                </a:solidFill>
              </a:rPr>
              <a:t>10</a:t>
            </a:r>
            <a:r>
              <a:rPr lang="en-IN" dirty="0" smtClean="0"/>
              <a:t>)} = min{6+4, 5+2} = 7</a:t>
            </a:r>
          </a:p>
          <a:p>
            <a:r>
              <a:rPr lang="en-US" dirty="0" smtClean="0"/>
              <a:t>Cost of the path from node 6 in </a:t>
            </a:r>
            <a:r>
              <a:rPr lang="en-US" i="1" dirty="0" smtClean="0"/>
              <a:t>V</a:t>
            </a:r>
            <a:r>
              <a:rPr lang="en-US" i="1" baseline="-25000" dirty="0" smtClean="0"/>
              <a:t>3</a:t>
            </a:r>
            <a:r>
              <a:rPr lang="en-US" dirty="0" smtClean="0"/>
              <a:t> to vertex t.</a:t>
            </a:r>
            <a:endParaRPr lang="en-IN" dirty="0"/>
          </a:p>
        </p:txBody>
      </p:sp>
    </p:spTree>
    <p:extLst>
      <p:ext uri="{BB962C8B-B14F-4D97-AF65-F5344CB8AC3E}">
        <p14:creationId xmlns:p14="http://schemas.microsoft.com/office/powerpoint/2010/main" val="23163692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MULTISTAGE GRAPHS</a:t>
            </a:r>
            <a:endParaRPr lang="en-IN" dirty="0"/>
          </a:p>
        </p:txBody>
      </p:sp>
      <p:sp>
        <p:nvSpPr>
          <p:cNvPr id="3" name="Content Placeholder 2"/>
          <p:cNvSpPr>
            <a:spLocks noGrp="1"/>
          </p:cNvSpPr>
          <p:nvPr>
            <p:ph idx="1"/>
          </p:nvPr>
        </p:nvSpPr>
        <p:spPr>
          <a:xfrm>
            <a:off x="683568" y="1916832"/>
            <a:ext cx="7990656" cy="4449464"/>
          </a:xfrm>
        </p:spPr>
        <p:txBody>
          <a:bodyPr/>
          <a:lstStyle/>
          <a:p>
            <a:r>
              <a:rPr lang="en-US" dirty="0" smtClean="0"/>
              <a:t>Cost </a:t>
            </a:r>
            <a:r>
              <a:rPr lang="en-US" dirty="0"/>
              <a:t>of the path from node </a:t>
            </a:r>
            <a:r>
              <a:rPr lang="en-US" dirty="0" smtClean="0"/>
              <a:t>7 </a:t>
            </a:r>
            <a:r>
              <a:rPr lang="en-US" dirty="0"/>
              <a:t>in </a:t>
            </a:r>
            <a:r>
              <a:rPr lang="en-US" i="1" dirty="0"/>
              <a:t>V</a:t>
            </a:r>
            <a:r>
              <a:rPr lang="en-US" i="1" baseline="-25000" dirty="0"/>
              <a:t>3</a:t>
            </a:r>
            <a:r>
              <a:rPr lang="en-US" dirty="0"/>
              <a:t> to vertex t</a:t>
            </a:r>
            <a:r>
              <a:rPr lang="en-US" dirty="0" smtClean="0"/>
              <a:t>.</a:t>
            </a:r>
          </a:p>
          <a:p>
            <a:r>
              <a:rPr lang="en-US" dirty="0"/>
              <a:t>C</a:t>
            </a:r>
            <a:r>
              <a:rPr lang="en-IN" dirty="0" err="1"/>
              <a:t>ost</a:t>
            </a:r>
            <a:r>
              <a:rPr lang="en-IN" dirty="0"/>
              <a:t>(3,7)= min {c(7,9) + cost(4,9), c(7,</a:t>
            </a:r>
            <a:r>
              <a:rPr lang="en-IN" dirty="0">
                <a:solidFill>
                  <a:srgbClr val="FF0000"/>
                </a:solidFill>
              </a:rPr>
              <a:t>10</a:t>
            </a:r>
            <a:r>
              <a:rPr lang="en-IN" dirty="0"/>
              <a:t>) +cost(4,</a:t>
            </a:r>
            <a:r>
              <a:rPr lang="en-IN" dirty="0">
                <a:solidFill>
                  <a:srgbClr val="FF0000"/>
                </a:solidFill>
              </a:rPr>
              <a:t>10</a:t>
            </a:r>
            <a:r>
              <a:rPr lang="en-IN" dirty="0"/>
              <a:t>)} = min{4+4, 3+2} = 5</a:t>
            </a:r>
          </a:p>
          <a:p>
            <a:r>
              <a:rPr lang="en-US" dirty="0" smtClean="0"/>
              <a:t>C</a:t>
            </a:r>
            <a:r>
              <a:rPr lang="en-IN" dirty="0" err="1" smtClean="0"/>
              <a:t>ost</a:t>
            </a:r>
            <a:r>
              <a:rPr lang="en-IN" dirty="0" smtClean="0"/>
              <a:t>(3,8)= </a:t>
            </a:r>
            <a:r>
              <a:rPr lang="en-IN" dirty="0"/>
              <a:t>min {</a:t>
            </a:r>
            <a:r>
              <a:rPr lang="en-IN" dirty="0" smtClean="0"/>
              <a:t>c(8,</a:t>
            </a:r>
            <a:r>
              <a:rPr lang="en-IN" dirty="0" smtClean="0">
                <a:solidFill>
                  <a:srgbClr val="FF0000"/>
                </a:solidFill>
              </a:rPr>
              <a:t>10</a:t>
            </a:r>
            <a:r>
              <a:rPr lang="en-IN" dirty="0" smtClean="0"/>
              <a:t>) </a:t>
            </a:r>
            <a:r>
              <a:rPr lang="en-IN" dirty="0"/>
              <a:t>+ </a:t>
            </a:r>
            <a:r>
              <a:rPr lang="en-IN" dirty="0" smtClean="0"/>
              <a:t>cost(4,</a:t>
            </a:r>
            <a:r>
              <a:rPr lang="en-IN" dirty="0" smtClean="0">
                <a:solidFill>
                  <a:srgbClr val="FF0000"/>
                </a:solidFill>
              </a:rPr>
              <a:t>10</a:t>
            </a:r>
            <a:r>
              <a:rPr lang="en-IN" dirty="0" smtClean="0"/>
              <a:t>), c(8,11) </a:t>
            </a:r>
            <a:r>
              <a:rPr lang="en-IN" dirty="0"/>
              <a:t>+</a:t>
            </a:r>
            <a:r>
              <a:rPr lang="en-IN" dirty="0" smtClean="0"/>
              <a:t>cost(4,11)} </a:t>
            </a:r>
            <a:r>
              <a:rPr lang="en-IN" dirty="0"/>
              <a:t>= </a:t>
            </a:r>
            <a:r>
              <a:rPr lang="en-IN" dirty="0" smtClean="0"/>
              <a:t>min{5+2, 6+5} </a:t>
            </a:r>
            <a:r>
              <a:rPr lang="en-IN" dirty="0"/>
              <a:t>= </a:t>
            </a:r>
            <a:r>
              <a:rPr lang="en-IN" dirty="0" smtClean="0"/>
              <a:t>7</a:t>
            </a:r>
            <a:endParaRPr lang="en-IN" dirty="0"/>
          </a:p>
          <a:p>
            <a:r>
              <a:rPr lang="en-US" dirty="0"/>
              <a:t>C</a:t>
            </a:r>
            <a:r>
              <a:rPr lang="en-IN" dirty="0" err="1" smtClean="0"/>
              <a:t>ost</a:t>
            </a:r>
            <a:r>
              <a:rPr lang="en-IN" dirty="0" smtClean="0"/>
              <a:t>(2,2)= </a:t>
            </a:r>
            <a:r>
              <a:rPr lang="en-IN" dirty="0"/>
              <a:t>min {</a:t>
            </a:r>
            <a:r>
              <a:rPr lang="en-IN" dirty="0" smtClean="0"/>
              <a:t>c(2,6) </a:t>
            </a:r>
            <a:r>
              <a:rPr lang="en-IN" dirty="0"/>
              <a:t>+ </a:t>
            </a:r>
            <a:r>
              <a:rPr lang="en-IN" dirty="0" smtClean="0"/>
              <a:t>cost(3,6), c(2,</a:t>
            </a:r>
            <a:r>
              <a:rPr lang="en-IN" dirty="0" smtClean="0">
                <a:solidFill>
                  <a:srgbClr val="FF0000"/>
                </a:solidFill>
              </a:rPr>
              <a:t>7</a:t>
            </a:r>
            <a:r>
              <a:rPr lang="en-IN" dirty="0" smtClean="0"/>
              <a:t>) </a:t>
            </a:r>
            <a:r>
              <a:rPr lang="en-IN" dirty="0"/>
              <a:t>+</a:t>
            </a:r>
            <a:r>
              <a:rPr lang="en-IN" dirty="0" smtClean="0"/>
              <a:t>cost(3,</a:t>
            </a:r>
            <a:r>
              <a:rPr lang="en-IN" dirty="0" smtClean="0">
                <a:solidFill>
                  <a:srgbClr val="FF0000"/>
                </a:solidFill>
              </a:rPr>
              <a:t>7</a:t>
            </a:r>
            <a:r>
              <a:rPr lang="en-IN" dirty="0" smtClean="0"/>
              <a:t>), c(2,8) </a:t>
            </a:r>
            <a:r>
              <a:rPr lang="en-IN" dirty="0"/>
              <a:t>+</a:t>
            </a:r>
            <a:r>
              <a:rPr lang="en-IN" dirty="0" smtClean="0"/>
              <a:t>cost(3,8} </a:t>
            </a:r>
            <a:r>
              <a:rPr lang="en-IN" dirty="0"/>
              <a:t>= </a:t>
            </a:r>
            <a:endParaRPr lang="en-IN" dirty="0" smtClean="0"/>
          </a:p>
          <a:p>
            <a:r>
              <a:rPr lang="en-IN" dirty="0"/>
              <a:t>=</a:t>
            </a:r>
            <a:r>
              <a:rPr lang="en-IN" dirty="0" smtClean="0"/>
              <a:t>min{4+7, 2+5, 1+7} </a:t>
            </a:r>
            <a:r>
              <a:rPr lang="en-IN" dirty="0"/>
              <a:t>= </a:t>
            </a:r>
            <a:r>
              <a:rPr lang="en-IN" dirty="0" smtClean="0"/>
              <a:t>7</a:t>
            </a:r>
          </a:p>
          <a:p>
            <a:r>
              <a:rPr lang="en-US" dirty="0"/>
              <a:t>C</a:t>
            </a:r>
            <a:r>
              <a:rPr lang="en-IN" dirty="0" err="1" smtClean="0"/>
              <a:t>ost</a:t>
            </a:r>
            <a:r>
              <a:rPr lang="en-IN" dirty="0" smtClean="0"/>
              <a:t>(2,3)= </a:t>
            </a:r>
            <a:r>
              <a:rPr lang="en-IN" dirty="0"/>
              <a:t>min {</a:t>
            </a:r>
            <a:r>
              <a:rPr lang="en-IN" dirty="0" smtClean="0"/>
              <a:t>c(3,</a:t>
            </a:r>
            <a:r>
              <a:rPr lang="en-IN" dirty="0" smtClean="0">
                <a:solidFill>
                  <a:srgbClr val="FF0000"/>
                </a:solidFill>
              </a:rPr>
              <a:t>6</a:t>
            </a:r>
            <a:r>
              <a:rPr lang="en-IN" dirty="0"/>
              <a:t>) + cost(3,</a:t>
            </a:r>
            <a:r>
              <a:rPr lang="en-IN" dirty="0">
                <a:solidFill>
                  <a:srgbClr val="FF0000"/>
                </a:solidFill>
              </a:rPr>
              <a:t>6</a:t>
            </a:r>
            <a:r>
              <a:rPr lang="en-IN" dirty="0"/>
              <a:t>), </a:t>
            </a:r>
            <a:r>
              <a:rPr lang="en-IN" dirty="0" smtClean="0"/>
              <a:t>c(3,7</a:t>
            </a:r>
            <a:r>
              <a:rPr lang="en-IN" dirty="0"/>
              <a:t>) +</a:t>
            </a:r>
            <a:r>
              <a:rPr lang="en-IN" dirty="0" smtClean="0"/>
              <a:t>cost(3,7)} </a:t>
            </a:r>
            <a:r>
              <a:rPr lang="en-IN" dirty="0"/>
              <a:t>= </a:t>
            </a:r>
            <a:r>
              <a:rPr lang="en-IN" dirty="0" smtClean="0"/>
              <a:t>min{2+7</a:t>
            </a:r>
            <a:r>
              <a:rPr lang="en-IN" dirty="0"/>
              <a:t>, </a:t>
            </a:r>
            <a:r>
              <a:rPr lang="en-IN" dirty="0" smtClean="0"/>
              <a:t>7+5} </a:t>
            </a:r>
            <a:r>
              <a:rPr lang="en-IN" dirty="0"/>
              <a:t>= </a:t>
            </a:r>
            <a:r>
              <a:rPr lang="en-IN" dirty="0" smtClean="0"/>
              <a:t>9</a:t>
            </a:r>
            <a:endParaRPr lang="en-IN" dirty="0"/>
          </a:p>
          <a:p>
            <a:endParaRPr lang="en-IN" dirty="0"/>
          </a:p>
          <a:p>
            <a:endParaRPr lang="en-IN" dirty="0"/>
          </a:p>
        </p:txBody>
      </p:sp>
    </p:spTree>
    <p:extLst>
      <p:ext uri="{BB962C8B-B14F-4D97-AF65-F5344CB8AC3E}">
        <p14:creationId xmlns:p14="http://schemas.microsoft.com/office/powerpoint/2010/main" val="10719051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MULTISTAGE GRAPHS</a:t>
            </a:r>
            <a:endParaRPr lang="en-IN" dirty="0"/>
          </a:p>
        </p:txBody>
      </p:sp>
      <p:sp>
        <p:nvSpPr>
          <p:cNvPr id="3" name="Content Placeholder 2"/>
          <p:cNvSpPr>
            <a:spLocks noGrp="1"/>
          </p:cNvSpPr>
          <p:nvPr>
            <p:ph idx="1"/>
          </p:nvPr>
        </p:nvSpPr>
        <p:spPr>
          <a:xfrm>
            <a:off x="179512" y="2147888"/>
            <a:ext cx="8812088" cy="4114800"/>
          </a:xfrm>
        </p:spPr>
        <p:txBody>
          <a:bodyPr/>
          <a:lstStyle/>
          <a:p>
            <a:r>
              <a:rPr lang="en-US" dirty="0"/>
              <a:t>C</a:t>
            </a:r>
            <a:r>
              <a:rPr lang="en-IN" dirty="0" err="1" smtClean="0"/>
              <a:t>ost</a:t>
            </a:r>
            <a:r>
              <a:rPr lang="en-IN" dirty="0" smtClean="0"/>
              <a:t>(2,4)= </a:t>
            </a:r>
            <a:r>
              <a:rPr lang="en-IN" dirty="0"/>
              <a:t>min {</a:t>
            </a:r>
            <a:r>
              <a:rPr lang="en-IN" dirty="0" smtClean="0"/>
              <a:t>c(4,</a:t>
            </a:r>
            <a:r>
              <a:rPr lang="en-IN" dirty="0" smtClean="0">
                <a:solidFill>
                  <a:srgbClr val="FF0000"/>
                </a:solidFill>
              </a:rPr>
              <a:t>8</a:t>
            </a:r>
            <a:r>
              <a:rPr lang="en-IN" dirty="0" smtClean="0"/>
              <a:t>) </a:t>
            </a:r>
            <a:r>
              <a:rPr lang="en-IN" dirty="0"/>
              <a:t>+ </a:t>
            </a:r>
            <a:r>
              <a:rPr lang="en-IN" dirty="0" smtClean="0"/>
              <a:t>cost(3,</a:t>
            </a:r>
            <a:r>
              <a:rPr lang="en-IN" dirty="0" smtClean="0">
                <a:solidFill>
                  <a:srgbClr val="FF0000"/>
                </a:solidFill>
              </a:rPr>
              <a:t>8</a:t>
            </a:r>
            <a:r>
              <a:rPr lang="en-IN" dirty="0" smtClean="0"/>
              <a:t>)} </a:t>
            </a:r>
            <a:r>
              <a:rPr lang="en-IN" dirty="0"/>
              <a:t>= </a:t>
            </a:r>
            <a:r>
              <a:rPr lang="en-IN" dirty="0" smtClean="0"/>
              <a:t>11+7=18</a:t>
            </a:r>
            <a:endParaRPr lang="en-IN" dirty="0"/>
          </a:p>
          <a:p>
            <a:r>
              <a:rPr lang="en-US" dirty="0"/>
              <a:t>C</a:t>
            </a:r>
            <a:r>
              <a:rPr lang="en-IN" dirty="0" err="1" smtClean="0"/>
              <a:t>ost</a:t>
            </a:r>
            <a:r>
              <a:rPr lang="en-IN" dirty="0" smtClean="0"/>
              <a:t>(2,5)= </a:t>
            </a:r>
            <a:r>
              <a:rPr lang="en-IN" dirty="0"/>
              <a:t>min {</a:t>
            </a:r>
            <a:r>
              <a:rPr lang="en-IN" dirty="0" smtClean="0"/>
              <a:t>c(5,7) </a:t>
            </a:r>
            <a:r>
              <a:rPr lang="en-IN" dirty="0"/>
              <a:t>+ </a:t>
            </a:r>
            <a:r>
              <a:rPr lang="en-IN" dirty="0" smtClean="0"/>
              <a:t>cost(3,7), c(5,</a:t>
            </a:r>
            <a:r>
              <a:rPr lang="en-IN" dirty="0" smtClean="0">
                <a:solidFill>
                  <a:srgbClr val="FF0000"/>
                </a:solidFill>
              </a:rPr>
              <a:t>8</a:t>
            </a:r>
            <a:r>
              <a:rPr lang="en-IN" dirty="0" smtClean="0"/>
              <a:t>) </a:t>
            </a:r>
            <a:r>
              <a:rPr lang="en-IN" dirty="0"/>
              <a:t>+</a:t>
            </a:r>
            <a:r>
              <a:rPr lang="en-IN" dirty="0" smtClean="0"/>
              <a:t>cost(3,</a:t>
            </a:r>
            <a:r>
              <a:rPr lang="en-IN" dirty="0" smtClean="0">
                <a:solidFill>
                  <a:srgbClr val="FF0000"/>
                </a:solidFill>
              </a:rPr>
              <a:t>8</a:t>
            </a:r>
            <a:r>
              <a:rPr lang="en-IN" dirty="0" smtClean="0"/>
              <a:t>)} </a:t>
            </a:r>
            <a:r>
              <a:rPr lang="en-IN" dirty="0"/>
              <a:t>= </a:t>
            </a:r>
            <a:r>
              <a:rPr lang="en-IN" dirty="0" smtClean="0"/>
              <a:t>min{11+5, 8+7} </a:t>
            </a:r>
            <a:r>
              <a:rPr lang="en-IN" dirty="0"/>
              <a:t>= </a:t>
            </a:r>
            <a:r>
              <a:rPr lang="en-IN" dirty="0" smtClean="0"/>
              <a:t>15</a:t>
            </a:r>
          </a:p>
          <a:p>
            <a:r>
              <a:rPr lang="en-US" dirty="0"/>
              <a:t>C</a:t>
            </a:r>
            <a:r>
              <a:rPr lang="en-IN" dirty="0" err="1" smtClean="0"/>
              <a:t>ost</a:t>
            </a:r>
            <a:r>
              <a:rPr lang="en-IN" dirty="0" smtClean="0"/>
              <a:t>(1,1)= </a:t>
            </a:r>
            <a:r>
              <a:rPr lang="en-IN" dirty="0"/>
              <a:t>min {</a:t>
            </a:r>
            <a:r>
              <a:rPr lang="en-IN" dirty="0" smtClean="0"/>
              <a:t>c(1,</a:t>
            </a:r>
            <a:r>
              <a:rPr lang="en-IN" dirty="0" smtClean="0">
                <a:solidFill>
                  <a:srgbClr val="FF0000"/>
                </a:solidFill>
              </a:rPr>
              <a:t>2</a:t>
            </a:r>
            <a:r>
              <a:rPr lang="en-IN" dirty="0" smtClean="0"/>
              <a:t>) </a:t>
            </a:r>
            <a:r>
              <a:rPr lang="en-IN" dirty="0"/>
              <a:t>+ </a:t>
            </a:r>
            <a:r>
              <a:rPr lang="en-IN" dirty="0" smtClean="0"/>
              <a:t>cost(2,</a:t>
            </a:r>
            <a:r>
              <a:rPr lang="en-IN" dirty="0" smtClean="0">
                <a:solidFill>
                  <a:srgbClr val="FF0000"/>
                </a:solidFill>
              </a:rPr>
              <a:t>2</a:t>
            </a:r>
            <a:r>
              <a:rPr lang="en-IN" dirty="0" smtClean="0"/>
              <a:t>), c(1,</a:t>
            </a:r>
            <a:r>
              <a:rPr lang="en-IN" dirty="0" smtClean="0">
                <a:solidFill>
                  <a:srgbClr val="FF0000"/>
                </a:solidFill>
              </a:rPr>
              <a:t>3</a:t>
            </a:r>
            <a:r>
              <a:rPr lang="en-IN" dirty="0" smtClean="0"/>
              <a:t>) </a:t>
            </a:r>
            <a:r>
              <a:rPr lang="en-IN" dirty="0"/>
              <a:t>+</a:t>
            </a:r>
            <a:r>
              <a:rPr lang="en-IN" dirty="0" smtClean="0"/>
              <a:t>cost(2,</a:t>
            </a:r>
            <a:r>
              <a:rPr lang="en-IN" dirty="0" smtClean="0">
                <a:solidFill>
                  <a:srgbClr val="FF0000"/>
                </a:solidFill>
              </a:rPr>
              <a:t>3</a:t>
            </a:r>
            <a:r>
              <a:rPr lang="en-IN" dirty="0" smtClean="0"/>
              <a:t>), c(1,4) </a:t>
            </a:r>
            <a:r>
              <a:rPr lang="en-IN" dirty="0"/>
              <a:t>+</a:t>
            </a:r>
            <a:r>
              <a:rPr lang="en-IN" dirty="0" smtClean="0"/>
              <a:t>cost(2,4), c(1,5) </a:t>
            </a:r>
            <a:r>
              <a:rPr lang="en-IN" dirty="0"/>
              <a:t>+</a:t>
            </a:r>
            <a:r>
              <a:rPr lang="en-IN" dirty="0" smtClean="0"/>
              <a:t>cost(2,5)} </a:t>
            </a:r>
            <a:r>
              <a:rPr lang="en-IN" dirty="0"/>
              <a:t>= </a:t>
            </a:r>
          </a:p>
          <a:p>
            <a:r>
              <a:rPr lang="en-IN" dirty="0"/>
              <a:t>=</a:t>
            </a:r>
            <a:r>
              <a:rPr lang="en-IN" dirty="0" smtClean="0"/>
              <a:t>min{9+7</a:t>
            </a:r>
            <a:r>
              <a:rPr lang="en-IN" dirty="0"/>
              <a:t>, </a:t>
            </a:r>
            <a:r>
              <a:rPr lang="en-IN" dirty="0" smtClean="0"/>
              <a:t>7+9, 3+18, 2+15} </a:t>
            </a:r>
            <a:r>
              <a:rPr lang="en-IN" dirty="0"/>
              <a:t>= </a:t>
            </a:r>
            <a:r>
              <a:rPr lang="en-IN" dirty="0" smtClean="0"/>
              <a:t>16</a:t>
            </a:r>
            <a:endParaRPr lang="en-IN" dirty="0"/>
          </a:p>
          <a:p>
            <a:endParaRPr lang="en-IN" dirty="0"/>
          </a:p>
          <a:p>
            <a:endParaRPr lang="en-IN" dirty="0"/>
          </a:p>
        </p:txBody>
      </p:sp>
    </p:spTree>
    <p:extLst>
      <p:ext uri="{BB962C8B-B14F-4D97-AF65-F5344CB8AC3E}">
        <p14:creationId xmlns:p14="http://schemas.microsoft.com/office/powerpoint/2010/main" val="18073601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MULTISTAGE GRAPHS</a:t>
            </a:r>
            <a:endParaRPr lang="en-IN" dirty="0"/>
          </a:p>
        </p:txBody>
      </p:sp>
      <p:sp>
        <p:nvSpPr>
          <p:cNvPr id="3" name="Content Placeholder 2"/>
          <p:cNvSpPr>
            <a:spLocks noGrp="1"/>
          </p:cNvSpPr>
          <p:nvPr>
            <p:ph idx="1"/>
          </p:nvPr>
        </p:nvSpPr>
        <p:spPr>
          <a:xfrm>
            <a:off x="251520" y="2147888"/>
            <a:ext cx="8740080" cy="4114800"/>
          </a:xfrm>
        </p:spPr>
        <p:txBody>
          <a:bodyPr/>
          <a:lstStyle/>
          <a:p>
            <a:r>
              <a:rPr lang="en-IN" dirty="0" smtClean="0"/>
              <a:t>A </a:t>
            </a:r>
            <a:r>
              <a:rPr lang="en-US" dirty="0" smtClean="0"/>
              <a:t>minimum </a:t>
            </a:r>
            <a:r>
              <a:rPr lang="en-US" dirty="0"/>
              <a:t>costs to t path has a </a:t>
            </a:r>
            <a:r>
              <a:rPr lang="en-US" dirty="0" smtClean="0"/>
              <a:t>cost of </a:t>
            </a:r>
            <a:r>
              <a:rPr lang="en-US" dirty="0"/>
              <a:t>16</a:t>
            </a:r>
            <a:r>
              <a:rPr lang="en-US" dirty="0" smtClean="0"/>
              <a:t>.</a:t>
            </a:r>
          </a:p>
          <a:p>
            <a:r>
              <a:rPr lang="en-US" dirty="0" smtClean="0"/>
              <a:t>This </a:t>
            </a:r>
            <a:r>
              <a:rPr lang="en-US" dirty="0"/>
              <a:t>path can be </a:t>
            </a:r>
            <a:r>
              <a:rPr lang="en-US" dirty="0" smtClean="0"/>
              <a:t>determined easily </a:t>
            </a:r>
            <a:r>
              <a:rPr lang="en-US" dirty="0"/>
              <a:t>if we </a:t>
            </a:r>
            <a:r>
              <a:rPr lang="en-US" dirty="0" smtClean="0"/>
              <a:t>record the decision made at each state </a:t>
            </a:r>
            <a:r>
              <a:rPr lang="en-US" dirty="0"/>
              <a:t>(vertex). </a:t>
            </a:r>
            <a:endParaRPr lang="en-US" dirty="0" smtClean="0"/>
          </a:p>
          <a:p>
            <a:r>
              <a:rPr lang="en-US" dirty="0" smtClean="0"/>
              <a:t>Let d(</a:t>
            </a:r>
            <a:r>
              <a:rPr lang="en-US" dirty="0" err="1" smtClean="0"/>
              <a:t>i,j</a:t>
            </a:r>
            <a:r>
              <a:rPr lang="en-US" dirty="0" smtClean="0"/>
              <a:t>)be the </a:t>
            </a:r>
            <a:r>
              <a:rPr lang="en-US" dirty="0"/>
              <a:t>value of I (</a:t>
            </a:r>
            <a:r>
              <a:rPr lang="en-US" dirty="0" smtClean="0"/>
              <a:t>where I </a:t>
            </a:r>
            <a:r>
              <a:rPr lang="en-US" dirty="0"/>
              <a:t>is a node</a:t>
            </a:r>
            <a:r>
              <a:rPr lang="en-US" dirty="0" smtClean="0"/>
              <a:t>) that minimizes c(</a:t>
            </a:r>
            <a:r>
              <a:rPr lang="en-US" dirty="0" err="1" smtClean="0"/>
              <a:t>j,l</a:t>
            </a:r>
            <a:r>
              <a:rPr lang="en-US" dirty="0"/>
              <a:t>)+ cost(i+ 1,1</a:t>
            </a:r>
            <a:r>
              <a:rPr lang="en-US" dirty="0" smtClean="0"/>
              <a:t>) (see </a:t>
            </a:r>
            <a:r>
              <a:rPr lang="en-IN" dirty="0" smtClean="0"/>
              <a:t>Equation5.5</a:t>
            </a:r>
            <a:r>
              <a:rPr lang="en-IN" dirty="0"/>
              <a:t>). </a:t>
            </a:r>
            <a:endParaRPr lang="en-IN" dirty="0" smtClean="0"/>
          </a:p>
          <a:p>
            <a:r>
              <a:rPr lang="en-IN" dirty="0" smtClean="0"/>
              <a:t>For Figure 5.2 we </a:t>
            </a:r>
            <a:r>
              <a:rPr lang="en-IN" dirty="0"/>
              <a:t>obtain</a:t>
            </a:r>
          </a:p>
        </p:txBody>
      </p:sp>
    </p:spTree>
    <p:extLst>
      <p:ext uri="{BB962C8B-B14F-4D97-AF65-F5344CB8AC3E}">
        <p14:creationId xmlns:p14="http://schemas.microsoft.com/office/powerpoint/2010/main" val="16363845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MULTISTAGE GRAPHS</a:t>
            </a:r>
            <a:endParaRPr lang="en-IN" dirty="0"/>
          </a:p>
        </p:txBody>
      </p:sp>
      <p:sp>
        <p:nvSpPr>
          <p:cNvPr id="3" name="Content Placeholder 2"/>
          <p:cNvSpPr>
            <a:spLocks noGrp="1"/>
          </p:cNvSpPr>
          <p:nvPr>
            <p:ph idx="1"/>
          </p:nvPr>
        </p:nvSpPr>
        <p:spPr>
          <a:xfrm>
            <a:off x="107504" y="2147888"/>
            <a:ext cx="8884096" cy="4114800"/>
          </a:xfrm>
        </p:spPr>
        <p:txBody>
          <a:bodyPr/>
          <a:lstStyle/>
          <a:p>
            <a:r>
              <a:rPr lang="en-US" dirty="0"/>
              <a:t>Let the </a:t>
            </a:r>
            <a:r>
              <a:rPr lang="en-US" dirty="0" smtClean="0"/>
              <a:t>minimum-cost path </a:t>
            </a:r>
            <a:r>
              <a:rPr lang="en-US" dirty="0"/>
              <a:t>be s = </a:t>
            </a:r>
            <a:r>
              <a:rPr lang="en-US" dirty="0" smtClean="0"/>
              <a:t>1,V2,V3</a:t>
            </a:r>
            <a:r>
              <a:rPr lang="en-US" dirty="0"/>
              <a:t>, </a:t>
            </a:r>
            <a:r>
              <a:rPr lang="en-US" dirty="0" smtClean="0"/>
              <a:t>…Vk-1,t</a:t>
            </a:r>
            <a:r>
              <a:rPr lang="en-US" dirty="0"/>
              <a:t>. It is easy to </a:t>
            </a:r>
            <a:r>
              <a:rPr lang="en-US" dirty="0" smtClean="0"/>
              <a:t>see that </a:t>
            </a:r>
          </a:p>
          <a:p>
            <a:r>
              <a:rPr lang="en-US" dirty="0" smtClean="0"/>
              <a:t>V1 = 1, </a:t>
            </a:r>
          </a:p>
          <a:p>
            <a:r>
              <a:rPr lang="en-US" dirty="0" smtClean="0"/>
              <a:t>v2 </a:t>
            </a:r>
            <a:r>
              <a:rPr lang="en-US" dirty="0"/>
              <a:t>= </a:t>
            </a:r>
            <a:r>
              <a:rPr lang="en-US" dirty="0" smtClean="0"/>
              <a:t>d(1,1)= </a:t>
            </a:r>
            <a:r>
              <a:rPr lang="en-US" dirty="0"/>
              <a:t>2</a:t>
            </a:r>
            <a:r>
              <a:rPr lang="en-US" dirty="0" smtClean="0"/>
              <a:t>,</a:t>
            </a:r>
          </a:p>
          <a:p>
            <a:r>
              <a:rPr lang="en-US" dirty="0" smtClean="0"/>
              <a:t>v3 </a:t>
            </a:r>
            <a:r>
              <a:rPr lang="en-US" dirty="0"/>
              <a:t>= </a:t>
            </a:r>
            <a:r>
              <a:rPr lang="en-US" dirty="0" smtClean="0"/>
              <a:t>d(2,d(</a:t>
            </a:r>
            <a:r>
              <a:rPr lang="en-US" dirty="0" err="1" smtClean="0"/>
              <a:t>l,l</a:t>
            </a:r>
            <a:r>
              <a:rPr lang="en-US" dirty="0" smtClean="0"/>
              <a:t>)) = D(2, 2) =7</a:t>
            </a:r>
            <a:r>
              <a:rPr lang="en-US" dirty="0"/>
              <a:t>, and </a:t>
            </a:r>
            <a:endParaRPr lang="en-US" dirty="0" smtClean="0"/>
          </a:p>
          <a:p>
            <a:r>
              <a:rPr lang="en-US" dirty="0" smtClean="0"/>
              <a:t>v4 </a:t>
            </a:r>
            <a:r>
              <a:rPr lang="en-US" dirty="0"/>
              <a:t>= </a:t>
            </a:r>
            <a:r>
              <a:rPr lang="en-US" dirty="0" smtClean="0"/>
              <a:t>d(3,d(2,d(</a:t>
            </a:r>
            <a:r>
              <a:rPr lang="en-US" dirty="0" err="1" smtClean="0"/>
              <a:t>l,l</a:t>
            </a:r>
            <a:r>
              <a:rPr lang="en-US" dirty="0" smtClean="0"/>
              <a:t>)))= D(3, D(2,2) = D(3, 7) = 10</a:t>
            </a:r>
            <a:endParaRPr lang="en-US" dirty="0"/>
          </a:p>
          <a:p>
            <a:endParaRPr lang="en-IN" dirty="0"/>
          </a:p>
        </p:txBody>
      </p:sp>
    </p:spTree>
    <p:extLst>
      <p:ext uri="{BB962C8B-B14F-4D97-AF65-F5344CB8AC3E}">
        <p14:creationId xmlns:p14="http://schemas.microsoft.com/office/powerpoint/2010/main" val="30335745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332656"/>
            <a:ext cx="7772400" cy="1143000"/>
          </a:xfrm>
        </p:spPr>
        <p:txBody>
          <a:bodyPr/>
          <a:lstStyle/>
          <a:p>
            <a:r>
              <a:rPr lang="en-IN" dirty="0" smtClean="0"/>
              <a:t>MULTISTAGE GRAPHS</a:t>
            </a:r>
            <a:endParaRPr lang="en-IN" dirty="0"/>
          </a:p>
        </p:txBody>
      </p:sp>
      <p:pic>
        <p:nvPicPr>
          <p:cNvPr id="4" name="Content Placeholder 3"/>
          <p:cNvPicPr>
            <a:picLocks noGrp="1" noChangeAspect="1"/>
          </p:cNvPicPr>
          <p:nvPr>
            <p:ph idx="1"/>
          </p:nvPr>
        </p:nvPicPr>
        <p:blipFill>
          <a:blip r:embed="rId2"/>
          <a:stretch>
            <a:fillRect/>
          </a:stretch>
        </p:blipFill>
        <p:spPr>
          <a:xfrm>
            <a:off x="539552" y="1340768"/>
            <a:ext cx="8280919" cy="5184576"/>
          </a:xfrm>
          <a:prstGeom prst="rect">
            <a:avLst/>
          </a:prstGeom>
        </p:spPr>
      </p:pic>
    </p:spTree>
    <p:extLst>
      <p:ext uri="{BB962C8B-B14F-4D97-AF65-F5344CB8AC3E}">
        <p14:creationId xmlns:p14="http://schemas.microsoft.com/office/powerpoint/2010/main" val="4404703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r>
              <a:rPr lang="zh-TW" altLang="en-US"/>
              <a:t>7 -</a:t>
            </a:r>
            <a:fld id="{928132E2-86CE-4E9E-9AA9-C1A68579DCEB}" type="slidenum">
              <a:rPr lang="zh-TW" altLang="en-US"/>
              <a:pPr/>
              <a:t>248</a:t>
            </a:fld>
            <a:endParaRPr lang="zh-TW" altLang="en-US"/>
          </a:p>
        </p:txBody>
      </p:sp>
      <p:sp>
        <p:nvSpPr>
          <p:cNvPr id="26626" name="Rectangle 2"/>
          <p:cNvSpPr>
            <a:spLocks noGrp="1" noChangeArrowheads="1"/>
          </p:cNvSpPr>
          <p:nvPr>
            <p:ph type="title"/>
          </p:nvPr>
        </p:nvSpPr>
        <p:spPr/>
        <p:txBody>
          <a:bodyPr/>
          <a:lstStyle/>
          <a:p>
            <a:r>
              <a:rPr lang="en-US" altLang="zh-TW"/>
              <a:t>0/1 knapsack problem</a:t>
            </a:r>
            <a:endParaRPr lang="zh-TW" altLang="en-US"/>
          </a:p>
        </p:txBody>
      </p:sp>
      <p:sp>
        <p:nvSpPr>
          <p:cNvPr id="26627" name="Rectangle 3"/>
          <p:cNvSpPr>
            <a:spLocks noGrp="1" noChangeArrowheads="1"/>
          </p:cNvSpPr>
          <p:nvPr>
            <p:ph type="body" idx="1"/>
          </p:nvPr>
        </p:nvSpPr>
        <p:spPr/>
        <p:txBody>
          <a:bodyPr/>
          <a:lstStyle/>
          <a:p>
            <a:pPr algn="just"/>
            <a:r>
              <a:rPr lang="en-US" altLang="zh-TW" sz="2400" dirty="0"/>
              <a:t>n objects ,  weight  W</a:t>
            </a:r>
            <a:r>
              <a:rPr lang="en-US" altLang="zh-TW" sz="2400" baseline="-30000" dirty="0"/>
              <a:t>1</a:t>
            </a:r>
            <a:r>
              <a:rPr lang="en-US" altLang="zh-TW" sz="2400" dirty="0"/>
              <a:t>, W</a:t>
            </a:r>
            <a:r>
              <a:rPr lang="en-US" altLang="zh-TW" sz="2400" baseline="-30000" dirty="0"/>
              <a:t>2</a:t>
            </a:r>
            <a:r>
              <a:rPr lang="en-US" altLang="zh-TW" sz="2400" dirty="0"/>
              <a:t>, </a:t>
            </a:r>
            <a:r>
              <a:rPr lang="en-US" altLang="zh-TW" sz="2400" dirty="0">
                <a:latin typeface="Times New Roman" panose="02020603050405020304" pitchFamily="18" charset="0"/>
                <a:sym typeface="Symbol" panose="05050102010706020507" pitchFamily="18" charset="2"/>
              </a:rPr>
              <a:t></a:t>
            </a:r>
            <a:r>
              <a:rPr lang="en-US" altLang="zh-TW" sz="2400" dirty="0"/>
              <a:t>,W</a:t>
            </a:r>
            <a:r>
              <a:rPr lang="en-US" altLang="zh-TW" sz="2400" baseline="-30000" dirty="0"/>
              <a:t>n</a:t>
            </a:r>
            <a:r>
              <a:rPr lang="en-US" altLang="zh-TW" sz="2400" dirty="0"/>
              <a:t> </a:t>
            </a:r>
          </a:p>
          <a:p>
            <a:pPr algn="just">
              <a:buFont typeface="Wingdings" panose="05000000000000000000" pitchFamily="2" charset="2"/>
              <a:buNone/>
            </a:pPr>
            <a:r>
              <a:rPr lang="en-US" altLang="zh-TW" sz="2400" dirty="0"/>
              <a:t>                    profit   P</a:t>
            </a:r>
            <a:r>
              <a:rPr lang="en-US" altLang="zh-TW" sz="2400" baseline="-30000" dirty="0"/>
              <a:t>1</a:t>
            </a:r>
            <a:r>
              <a:rPr lang="en-US" altLang="zh-TW" sz="2400" dirty="0"/>
              <a:t>, P</a:t>
            </a:r>
            <a:r>
              <a:rPr lang="en-US" altLang="zh-TW" sz="2400" baseline="-30000" dirty="0"/>
              <a:t>2</a:t>
            </a:r>
            <a:r>
              <a:rPr lang="en-US" altLang="zh-TW" sz="2400" dirty="0"/>
              <a:t>, </a:t>
            </a:r>
            <a:r>
              <a:rPr lang="en-US" altLang="zh-TW" sz="2400" dirty="0">
                <a:latin typeface="Times New Roman" panose="02020603050405020304" pitchFamily="18" charset="0"/>
                <a:sym typeface="Symbol" panose="05050102010706020507" pitchFamily="18" charset="2"/>
              </a:rPr>
              <a:t></a:t>
            </a:r>
            <a:r>
              <a:rPr lang="en-US" altLang="zh-TW" sz="2400" dirty="0"/>
              <a:t>,P</a:t>
            </a:r>
            <a:r>
              <a:rPr lang="en-US" altLang="zh-TW" sz="2400" baseline="-30000" dirty="0"/>
              <a:t>n</a:t>
            </a:r>
            <a:r>
              <a:rPr lang="en-US" altLang="zh-TW" sz="2400" dirty="0"/>
              <a:t> </a:t>
            </a:r>
          </a:p>
          <a:p>
            <a:pPr algn="just">
              <a:buFont typeface="Wingdings" panose="05000000000000000000" pitchFamily="2" charset="2"/>
              <a:buNone/>
            </a:pPr>
            <a:r>
              <a:rPr lang="en-US" altLang="zh-TW" sz="2400" dirty="0"/>
              <a:t>	                 capacity M</a:t>
            </a:r>
          </a:p>
          <a:p>
            <a:pPr algn="just">
              <a:buFont typeface="Wingdings" panose="05000000000000000000" pitchFamily="2" charset="2"/>
              <a:buNone/>
            </a:pPr>
            <a:r>
              <a:rPr lang="en-US" altLang="zh-TW" sz="2400" dirty="0"/>
              <a:t>			    maximize</a:t>
            </a:r>
          </a:p>
          <a:p>
            <a:pPr algn="just">
              <a:buFont typeface="Wingdings" panose="05000000000000000000" pitchFamily="2" charset="2"/>
              <a:buNone/>
            </a:pPr>
            <a:r>
              <a:rPr lang="zh-TW" altLang="en-US" sz="2400" dirty="0"/>
              <a:t>                    </a:t>
            </a:r>
            <a:r>
              <a:rPr lang="en-US" altLang="zh-TW" sz="2400" dirty="0"/>
              <a:t>subject to          </a:t>
            </a:r>
            <a:r>
              <a:rPr lang="zh-TW" altLang="en-US" sz="2400" dirty="0">
                <a:latin typeface="Times New Roman" panose="02020603050405020304" pitchFamily="18" charset="0"/>
                <a:sym typeface="Symbol" panose="05050102010706020507" pitchFamily="18" charset="2"/>
              </a:rPr>
              <a:t></a:t>
            </a:r>
            <a:r>
              <a:rPr lang="zh-TW" altLang="en-US" sz="2400" dirty="0"/>
              <a:t> </a:t>
            </a:r>
            <a:r>
              <a:rPr lang="en-US" altLang="zh-TW" sz="2400" dirty="0"/>
              <a:t>M </a:t>
            </a:r>
          </a:p>
          <a:p>
            <a:pPr algn="just">
              <a:buFont typeface="Wingdings" panose="05000000000000000000" pitchFamily="2" charset="2"/>
              <a:buNone/>
            </a:pPr>
            <a:r>
              <a:rPr lang="zh-TW" altLang="en-US" sz="2400" dirty="0"/>
              <a:t>                    </a:t>
            </a:r>
            <a:r>
              <a:rPr lang="en-US" altLang="zh-TW" sz="2400" dirty="0"/>
              <a:t>x</a:t>
            </a:r>
            <a:r>
              <a:rPr lang="en-US" altLang="zh-TW" sz="2400" baseline="-30000" dirty="0"/>
              <a:t>i</a:t>
            </a:r>
            <a:r>
              <a:rPr lang="en-US" altLang="zh-TW" sz="2400" dirty="0"/>
              <a:t> = 0 or 1,  1</a:t>
            </a:r>
            <a:r>
              <a:rPr lang="en-US" altLang="zh-TW" sz="2400" dirty="0">
                <a:latin typeface="Times New Roman" panose="02020603050405020304" pitchFamily="18" charset="0"/>
                <a:sym typeface="Symbol" panose="05050102010706020507" pitchFamily="18" charset="2"/>
              </a:rPr>
              <a:t></a:t>
            </a:r>
            <a:r>
              <a:rPr lang="en-US" altLang="zh-TW" sz="2400" dirty="0"/>
              <a:t>i</a:t>
            </a:r>
            <a:r>
              <a:rPr lang="en-US" altLang="zh-TW" sz="2400" dirty="0">
                <a:latin typeface="Times New Roman" panose="02020603050405020304" pitchFamily="18" charset="0"/>
                <a:sym typeface="Symbol" panose="05050102010706020507" pitchFamily="18" charset="2"/>
              </a:rPr>
              <a:t></a:t>
            </a:r>
            <a:r>
              <a:rPr lang="en-US" altLang="zh-TW" sz="2400" dirty="0"/>
              <a:t>n </a:t>
            </a:r>
          </a:p>
          <a:p>
            <a:pPr algn="just"/>
            <a:r>
              <a:rPr lang="en-US" altLang="zh-TW" sz="2800" dirty="0"/>
              <a:t>e. g. </a:t>
            </a:r>
          </a:p>
          <a:p>
            <a:pPr algn="just">
              <a:buFont typeface="Wingdings" panose="05000000000000000000" pitchFamily="2" charset="2"/>
              <a:buNone/>
            </a:pPr>
            <a:endParaRPr lang="zh-TW" altLang="en-US" sz="2800" dirty="0"/>
          </a:p>
        </p:txBody>
      </p:sp>
      <p:graphicFrame>
        <p:nvGraphicFramePr>
          <p:cNvPr id="26628" name="Object 4"/>
          <p:cNvGraphicFramePr>
            <a:graphicFrameLocks noChangeAspect="1"/>
          </p:cNvGraphicFramePr>
          <p:nvPr/>
        </p:nvGraphicFramePr>
        <p:xfrm>
          <a:off x="4953000" y="2971800"/>
          <a:ext cx="1143000" cy="661988"/>
        </p:xfrm>
        <a:graphic>
          <a:graphicData uri="http://schemas.openxmlformats.org/presentationml/2006/ole">
            <mc:AlternateContent xmlns:mc="http://schemas.openxmlformats.org/markup-compatibility/2006">
              <mc:Choice xmlns:v="urn:schemas-microsoft-com:vml" Requires="v">
                <p:oleObj spid="_x0000_s12494" name="Equation" r:id="rId3" imgW="482400" imgH="342720" progId="Equation.3">
                  <p:embed/>
                </p:oleObj>
              </mc:Choice>
              <mc:Fallback>
                <p:oleObj name="Equation" r:id="rId3" imgW="482400" imgH="342720" progId="Equation.3">
                  <p:embed/>
                  <p:pic>
                    <p:nvPicPr>
                      <p:cNvPr id="266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971800"/>
                        <a:ext cx="114300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5"/>
          <p:cNvGraphicFramePr>
            <a:graphicFrameLocks noChangeAspect="1"/>
          </p:cNvGraphicFramePr>
          <p:nvPr/>
        </p:nvGraphicFramePr>
        <p:xfrm>
          <a:off x="4876800" y="3657600"/>
          <a:ext cx="914400" cy="603250"/>
        </p:xfrm>
        <a:graphic>
          <a:graphicData uri="http://schemas.openxmlformats.org/presentationml/2006/ole">
            <mc:AlternateContent xmlns:mc="http://schemas.openxmlformats.org/markup-compatibility/2006">
              <mc:Choice xmlns:v="urn:schemas-microsoft-com:vml" Requires="v">
                <p:oleObj spid="_x0000_s12495" name="Equation" r:id="rId5" imgW="520560" imgH="342720" progId="Equation.3">
                  <p:embed/>
                </p:oleObj>
              </mc:Choice>
              <mc:Fallback>
                <p:oleObj name="Equation" r:id="rId5" imgW="520560" imgH="342720" progId="Equation.3">
                  <p:embed/>
                  <p:pic>
                    <p:nvPicPr>
                      <p:cNvPr id="266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657600"/>
                        <a:ext cx="9144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30" name="Object 6"/>
          <p:cNvGraphicFramePr>
            <a:graphicFrameLocks noChangeAspect="1"/>
          </p:cNvGraphicFramePr>
          <p:nvPr/>
        </p:nvGraphicFramePr>
        <p:xfrm>
          <a:off x="1676400" y="4953000"/>
          <a:ext cx="6248400" cy="1633538"/>
        </p:xfrm>
        <a:graphic>
          <a:graphicData uri="http://schemas.openxmlformats.org/presentationml/2006/ole">
            <mc:AlternateContent xmlns:mc="http://schemas.openxmlformats.org/markup-compatibility/2006">
              <mc:Choice xmlns:v="urn:schemas-microsoft-com:vml" Requires="v">
                <p:oleObj spid="_x0000_s12496" name="文件" r:id="rId7" imgW="5530680" imgH="1446120" progId="Word.Document.8">
                  <p:embed/>
                </p:oleObj>
              </mc:Choice>
              <mc:Fallback>
                <p:oleObj name="文件" r:id="rId7" imgW="5530680" imgH="1446120" progId="Word.Document.8">
                  <p:embed/>
                  <p:pic>
                    <p:nvPicPr>
                      <p:cNvPr id="2663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953000"/>
                        <a:ext cx="6248400" cy="16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114374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zh-TW" altLang="en-US"/>
              <a:t>7 -</a:t>
            </a:r>
            <a:fld id="{B93D069A-53F9-40E7-A80D-5D86C7F66684}" type="slidenum">
              <a:rPr lang="zh-TW" altLang="en-US"/>
              <a:pPr/>
              <a:t>249</a:t>
            </a:fld>
            <a:endParaRPr lang="zh-TW" altLang="en-US"/>
          </a:p>
        </p:txBody>
      </p:sp>
      <p:sp>
        <p:nvSpPr>
          <p:cNvPr id="29698" name="Rectangle 2"/>
          <p:cNvSpPr>
            <a:spLocks noGrp="1" noChangeArrowheads="1"/>
          </p:cNvSpPr>
          <p:nvPr>
            <p:ph type="title"/>
          </p:nvPr>
        </p:nvSpPr>
        <p:spPr/>
        <p:txBody>
          <a:bodyPr/>
          <a:lstStyle/>
          <a:p>
            <a:r>
              <a:rPr lang="en-US" altLang="zh-TW"/>
              <a:t>Optimal binary search trees </a:t>
            </a:r>
            <a:endParaRPr lang="zh-TW" altLang="en-US"/>
          </a:p>
        </p:txBody>
      </p:sp>
      <p:sp>
        <p:nvSpPr>
          <p:cNvPr id="29699" name="Rectangle 3"/>
          <p:cNvSpPr>
            <a:spLocks noGrp="1" noChangeArrowheads="1"/>
          </p:cNvSpPr>
          <p:nvPr>
            <p:ph type="body" idx="1"/>
          </p:nvPr>
        </p:nvSpPr>
        <p:spPr/>
        <p:txBody>
          <a:bodyPr/>
          <a:lstStyle/>
          <a:p>
            <a:r>
              <a:rPr lang="en-US" altLang="zh-TW"/>
              <a:t>e.g.  binary search trees for 3, 7, 9, 12; </a:t>
            </a:r>
            <a:endParaRPr lang="zh-TW" altLang="en-US"/>
          </a:p>
        </p:txBody>
      </p:sp>
      <p:graphicFrame>
        <p:nvGraphicFramePr>
          <p:cNvPr id="29700" name="Object 4"/>
          <p:cNvGraphicFramePr>
            <a:graphicFrameLocks noChangeAspect="1"/>
          </p:cNvGraphicFramePr>
          <p:nvPr/>
        </p:nvGraphicFramePr>
        <p:xfrm>
          <a:off x="1371600" y="2743200"/>
          <a:ext cx="7315200" cy="3789363"/>
        </p:xfrm>
        <a:graphic>
          <a:graphicData uri="http://schemas.openxmlformats.org/presentationml/2006/ole">
            <mc:AlternateContent xmlns:mc="http://schemas.openxmlformats.org/markup-compatibility/2006">
              <mc:Choice xmlns:v="urn:schemas-microsoft-com:vml" Requires="v">
                <p:oleObj spid="_x0000_s15429" name="VISIO" r:id="rId3" imgW="6067440" imgH="3143160" progId="Visio.Drawing.6">
                  <p:embed/>
                </p:oleObj>
              </mc:Choice>
              <mc:Fallback>
                <p:oleObj name="VISIO" r:id="rId3" imgW="6067440" imgH="3143160" progId="Visio.Drawing.6">
                  <p:embed/>
                  <p:pic>
                    <p:nvPicPr>
                      <p:cNvPr id="2970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743200"/>
                        <a:ext cx="7315200" cy="37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49059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img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09736"/>
            <a:ext cx="86106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zh-TW" altLang="en-US"/>
              <a:t>7 -</a:t>
            </a:r>
            <a:fld id="{DAAE92D2-5415-441A-9F0B-05A5D6289DD0}" type="slidenum">
              <a:rPr lang="zh-TW" altLang="en-US"/>
              <a:pPr/>
              <a:t>250</a:t>
            </a:fld>
            <a:endParaRPr lang="zh-TW" altLang="en-US"/>
          </a:p>
        </p:txBody>
      </p:sp>
      <p:sp>
        <p:nvSpPr>
          <p:cNvPr id="30722" name="Rectangle 2"/>
          <p:cNvSpPr>
            <a:spLocks noGrp="1" noChangeArrowheads="1"/>
          </p:cNvSpPr>
          <p:nvPr>
            <p:ph type="title"/>
          </p:nvPr>
        </p:nvSpPr>
        <p:spPr/>
        <p:txBody>
          <a:bodyPr/>
          <a:lstStyle/>
          <a:p>
            <a:r>
              <a:rPr lang="en-US" altLang="zh-TW"/>
              <a:t>Optimal binary search trees</a:t>
            </a:r>
            <a:endParaRPr lang="zh-TW" altLang="en-US"/>
          </a:p>
        </p:txBody>
      </p:sp>
      <p:sp>
        <p:nvSpPr>
          <p:cNvPr id="30723" name="Rectangle 3"/>
          <p:cNvSpPr>
            <a:spLocks noGrp="1" noChangeArrowheads="1"/>
          </p:cNvSpPr>
          <p:nvPr>
            <p:ph type="body" idx="1"/>
          </p:nvPr>
        </p:nvSpPr>
        <p:spPr/>
        <p:txBody>
          <a:bodyPr/>
          <a:lstStyle/>
          <a:p>
            <a:pPr algn="just"/>
            <a:r>
              <a:rPr lang="en-US" altLang="zh-TW" sz="2800"/>
              <a:t>n identifiers : a</a:t>
            </a:r>
            <a:r>
              <a:rPr lang="en-US" altLang="zh-TW" sz="2800" baseline="-30000"/>
              <a:t>1 </a:t>
            </a:r>
            <a:r>
              <a:rPr lang="en-US" altLang="zh-TW" sz="2800"/>
              <a:t>&lt;a</a:t>
            </a:r>
            <a:r>
              <a:rPr lang="en-US" altLang="zh-TW" sz="2800" baseline="-30000"/>
              <a:t>2 </a:t>
            </a:r>
            <a:r>
              <a:rPr lang="en-US" altLang="zh-TW" sz="2800"/>
              <a:t>&lt;a</a:t>
            </a:r>
            <a:r>
              <a:rPr lang="en-US" altLang="zh-TW" sz="2800" baseline="-30000"/>
              <a:t>3 </a:t>
            </a:r>
            <a:r>
              <a:rPr lang="en-US" altLang="zh-TW" sz="2800"/>
              <a:t>&lt;</a:t>
            </a:r>
            <a:r>
              <a:rPr lang="en-US" altLang="zh-TW" sz="2800">
                <a:latin typeface="Times New Roman" panose="02020603050405020304" pitchFamily="18" charset="0"/>
              </a:rPr>
              <a:t>…</a:t>
            </a:r>
            <a:r>
              <a:rPr lang="en-US" altLang="zh-TW" sz="2800"/>
              <a:t>&lt; a</a:t>
            </a:r>
            <a:r>
              <a:rPr lang="en-US" altLang="zh-TW" sz="2800" baseline="-30000"/>
              <a:t>n</a:t>
            </a:r>
            <a:r>
              <a:rPr lang="en-US" altLang="zh-TW" sz="2800"/>
              <a:t> </a:t>
            </a:r>
          </a:p>
          <a:p>
            <a:pPr algn="just">
              <a:buFont typeface="Wingdings" panose="05000000000000000000" pitchFamily="2" charset="2"/>
              <a:buNone/>
            </a:pPr>
            <a:r>
              <a:rPr lang="en-US" altLang="zh-TW" sz="2800"/>
              <a:t> P</a:t>
            </a:r>
            <a:r>
              <a:rPr lang="en-US" altLang="zh-TW" sz="2800" baseline="-30000"/>
              <a:t>i</a:t>
            </a:r>
            <a:r>
              <a:rPr lang="en-US" altLang="zh-TW" sz="2800"/>
              <a:t>, 1</a:t>
            </a:r>
            <a:r>
              <a:rPr lang="en-US" altLang="zh-TW" sz="2800">
                <a:latin typeface="Times New Roman" panose="02020603050405020304" pitchFamily="18" charset="0"/>
                <a:sym typeface="Symbol" panose="05050102010706020507" pitchFamily="18" charset="2"/>
              </a:rPr>
              <a:t></a:t>
            </a:r>
            <a:r>
              <a:rPr lang="en-US" altLang="zh-TW" sz="2800"/>
              <a:t>i</a:t>
            </a:r>
            <a:r>
              <a:rPr lang="en-US" altLang="zh-TW" sz="2800">
                <a:latin typeface="Times New Roman" panose="02020603050405020304" pitchFamily="18" charset="0"/>
                <a:sym typeface="Symbol" panose="05050102010706020507" pitchFamily="18" charset="2"/>
              </a:rPr>
              <a:t></a:t>
            </a:r>
            <a:r>
              <a:rPr lang="en-US" altLang="zh-TW" sz="2800"/>
              <a:t>n : the probability that a</a:t>
            </a:r>
            <a:r>
              <a:rPr lang="en-US" altLang="zh-TW" sz="2800" baseline="-30000"/>
              <a:t>i</a:t>
            </a:r>
            <a:r>
              <a:rPr lang="en-US" altLang="zh-TW" sz="2800"/>
              <a:t> is searched.</a:t>
            </a:r>
          </a:p>
          <a:p>
            <a:pPr algn="just">
              <a:buFont typeface="Wingdings" panose="05000000000000000000" pitchFamily="2" charset="2"/>
              <a:buNone/>
            </a:pPr>
            <a:r>
              <a:rPr lang="en-US" altLang="zh-TW" sz="2800"/>
              <a:t> Q</a:t>
            </a:r>
            <a:r>
              <a:rPr lang="en-US" altLang="zh-TW" sz="2800" baseline="-30000"/>
              <a:t>i</a:t>
            </a:r>
            <a:r>
              <a:rPr lang="en-US" altLang="zh-TW" sz="2800"/>
              <a:t>, 0</a:t>
            </a:r>
            <a:r>
              <a:rPr lang="en-US" altLang="zh-TW" sz="2800">
                <a:latin typeface="Times New Roman" panose="02020603050405020304" pitchFamily="18" charset="0"/>
                <a:sym typeface="Symbol" panose="05050102010706020507" pitchFamily="18" charset="2"/>
              </a:rPr>
              <a:t></a:t>
            </a:r>
            <a:r>
              <a:rPr lang="en-US" altLang="zh-TW" sz="2800"/>
              <a:t>i</a:t>
            </a:r>
            <a:r>
              <a:rPr lang="en-US" altLang="zh-TW" sz="2800">
                <a:latin typeface="Times New Roman" panose="02020603050405020304" pitchFamily="18" charset="0"/>
                <a:sym typeface="Symbol" panose="05050102010706020507" pitchFamily="18" charset="2"/>
              </a:rPr>
              <a:t></a:t>
            </a:r>
            <a:r>
              <a:rPr lang="en-US" altLang="zh-TW" sz="2800"/>
              <a:t>n : the probability that x is searched </a:t>
            </a:r>
          </a:p>
          <a:p>
            <a:pPr algn="just">
              <a:buFont typeface="Wingdings" panose="05000000000000000000" pitchFamily="2" charset="2"/>
              <a:buNone/>
            </a:pPr>
            <a:r>
              <a:rPr lang="en-US" altLang="zh-TW" sz="2800"/>
              <a:t>          where  a</a:t>
            </a:r>
            <a:r>
              <a:rPr lang="en-US" altLang="zh-TW" sz="2800" baseline="-30000"/>
              <a:t>i</a:t>
            </a:r>
            <a:r>
              <a:rPr lang="en-US" altLang="zh-TW" sz="2800"/>
              <a:t> &lt; x &lt; a</a:t>
            </a:r>
            <a:r>
              <a:rPr lang="en-US" altLang="zh-TW" sz="2800" baseline="-30000"/>
              <a:t>i+1</a:t>
            </a:r>
            <a:r>
              <a:rPr lang="en-US" altLang="zh-TW" sz="2800"/>
              <a:t> (a</a:t>
            </a:r>
            <a:r>
              <a:rPr lang="en-US" altLang="zh-TW" sz="2800" baseline="-30000"/>
              <a:t>0</a:t>
            </a:r>
            <a:r>
              <a:rPr lang="en-US" altLang="zh-TW" sz="2800"/>
              <a:t>=-</a:t>
            </a:r>
            <a:r>
              <a:rPr lang="en-US" altLang="zh-TW" sz="2800">
                <a:latin typeface="Times New Roman" panose="02020603050405020304" pitchFamily="18" charset="0"/>
                <a:sym typeface="Symbol" panose="05050102010706020507" pitchFamily="18" charset="2"/>
              </a:rPr>
              <a:t></a:t>
            </a:r>
            <a:r>
              <a:rPr lang="en-US" altLang="zh-TW" sz="2800"/>
              <a:t>, a</a:t>
            </a:r>
            <a:r>
              <a:rPr lang="en-US" altLang="zh-TW" sz="2800" baseline="-30000"/>
              <a:t>n+1</a:t>
            </a:r>
            <a:r>
              <a:rPr lang="en-US" altLang="zh-TW" sz="2800"/>
              <a:t>=</a:t>
            </a:r>
            <a:r>
              <a:rPr lang="en-US" altLang="zh-TW" sz="2800">
                <a:latin typeface="Times New Roman" panose="02020603050405020304" pitchFamily="18" charset="0"/>
                <a:sym typeface="Symbol" panose="05050102010706020507" pitchFamily="18" charset="2"/>
              </a:rPr>
              <a:t></a:t>
            </a:r>
            <a:r>
              <a:rPr lang="en-US" altLang="zh-TW" sz="2800"/>
              <a:t>).</a:t>
            </a:r>
          </a:p>
          <a:p>
            <a:endParaRPr lang="zh-TW" altLang="en-US" sz="2800"/>
          </a:p>
        </p:txBody>
      </p:sp>
      <p:graphicFrame>
        <p:nvGraphicFramePr>
          <p:cNvPr id="30724" name="Object 4"/>
          <p:cNvGraphicFramePr>
            <a:graphicFrameLocks noChangeAspect="1"/>
          </p:cNvGraphicFramePr>
          <p:nvPr/>
        </p:nvGraphicFramePr>
        <p:xfrm>
          <a:off x="1676400" y="3886200"/>
          <a:ext cx="2149475" cy="914400"/>
        </p:xfrm>
        <a:graphic>
          <a:graphicData uri="http://schemas.openxmlformats.org/presentationml/2006/ole">
            <mc:AlternateContent xmlns:mc="http://schemas.openxmlformats.org/markup-compatibility/2006">
              <mc:Choice xmlns:v="urn:schemas-microsoft-com:vml" Requires="v">
                <p:oleObj spid="_x0000_s16453" name="方程式" r:id="rId3" imgW="1015920" imgH="431640" progId="Equation.3">
                  <p:embed/>
                </p:oleObj>
              </mc:Choice>
              <mc:Fallback>
                <p:oleObj name="方程式" r:id="rId3" imgW="1015920" imgH="431640" progId="Equation.3">
                  <p:embed/>
                  <p:pic>
                    <p:nvPicPr>
                      <p:cNvPr id="307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886200"/>
                        <a:ext cx="21494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7271058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9512" y="2147888"/>
            <a:ext cx="8712968" cy="4114800"/>
          </a:xfrm>
        </p:spPr>
        <p:txBody>
          <a:bodyPr/>
          <a:lstStyle/>
          <a:p>
            <a:r>
              <a:rPr lang="en-US" dirty="0"/>
              <a:t>Given a fixed set of identifiers</a:t>
            </a:r>
            <a:r>
              <a:rPr lang="en-US" dirty="0" smtClean="0"/>
              <a:t>, we </a:t>
            </a:r>
            <a:r>
              <a:rPr lang="en-US" dirty="0"/>
              <a:t>wish to </a:t>
            </a:r>
            <a:r>
              <a:rPr lang="en-US" dirty="0" smtClean="0"/>
              <a:t>create a </a:t>
            </a:r>
            <a:r>
              <a:rPr lang="en-US" dirty="0"/>
              <a:t>binary </a:t>
            </a:r>
            <a:r>
              <a:rPr lang="en-US" dirty="0" smtClean="0"/>
              <a:t>search tree</a:t>
            </a:r>
            <a:r>
              <a:rPr lang="en-US" dirty="0"/>
              <a:t> </a:t>
            </a:r>
            <a:r>
              <a:rPr lang="en-US" dirty="0" smtClean="0"/>
              <a:t>organization</a:t>
            </a:r>
            <a:r>
              <a:rPr lang="en-US" dirty="0"/>
              <a:t>. </a:t>
            </a:r>
            <a:endParaRPr lang="en-US" dirty="0" smtClean="0"/>
          </a:p>
          <a:p>
            <a:r>
              <a:rPr lang="en-US" dirty="0" smtClean="0"/>
              <a:t>We </a:t>
            </a:r>
            <a:r>
              <a:rPr lang="en-US" dirty="0"/>
              <a:t>may </a:t>
            </a:r>
            <a:r>
              <a:rPr lang="en-US" dirty="0" smtClean="0"/>
              <a:t>expect different </a:t>
            </a:r>
            <a:r>
              <a:rPr lang="en-US" dirty="0"/>
              <a:t>binary </a:t>
            </a:r>
            <a:r>
              <a:rPr lang="en-US" dirty="0" smtClean="0"/>
              <a:t>search trees for </a:t>
            </a:r>
            <a:r>
              <a:rPr lang="en-US" dirty="0"/>
              <a:t>the </a:t>
            </a:r>
            <a:r>
              <a:rPr lang="en-US" dirty="0" smtClean="0"/>
              <a:t>same identifier set to </a:t>
            </a:r>
            <a:r>
              <a:rPr lang="en-US" dirty="0"/>
              <a:t>have different </a:t>
            </a:r>
            <a:r>
              <a:rPr lang="en-US" dirty="0" smtClean="0"/>
              <a:t>performance characteristics.</a:t>
            </a:r>
          </a:p>
          <a:p>
            <a:r>
              <a:rPr lang="en-US" dirty="0" smtClean="0"/>
              <a:t>The Tree of Figure5.12(b), the </a:t>
            </a:r>
            <a:r>
              <a:rPr lang="en-US" dirty="0"/>
              <a:t>worst case</a:t>
            </a:r>
            <a:r>
              <a:rPr lang="en-US" dirty="0" smtClean="0"/>
              <a:t>, requires four comparisons to find an </a:t>
            </a:r>
            <a:r>
              <a:rPr lang="en-US" dirty="0"/>
              <a:t>identifier</a:t>
            </a:r>
            <a:r>
              <a:rPr lang="en-US" dirty="0" smtClean="0"/>
              <a:t>, where as the tree of Figure5.12(b) requires only </a:t>
            </a:r>
            <a:r>
              <a:rPr lang="en-US" dirty="0"/>
              <a:t>three</a:t>
            </a:r>
            <a:r>
              <a:rPr lang="en-US" dirty="0" smtClean="0"/>
              <a:t>. On the Average the </a:t>
            </a:r>
            <a:r>
              <a:rPr lang="en-US" dirty="0"/>
              <a:t>two </a:t>
            </a:r>
            <a:r>
              <a:rPr lang="en-US" dirty="0" smtClean="0"/>
              <a:t>trees need 12/5 and 11/5comparisons</a:t>
            </a:r>
            <a:endParaRPr lang="en-IN" dirty="0"/>
          </a:p>
        </p:txBody>
      </p:sp>
    </p:spTree>
    <p:extLst>
      <p:ext uri="{BB962C8B-B14F-4D97-AF65-F5344CB8AC3E}">
        <p14:creationId xmlns:p14="http://schemas.microsoft.com/office/powerpoint/2010/main" val="1843713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323528" y="2147888"/>
            <a:ext cx="8352928" cy="4305448"/>
          </a:xfrm>
        </p:spPr>
        <p:txBody>
          <a:bodyPr/>
          <a:lstStyle/>
          <a:p>
            <a:r>
              <a:rPr lang="en-US" dirty="0" smtClean="0"/>
              <a:t>For example, in the case of tree(a), it takes 1,2, 2,3 and 4 comparisons, respectively, to find the identifiers for, do, while, </a:t>
            </a:r>
            <a:r>
              <a:rPr lang="en-US" dirty="0" err="1" smtClean="0"/>
              <a:t>int,and</a:t>
            </a:r>
            <a:r>
              <a:rPr lang="en-US" dirty="0" smtClean="0"/>
              <a:t> if.</a:t>
            </a:r>
          </a:p>
          <a:p>
            <a:r>
              <a:rPr lang="en-US" dirty="0" smtClean="0"/>
              <a:t> Thus the average n</a:t>
            </a:r>
            <a:r>
              <a:rPr lang="en-IN" dirty="0" smtClean="0"/>
              <a:t>umber of comparisons is (1+2+2+3+4)/5. </a:t>
            </a:r>
          </a:p>
          <a:p>
            <a:r>
              <a:rPr lang="en-IN" dirty="0" smtClean="0"/>
              <a:t>This calculation assumes that e</a:t>
            </a:r>
            <a:r>
              <a:rPr lang="en-US" dirty="0" smtClean="0"/>
              <a:t>ach identifier is searched for with equal probability and that no unsuccessful searches (</a:t>
            </a:r>
            <a:r>
              <a:rPr lang="en-US" dirty="0" err="1" smtClean="0"/>
              <a:t>i.e.,searches</a:t>
            </a:r>
            <a:r>
              <a:rPr lang="en-US" dirty="0" smtClean="0"/>
              <a:t> for identifiers not in the tree) are made.</a:t>
            </a:r>
          </a:p>
        </p:txBody>
      </p:sp>
    </p:spTree>
    <p:extLst>
      <p:ext uri="{BB962C8B-B14F-4D97-AF65-F5344CB8AC3E}">
        <p14:creationId xmlns:p14="http://schemas.microsoft.com/office/powerpoint/2010/main" val="30273464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06193" y="2147888"/>
            <a:ext cx="7331613" cy="4114800"/>
          </a:xfrm>
          <a:prstGeom prst="rect">
            <a:avLst/>
          </a:prstGeom>
        </p:spPr>
      </p:pic>
    </p:spTree>
    <p:extLst>
      <p:ext uri="{BB962C8B-B14F-4D97-AF65-F5344CB8AC3E}">
        <p14:creationId xmlns:p14="http://schemas.microsoft.com/office/powerpoint/2010/main" val="12831829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323528" y="2147888"/>
            <a:ext cx="8352928" cy="4305448"/>
          </a:xfrm>
        </p:spPr>
        <p:txBody>
          <a:bodyPr/>
          <a:lstStyle/>
          <a:p>
            <a:r>
              <a:rPr lang="en-US" dirty="0" smtClean="0"/>
              <a:t>In a general situation, we can expect different identifiers to be searched for with different frequencies (or probabilities).</a:t>
            </a:r>
          </a:p>
          <a:p>
            <a:r>
              <a:rPr lang="en-US" dirty="0" smtClean="0"/>
              <a:t>In addition, we can expect unsuccessful searches also to be made</a:t>
            </a:r>
            <a:r>
              <a:rPr lang="en-US" smtClean="0"/>
              <a:t>. </a:t>
            </a:r>
          </a:p>
          <a:p>
            <a:r>
              <a:rPr lang="en-US" smtClean="0"/>
              <a:t>Let </a:t>
            </a:r>
            <a:r>
              <a:rPr lang="en-US" dirty="0" smtClean="0"/>
              <a:t>us assume that the given set of identifiers is {01,02,,a..n.} with </a:t>
            </a:r>
            <a:r>
              <a:rPr lang="en-US" dirty="0" err="1" smtClean="0"/>
              <a:t>ai</a:t>
            </a:r>
            <a:r>
              <a:rPr lang="en-US" dirty="0" smtClean="0"/>
              <a:t> &lt; 02 &lt; \342\200\242\342\200\242\342\200\242&lt; an. Let p(</a:t>
            </a:r>
            <a:r>
              <a:rPr lang="en-US" dirty="0" err="1" smtClean="0"/>
              <a:t>i</a:t>
            </a:r>
            <a:r>
              <a:rPr lang="en-US" dirty="0" smtClean="0"/>
              <a:t>) be the</a:t>
            </a:r>
          </a:p>
          <a:p>
            <a:r>
              <a:rPr lang="en-US" dirty="0" smtClean="0"/>
              <a:t>probability with which we </a:t>
            </a:r>
            <a:r>
              <a:rPr lang="en-US" dirty="0" err="1" smtClean="0"/>
              <a:t>searchfor</a:t>
            </a:r>
            <a:r>
              <a:rPr lang="en-US" dirty="0" smtClean="0"/>
              <a:t> </a:t>
            </a:r>
            <a:r>
              <a:rPr lang="en-US" dirty="0" err="1" smtClean="0"/>
              <a:t>Oj</a:t>
            </a:r>
            <a:r>
              <a:rPr lang="en-US" dirty="0" smtClean="0"/>
              <a:t>. Let q(</a:t>
            </a:r>
            <a:r>
              <a:rPr lang="en-US" dirty="0" err="1" smtClean="0"/>
              <a:t>i</a:t>
            </a:r>
            <a:r>
              <a:rPr lang="en-US" dirty="0" smtClean="0"/>
              <a:t>) be the probability that</a:t>
            </a:r>
          </a:p>
          <a:p>
            <a:r>
              <a:rPr lang="en-US" dirty="0" smtClean="0"/>
              <a:t>the identifier x </a:t>
            </a:r>
            <a:r>
              <a:rPr lang="en-US" dirty="0" err="1" smtClean="0"/>
              <a:t>beingsearchedfor</a:t>
            </a:r>
            <a:r>
              <a:rPr lang="en-US" dirty="0" smtClean="0"/>
              <a:t> is such that </a:t>
            </a:r>
            <a:r>
              <a:rPr lang="en-US" dirty="0" err="1" smtClean="0"/>
              <a:t>Oj</a:t>
            </a:r>
            <a:r>
              <a:rPr lang="en-US" dirty="0" smtClean="0"/>
              <a:t> &lt; x &lt; ai+i,0 &lt; </a:t>
            </a:r>
            <a:r>
              <a:rPr lang="en-US" dirty="0" err="1" smtClean="0"/>
              <a:t>i</a:t>
            </a:r>
            <a:r>
              <a:rPr lang="en-US" dirty="0" smtClean="0"/>
              <a:t> &lt; n</a:t>
            </a:r>
          </a:p>
          <a:p>
            <a:r>
              <a:rPr lang="en-US" dirty="0" smtClean="0"/>
              <a:t>(</a:t>
            </a:r>
            <a:r>
              <a:rPr lang="en-US" dirty="0" err="1" smtClean="0"/>
              <a:t>assumeoq</a:t>
            </a:r>
            <a:r>
              <a:rPr lang="en-US" dirty="0" smtClean="0"/>
              <a:t> = \342\200\22400 and an+\\ = +00).</a:t>
            </a:r>
            <a:r>
              <a:rPr lang="en-US" dirty="0" err="1" smtClean="0"/>
              <a:t>Then,X^o</a:t>
            </a:r>
            <a:r>
              <a:rPr lang="en-US" dirty="0" smtClean="0"/>
              <a:t>&lt;</a:t>
            </a:r>
            <a:r>
              <a:rPr lang="en-US" dirty="0" err="1" smtClean="0"/>
              <a:t>i</a:t>
            </a:r>
            <a:r>
              <a:rPr lang="en-US" dirty="0" smtClean="0"/>
              <a:t>&lt;n?(*)^s the probability of</a:t>
            </a:r>
            <a:endParaRPr lang="en-IN" dirty="0"/>
          </a:p>
        </p:txBody>
      </p:sp>
    </p:spTree>
    <p:extLst>
      <p:ext uri="{BB962C8B-B14F-4D97-AF65-F5344CB8AC3E}">
        <p14:creationId xmlns:p14="http://schemas.microsoft.com/office/powerpoint/2010/main" val="17250414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r>
              <a:rPr lang="zh-TW" altLang="en-US"/>
              <a:t>7 -</a:t>
            </a:r>
            <a:fld id="{A0C30E0E-DE70-4FE7-9C3B-524B98D268E6}" type="slidenum">
              <a:rPr lang="zh-TW" altLang="en-US"/>
              <a:pPr/>
              <a:t>255</a:t>
            </a:fld>
            <a:endParaRPr lang="zh-TW" altLang="en-US"/>
          </a:p>
        </p:txBody>
      </p:sp>
      <p:sp>
        <p:nvSpPr>
          <p:cNvPr id="31747" name="Rectangle 3"/>
          <p:cNvSpPr>
            <a:spLocks noGrp="1" noChangeArrowheads="1"/>
          </p:cNvSpPr>
          <p:nvPr>
            <p:ph type="body" idx="1"/>
          </p:nvPr>
        </p:nvSpPr>
        <p:spPr>
          <a:xfrm>
            <a:off x="4267200" y="685800"/>
            <a:ext cx="4687888" cy="3505200"/>
          </a:xfrm>
        </p:spPr>
        <p:txBody>
          <a:bodyPr/>
          <a:lstStyle/>
          <a:p>
            <a:r>
              <a:rPr lang="en-US" altLang="zh-TW" sz="2800"/>
              <a:t>Identifiers : 4, 5, 8, 10, 11, 12, 14</a:t>
            </a:r>
          </a:p>
          <a:p>
            <a:r>
              <a:rPr lang="en-US" altLang="zh-TW" sz="2800"/>
              <a:t>Internal node : successful search, P</a:t>
            </a:r>
            <a:r>
              <a:rPr lang="en-US" altLang="zh-TW" sz="2800" baseline="-30000"/>
              <a:t>i</a:t>
            </a:r>
            <a:r>
              <a:rPr lang="en-US" altLang="zh-TW" sz="2800"/>
              <a:t> </a:t>
            </a:r>
          </a:p>
          <a:p>
            <a:r>
              <a:rPr lang="en-US" altLang="zh-TW" sz="2800"/>
              <a:t>External node : unsuccessful search, Q</a:t>
            </a:r>
            <a:r>
              <a:rPr lang="en-US" altLang="zh-TW" sz="2800" baseline="-30000"/>
              <a:t>i</a:t>
            </a:r>
            <a:endParaRPr lang="zh-TW" altLang="en-US" sz="2800"/>
          </a:p>
        </p:txBody>
      </p:sp>
      <p:pic>
        <p:nvPicPr>
          <p:cNvPr id="317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57200"/>
            <a:ext cx="4038600"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1" name="Text Box 7"/>
          <p:cNvSpPr txBox="1">
            <a:spLocks noChangeArrowheads="1"/>
          </p:cNvSpPr>
          <p:nvPr/>
        </p:nvSpPr>
        <p:spPr bwMode="auto">
          <a:xfrm>
            <a:off x="533400" y="4606925"/>
            <a:ext cx="655320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folHlink"/>
              </a:buClr>
              <a:buSzPct val="60000"/>
              <a:buFont typeface="Wingdings" panose="05000000000000000000" pitchFamily="2" charset="2"/>
              <a:buChar char="n"/>
            </a:pPr>
            <a:r>
              <a:rPr lang="en-US" altLang="zh-TW"/>
              <a:t>The expected cost of a binary tree:</a:t>
            </a:r>
          </a:p>
          <a:p>
            <a:pPr>
              <a:lnSpc>
                <a:spcPct val="90000"/>
              </a:lnSpc>
              <a:spcBef>
                <a:spcPct val="20000"/>
              </a:spcBef>
              <a:buClr>
                <a:schemeClr val="folHlink"/>
              </a:buClr>
              <a:buSzPct val="60000"/>
              <a:buFont typeface="Wingdings" panose="05000000000000000000" pitchFamily="2" charset="2"/>
              <a:buNone/>
            </a:pPr>
            <a:endParaRPr lang="en-US" altLang="zh-TW"/>
          </a:p>
          <a:p>
            <a:pPr>
              <a:lnSpc>
                <a:spcPct val="90000"/>
              </a:lnSpc>
              <a:spcBef>
                <a:spcPct val="20000"/>
              </a:spcBef>
              <a:buClr>
                <a:schemeClr val="folHlink"/>
              </a:buClr>
              <a:buSzPct val="60000"/>
              <a:buFont typeface="Wingdings" panose="05000000000000000000" pitchFamily="2" charset="2"/>
              <a:buChar char="n"/>
            </a:pPr>
            <a:endParaRPr lang="en-US" altLang="zh-TW"/>
          </a:p>
          <a:p>
            <a:pPr>
              <a:lnSpc>
                <a:spcPct val="90000"/>
              </a:lnSpc>
              <a:spcBef>
                <a:spcPct val="20000"/>
              </a:spcBef>
              <a:buClr>
                <a:schemeClr val="folHlink"/>
              </a:buClr>
              <a:buSzPct val="60000"/>
              <a:buFont typeface="Wingdings" panose="05000000000000000000" pitchFamily="2" charset="2"/>
              <a:buChar char="n"/>
            </a:pPr>
            <a:r>
              <a:rPr lang="en-US" altLang="zh-TW"/>
              <a:t>The level of the root : 1</a:t>
            </a:r>
            <a:endParaRPr lang="zh-TW" altLang="en-US"/>
          </a:p>
        </p:txBody>
      </p:sp>
      <p:graphicFrame>
        <p:nvGraphicFramePr>
          <p:cNvPr id="31754" name="Object 10"/>
          <p:cNvGraphicFramePr>
            <a:graphicFrameLocks noChangeAspect="1"/>
          </p:cNvGraphicFramePr>
          <p:nvPr/>
        </p:nvGraphicFramePr>
        <p:xfrm>
          <a:off x="990600" y="4953000"/>
          <a:ext cx="4319588" cy="777875"/>
        </p:xfrm>
        <a:graphic>
          <a:graphicData uri="http://schemas.openxmlformats.org/presentationml/2006/ole">
            <mc:AlternateContent xmlns:mc="http://schemas.openxmlformats.org/markup-compatibility/2006">
              <mc:Choice xmlns:v="urn:schemas-microsoft-com:vml" Requires="v">
                <p:oleObj spid="_x0000_s17477" name="方程式" r:id="rId4" imgW="2400120" imgH="431640" progId="Equation.3">
                  <p:embed/>
                </p:oleObj>
              </mc:Choice>
              <mc:Fallback>
                <p:oleObj name="方程式" r:id="rId4" imgW="2400120" imgH="431640" progId="Equation.3">
                  <p:embed/>
                  <p:pic>
                    <p:nvPicPr>
                      <p:cNvPr id="3175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953000"/>
                        <a:ext cx="4319588"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676894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r>
              <a:rPr lang="zh-TW" altLang="en-US"/>
              <a:t>7 -</a:t>
            </a:r>
            <a:fld id="{A52CAA6A-B245-4745-961D-301B0AFC00DA}" type="slidenum">
              <a:rPr lang="zh-TW" altLang="en-US"/>
              <a:pPr/>
              <a:t>256</a:t>
            </a:fld>
            <a:endParaRPr lang="zh-TW" altLang="en-US"/>
          </a:p>
        </p:txBody>
      </p:sp>
      <p:sp>
        <p:nvSpPr>
          <p:cNvPr id="32770" name="Rectangle 2"/>
          <p:cNvSpPr>
            <a:spLocks noGrp="1" noChangeArrowheads="1"/>
          </p:cNvSpPr>
          <p:nvPr>
            <p:ph type="title"/>
          </p:nvPr>
        </p:nvSpPr>
        <p:spPr>
          <a:xfrm>
            <a:off x="762000" y="762000"/>
            <a:ext cx="7793038" cy="693738"/>
          </a:xfrm>
        </p:spPr>
        <p:txBody>
          <a:bodyPr/>
          <a:lstStyle/>
          <a:p>
            <a:r>
              <a:rPr lang="en-US" altLang="zh-TW"/>
              <a:t>The dynamic programming approach</a:t>
            </a:r>
            <a:endParaRPr lang="zh-TW" altLang="en-US"/>
          </a:p>
        </p:txBody>
      </p:sp>
      <p:sp>
        <p:nvSpPr>
          <p:cNvPr id="32771" name="Rectangle 3"/>
          <p:cNvSpPr>
            <a:spLocks noGrp="1" noChangeArrowheads="1"/>
          </p:cNvSpPr>
          <p:nvPr>
            <p:ph type="body" idx="1"/>
          </p:nvPr>
        </p:nvSpPr>
        <p:spPr>
          <a:xfrm>
            <a:off x="391319" y="1427909"/>
            <a:ext cx="8534400" cy="5257800"/>
          </a:xfrm>
        </p:spPr>
        <p:txBody>
          <a:bodyPr/>
          <a:lstStyle/>
          <a:p>
            <a:pPr algn="just"/>
            <a:r>
              <a:rPr lang="en-US" altLang="zh-TW" sz="2800" dirty="0"/>
              <a:t>Let C(</a:t>
            </a:r>
            <a:r>
              <a:rPr lang="en-US" altLang="zh-TW" sz="2800" dirty="0" err="1"/>
              <a:t>i</a:t>
            </a:r>
            <a:r>
              <a:rPr lang="en-US" altLang="zh-TW" sz="2800" dirty="0"/>
              <a:t>, j) denote the cost of an optimal binary search tree containing </a:t>
            </a:r>
            <a:r>
              <a:rPr lang="en-US" altLang="zh-TW" sz="2800" dirty="0" err="1"/>
              <a:t>a</a:t>
            </a:r>
            <a:r>
              <a:rPr lang="en-US" altLang="zh-TW" sz="2800" baseline="-30000" dirty="0" err="1"/>
              <a:t>i</a:t>
            </a:r>
            <a:r>
              <a:rPr lang="en-US" altLang="zh-TW" sz="2800" dirty="0"/>
              <a:t>,</a:t>
            </a:r>
            <a:r>
              <a:rPr lang="en-US" altLang="zh-TW" sz="2800" dirty="0">
                <a:latin typeface="Times New Roman" panose="02020603050405020304" pitchFamily="18" charset="0"/>
              </a:rPr>
              <a:t>…</a:t>
            </a:r>
            <a:r>
              <a:rPr lang="en-US" altLang="zh-TW" sz="2800" dirty="0"/>
              <a:t>,</a:t>
            </a:r>
            <a:r>
              <a:rPr lang="en-US" altLang="zh-TW" sz="2800" dirty="0" err="1"/>
              <a:t>a</a:t>
            </a:r>
            <a:r>
              <a:rPr lang="en-US" altLang="zh-TW" sz="2800" baseline="-30000" dirty="0" err="1"/>
              <a:t>j</a:t>
            </a:r>
            <a:r>
              <a:rPr lang="en-US" altLang="zh-TW" sz="2800" dirty="0"/>
              <a:t> .</a:t>
            </a:r>
          </a:p>
          <a:p>
            <a:pPr algn="just"/>
            <a:r>
              <a:rPr lang="en-US" altLang="zh-TW" sz="2800" dirty="0"/>
              <a:t>The cost of the optimal binary search tree with </a:t>
            </a:r>
            <a:r>
              <a:rPr lang="en-US" altLang="zh-TW" sz="2800" dirty="0" err="1"/>
              <a:t>a</a:t>
            </a:r>
            <a:r>
              <a:rPr lang="en-US" altLang="zh-TW" sz="2800" baseline="-30000" dirty="0" err="1"/>
              <a:t>k</a:t>
            </a:r>
            <a:r>
              <a:rPr lang="en-US" altLang="zh-TW" sz="2800" dirty="0"/>
              <a:t> as its root :</a:t>
            </a:r>
          </a:p>
          <a:p>
            <a:endParaRPr lang="zh-TW" altLang="en-US" sz="2800" dirty="0"/>
          </a:p>
        </p:txBody>
      </p:sp>
      <p:graphicFrame>
        <p:nvGraphicFramePr>
          <p:cNvPr id="32776" name="Object 8"/>
          <p:cNvGraphicFramePr>
            <a:graphicFrameLocks noChangeAspect="1"/>
          </p:cNvGraphicFramePr>
          <p:nvPr/>
        </p:nvGraphicFramePr>
        <p:xfrm>
          <a:off x="2438400" y="4343400"/>
          <a:ext cx="4191000" cy="2514600"/>
        </p:xfrm>
        <a:graphic>
          <a:graphicData uri="http://schemas.openxmlformats.org/presentationml/2006/ole">
            <mc:AlternateContent xmlns:mc="http://schemas.openxmlformats.org/markup-compatibility/2006">
              <mc:Choice xmlns:v="urn:schemas-microsoft-com:vml" Requires="v">
                <p:oleObj spid="_x0000_s18570" name="VISIO" r:id="rId3" imgW="3686760" imgH="2210760" progId="Visio.Drawing.6">
                  <p:embed/>
                </p:oleObj>
              </mc:Choice>
              <mc:Fallback>
                <p:oleObj name="VISIO" r:id="rId3" imgW="3686760" imgH="2210760" progId="Visio.Drawing.6">
                  <p:embed/>
                  <p:pic>
                    <p:nvPicPr>
                      <p:cNvPr id="3277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343400"/>
                        <a:ext cx="4191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8" name="Rectangle 10"/>
          <p:cNvSpPr>
            <a:spLocks noChangeArrowheads="1"/>
          </p:cNvSpPr>
          <p:nvPr/>
        </p:nvSpPr>
        <p:spPr bwMode="auto">
          <a:xfrm>
            <a:off x="4313238"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aphicFrame>
        <p:nvGraphicFramePr>
          <p:cNvPr id="32779" name="Object 11"/>
          <p:cNvGraphicFramePr>
            <a:graphicFrameLocks noChangeAspect="1"/>
          </p:cNvGraphicFramePr>
          <p:nvPr/>
        </p:nvGraphicFramePr>
        <p:xfrm>
          <a:off x="304800" y="3352800"/>
          <a:ext cx="8610600" cy="866775"/>
        </p:xfrm>
        <a:graphic>
          <a:graphicData uri="http://schemas.openxmlformats.org/presentationml/2006/ole">
            <mc:AlternateContent xmlns:mc="http://schemas.openxmlformats.org/markup-compatibility/2006">
              <mc:Choice xmlns:v="urn:schemas-microsoft-com:vml" Requires="v">
                <p:oleObj spid="_x0000_s18571" name="Equation" r:id="rId5" imgW="5397480" imgH="482400" progId="Equation.3">
                  <p:embed/>
                </p:oleObj>
              </mc:Choice>
              <mc:Fallback>
                <p:oleObj name="Equation" r:id="rId5" imgW="5397480" imgH="482400" progId="Equation.3">
                  <p:embed/>
                  <p:pic>
                    <p:nvPicPr>
                      <p:cNvPr id="3277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3352800"/>
                        <a:ext cx="86106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5165464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r>
              <a:rPr lang="zh-TW" altLang="en-US"/>
              <a:t>7 -</a:t>
            </a:r>
            <a:fld id="{31189252-9E4D-4B46-B1C5-38A1938A74DA}" type="slidenum">
              <a:rPr lang="zh-TW" altLang="en-US"/>
              <a:pPr/>
              <a:t>257</a:t>
            </a:fld>
            <a:endParaRPr lang="zh-TW" altLang="en-US"/>
          </a:p>
        </p:txBody>
      </p:sp>
      <p:sp>
        <p:nvSpPr>
          <p:cNvPr id="56323" name="Rectangle 3"/>
          <p:cNvSpPr>
            <a:spLocks noChangeArrowheads="1"/>
          </p:cNvSpPr>
          <p:nvPr/>
        </p:nvSpPr>
        <p:spPr bwMode="auto">
          <a:xfrm>
            <a:off x="2209800" y="260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aphicFrame>
        <p:nvGraphicFramePr>
          <p:cNvPr id="56324" name="Object 4"/>
          <p:cNvGraphicFramePr>
            <a:graphicFrameLocks noChangeAspect="1"/>
          </p:cNvGraphicFramePr>
          <p:nvPr>
            <p:extLst>
              <p:ext uri="{D42A27DB-BD31-4B8C-83A1-F6EECF244321}">
                <p14:modId xmlns:p14="http://schemas.microsoft.com/office/powerpoint/2010/main" val="2572638031"/>
              </p:ext>
            </p:extLst>
          </p:nvPr>
        </p:nvGraphicFramePr>
        <p:xfrm>
          <a:off x="323528" y="1196752"/>
          <a:ext cx="8523610" cy="3005138"/>
        </p:xfrm>
        <a:graphic>
          <a:graphicData uri="http://schemas.openxmlformats.org/presentationml/2006/ole">
            <mc:AlternateContent xmlns:mc="http://schemas.openxmlformats.org/markup-compatibility/2006">
              <mc:Choice xmlns:v="urn:schemas-microsoft-com:vml" Requires="v">
                <p:oleObj spid="_x0000_s19594" name="Equation" r:id="rId3" imgW="3632040" imgH="1358640" progId="Equation.3">
                  <p:embed/>
                </p:oleObj>
              </mc:Choice>
              <mc:Fallback>
                <p:oleObj name="Equation" r:id="rId3" imgW="3632040" imgH="1358640" progId="Equation.3">
                  <p:embed/>
                  <p:pic>
                    <p:nvPicPr>
                      <p:cNvPr id="563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196752"/>
                        <a:ext cx="8523610" cy="3005138"/>
                      </a:xfrm>
                      <a:prstGeom prst="rect">
                        <a:avLst/>
                      </a:prstGeom>
                      <a:noFill/>
                      <a:ln>
                        <a:noFill/>
                      </a:ln>
                      <a:effectLst/>
                      <a:extLst/>
                    </p:spPr>
                  </p:pic>
                </p:oleObj>
              </mc:Fallback>
            </mc:AlternateContent>
          </a:graphicData>
        </a:graphic>
      </p:graphicFrame>
      <p:sp>
        <p:nvSpPr>
          <p:cNvPr id="56325" name="Rectangle 5"/>
          <p:cNvSpPr>
            <a:spLocks noGrp="1" noChangeArrowheads="1"/>
          </p:cNvSpPr>
          <p:nvPr>
            <p:ph type="title"/>
          </p:nvPr>
        </p:nvSpPr>
        <p:spPr>
          <a:xfrm>
            <a:off x="838200" y="304800"/>
            <a:ext cx="7793038" cy="693738"/>
          </a:xfrm>
          <a:noFill/>
          <a:ln/>
        </p:spPr>
        <p:txBody>
          <a:bodyPr/>
          <a:lstStyle/>
          <a:p>
            <a:r>
              <a:rPr lang="en-US" altLang="zh-TW"/>
              <a:t>General formula</a:t>
            </a:r>
            <a:endParaRPr lang="zh-TW" altLang="en-US"/>
          </a:p>
        </p:txBody>
      </p:sp>
      <p:graphicFrame>
        <p:nvGraphicFramePr>
          <p:cNvPr id="56326" name="Object 6"/>
          <p:cNvGraphicFramePr>
            <a:graphicFrameLocks noChangeAspect="1"/>
          </p:cNvGraphicFramePr>
          <p:nvPr/>
        </p:nvGraphicFramePr>
        <p:xfrm>
          <a:off x="2514600" y="4389438"/>
          <a:ext cx="4114800" cy="2468562"/>
        </p:xfrm>
        <a:graphic>
          <a:graphicData uri="http://schemas.openxmlformats.org/presentationml/2006/ole">
            <mc:AlternateContent xmlns:mc="http://schemas.openxmlformats.org/markup-compatibility/2006">
              <mc:Choice xmlns:v="urn:schemas-microsoft-com:vml" Requires="v">
                <p:oleObj spid="_x0000_s19595" name="VISIO" r:id="rId5" imgW="3876840" imgH="2428920" progId="Visio.Drawing.6">
                  <p:embed/>
                </p:oleObj>
              </mc:Choice>
              <mc:Fallback>
                <p:oleObj name="VISIO" r:id="rId5" imgW="3876840" imgH="2428920" progId="Visio.Drawing.6">
                  <p:embed/>
                  <p:pic>
                    <p:nvPicPr>
                      <p:cNvPr id="5632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389438"/>
                        <a:ext cx="4114800" cy="246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874774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r>
              <a:rPr lang="zh-TW" altLang="en-US"/>
              <a:t>7 -</a:t>
            </a:r>
            <a:fld id="{0CF4A439-C4E9-43D3-87D5-7C6D4163ACF9}" type="slidenum">
              <a:rPr lang="zh-TW" altLang="en-US"/>
              <a:pPr/>
              <a:t>258</a:t>
            </a:fld>
            <a:endParaRPr lang="zh-TW" altLang="en-US"/>
          </a:p>
        </p:txBody>
      </p:sp>
      <p:sp>
        <p:nvSpPr>
          <p:cNvPr id="33794" name="Rectangle 2"/>
          <p:cNvSpPr>
            <a:spLocks noGrp="1" noChangeArrowheads="1"/>
          </p:cNvSpPr>
          <p:nvPr>
            <p:ph type="title"/>
          </p:nvPr>
        </p:nvSpPr>
        <p:spPr>
          <a:xfrm>
            <a:off x="838200" y="762000"/>
            <a:ext cx="7793038" cy="693738"/>
          </a:xfrm>
        </p:spPr>
        <p:txBody>
          <a:bodyPr/>
          <a:lstStyle/>
          <a:p>
            <a:r>
              <a:rPr lang="en-US" altLang="zh-TW"/>
              <a:t>Computation relationships of subtrees</a:t>
            </a:r>
            <a:endParaRPr lang="zh-TW" altLang="en-US"/>
          </a:p>
        </p:txBody>
      </p:sp>
      <p:sp>
        <p:nvSpPr>
          <p:cNvPr id="33795" name="Rectangle 3"/>
          <p:cNvSpPr>
            <a:spLocks noGrp="1" noChangeArrowheads="1"/>
          </p:cNvSpPr>
          <p:nvPr>
            <p:ph type="body" idx="1"/>
          </p:nvPr>
        </p:nvSpPr>
        <p:spPr/>
        <p:txBody>
          <a:bodyPr/>
          <a:lstStyle/>
          <a:p>
            <a:pPr>
              <a:lnSpc>
                <a:spcPct val="90000"/>
              </a:lnSpc>
            </a:pPr>
            <a:r>
              <a:rPr lang="en-US" altLang="zh-TW" sz="2400" dirty="0"/>
              <a:t>e.g. n=4</a:t>
            </a:r>
          </a:p>
          <a:p>
            <a:pPr>
              <a:lnSpc>
                <a:spcPct val="90000"/>
              </a:lnSpc>
            </a:pPr>
            <a:endParaRPr lang="en-US" altLang="zh-TW" sz="2400" dirty="0"/>
          </a:p>
          <a:p>
            <a:pPr>
              <a:lnSpc>
                <a:spcPct val="90000"/>
              </a:lnSpc>
            </a:pPr>
            <a:endParaRPr lang="en-US" altLang="zh-TW" sz="2800" dirty="0"/>
          </a:p>
          <a:p>
            <a:pPr>
              <a:lnSpc>
                <a:spcPct val="90000"/>
              </a:lnSpc>
            </a:pPr>
            <a:endParaRPr lang="en-US" altLang="zh-TW" sz="2800" dirty="0"/>
          </a:p>
          <a:p>
            <a:pPr>
              <a:lnSpc>
                <a:spcPct val="90000"/>
              </a:lnSpc>
            </a:pPr>
            <a:endParaRPr lang="en-US" altLang="zh-TW" sz="2400" dirty="0"/>
          </a:p>
          <a:p>
            <a:pPr algn="just">
              <a:lnSpc>
                <a:spcPct val="90000"/>
              </a:lnSpc>
            </a:pPr>
            <a:endParaRPr lang="en-US" altLang="zh-TW" sz="2400" dirty="0"/>
          </a:p>
          <a:p>
            <a:pPr algn="just">
              <a:lnSpc>
                <a:spcPct val="90000"/>
              </a:lnSpc>
            </a:pPr>
            <a:endParaRPr lang="en-US" altLang="zh-TW" sz="2400" dirty="0"/>
          </a:p>
          <a:p>
            <a:pPr algn="just">
              <a:lnSpc>
                <a:spcPct val="90000"/>
              </a:lnSpc>
            </a:pPr>
            <a:r>
              <a:rPr lang="en-US" altLang="zh-TW" sz="2400" dirty="0"/>
              <a:t>Time complexity : O(n</a:t>
            </a:r>
            <a:r>
              <a:rPr lang="en-US" altLang="zh-TW" sz="2400" baseline="30000" dirty="0"/>
              <a:t>3</a:t>
            </a:r>
            <a:r>
              <a:rPr lang="en-US" altLang="zh-TW" sz="2400" dirty="0"/>
              <a:t>)</a:t>
            </a:r>
          </a:p>
          <a:p>
            <a:pPr algn="just">
              <a:lnSpc>
                <a:spcPct val="90000"/>
              </a:lnSpc>
              <a:buFont typeface="Wingdings" panose="05000000000000000000" pitchFamily="2" charset="2"/>
              <a:buNone/>
            </a:pPr>
            <a:r>
              <a:rPr lang="en-US" altLang="zh-TW" sz="2400" dirty="0"/>
              <a:t>   (n-m) C(</a:t>
            </a:r>
            <a:r>
              <a:rPr lang="en-US" altLang="zh-TW" sz="2400" dirty="0" err="1"/>
              <a:t>i</a:t>
            </a:r>
            <a:r>
              <a:rPr lang="en-US" altLang="zh-TW" sz="2400" dirty="0"/>
              <a:t>, j)</a:t>
            </a:r>
            <a:r>
              <a:rPr lang="en-US" altLang="zh-TW" sz="2400" dirty="0">
                <a:latin typeface="Times New Roman" panose="02020603050405020304" pitchFamily="18" charset="0"/>
              </a:rPr>
              <a:t>’</a:t>
            </a:r>
            <a:r>
              <a:rPr lang="en-US" altLang="zh-TW" sz="2400" dirty="0"/>
              <a:t>s are computed when j-</a:t>
            </a:r>
            <a:r>
              <a:rPr lang="en-US" altLang="zh-TW" sz="2400" dirty="0" err="1"/>
              <a:t>i</a:t>
            </a:r>
            <a:r>
              <a:rPr lang="en-US" altLang="zh-TW" sz="2400" dirty="0"/>
              <a:t>=m.</a:t>
            </a:r>
          </a:p>
          <a:p>
            <a:pPr algn="just">
              <a:lnSpc>
                <a:spcPct val="90000"/>
              </a:lnSpc>
              <a:buFont typeface="Wingdings" panose="05000000000000000000" pitchFamily="2" charset="2"/>
              <a:buNone/>
            </a:pPr>
            <a:r>
              <a:rPr lang="en-US" altLang="zh-TW" sz="2400" dirty="0"/>
              <a:t>  	Each C(</a:t>
            </a:r>
            <a:r>
              <a:rPr lang="en-US" altLang="zh-TW" sz="2400" dirty="0" err="1"/>
              <a:t>i</a:t>
            </a:r>
            <a:r>
              <a:rPr lang="en-US" altLang="zh-TW" sz="2400" dirty="0"/>
              <a:t>, j) with j-</a:t>
            </a:r>
            <a:r>
              <a:rPr lang="en-US" altLang="zh-TW" sz="2400" dirty="0" err="1"/>
              <a:t>i</a:t>
            </a:r>
            <a:r>
              <a:rPr lang="en-US" altLang="zh-TW" sz="2400" dirty="0"/>
              <a:t>=m can be computed in O(m) time.</a:t>
            </a:r>
          </a:p>
          <a:p>
            <a:pPr>
              <a:lnSpc>
                <a:spcPct val="90000"/>
              </a:lnSpc>
              <a:buFont typeface="Wingdings" panose="05000000000000000000" pitchFamily="2" charset="2"/>
              <a:buNone/>
            </a:pPr>
            <a:r>
              <a:rPr lang="en-US" altLang="zh-TW" sz="2400" dirty="0"/>
              <a:t>	</a:t>
            </a:r>
          </a:p>
        </p:txBody>
      </p:sp>
      <p:graphicFrame>
        <p:nvGraphicFramePr>
          <p:cNvPr id="33798" name="Object 6"/>
          <p:cNvGraphicFramePr>
            <a:graphicFrameLocks noChangeAspect="1"/>
          </p:cNvGraphicFramePr>
          <p:nvPr/>
        </p:nvGraphicFramePr>
        <p:xfrm>
          <a:off x="2286000" y="1600200"/>
          <a:ext cx="4724400" cy="3019425"/>
        </p:xfrm>
        <a:graphic>
          <a:graphicData uri="http://schemas.openxmlformats.org/presentationml/2006/ole">
            <mc:AlternateContent xmlns:mc="http://schemas.openxmlformats.org/markup-compatibility/2006">
              <mc:Choice xmlns:v="urn:schemas-microsoft-com:vml" Requires="v">
                <p:oleObj spid="_x0000_s20616" name="VISIO" r:id="rId3" imgW="4010040" imgH="2562120" progId="Visio.Drawing.6">
                  <p:embed/>
                </p:oleObj>
              </mc:Choice>
              <mc:Fallback>
                <p:oleObj name="VISIO" r:id="rId3" imgW="4010040" imgH="2562120" progId="Visio.Drawing.6">
                  <p:embed/>
                  <p:pic>
                    <p:nvPicPr>
                      <p:cNvPr id="3379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600200"/>
                        <a:ext cx="47244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1" name="Object 9"/>
          <p:cNvGraphicFramePr>
            <a:graphicFrameLocks noChangeAspect="1"/>
          </p:cNvGraphicFramePr>
          <p:nvPr/>
        </p:nvGraphicFramePr>
        <p:xfrm>
          <a:off x="1676400" y="5791200"/>
          <a:ext cx="3810000" cy="844550"/>
        </p:xfrm>
        <a:graphic>
          <a:graphicData uri="http://schemas.openxmlformats.org/presentationml/2006/ole">
            <mc:AlternateContent xmlns:mc="http://schemas.openxmlformats.org/markup-compatibility/2006">
              <mc:Choice xmlns:v="urn:schemas-microsoft-com:vml" Requires="v">
                <p:oleObj spid="_x0000_s20617" name="Equation" r:id="rId5" imgW="1549080" imgH="342720" progId="Equation.3">
                  <p:embed/>
                </p:oleObj>
              </mc:Choice>
              <mc:Fallback>
                <p:oleObj name="Equation" r:id="rId5" imgW="1549080" imgH="342720" progId="Equation.3">
                  <p:embed/>
                  <p:pic>
                    <p:nvPicPr>
                      <p:cNvPr id="3380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5791200"/>
                        <a:ext cx="3810000"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29806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r>
              <a:rPr lang="zh-TW" altLang="en-US"/>
              <a:t>7 -</a:t>
            </a:r>
            <a:fld id="{BFF0A9D9-FFE9-4FE8-B5B7-87110083F509}" type="slidenum">
              <a:rPr lang="zh-TW" altLang="en-US"/>
              <a:pPr/>
              <a:t>259</a:t>
            </a:fld>
            <a:endParaRPr lang="zh-TW" altLang="en-US"/>
          </a:p>
        </p:txBody>
      </p:sp>
      <p:sp>
        <p:nvSpPr>
          <p:cNvPr id="63490" name="Rectangle 2"/>
          <p:cNvSpPr>
            <a:spLocks noGrp="1" noChangeArrowheads="1"/>
          </p:cNvSpPr>
          <p:nvPr>
            <p:ph type="body" idx="1"/>
          </p:nvPr>
        </p:nvSpPr>
        <p:spPr>
          <a:xfrm>
            <a:off x="685800" y="533400"/>
            <a:ext cx="7772400" cy="5715000"/>
          </a:xfrm>
        </p:spPr>
        <p:txBody>
          <a:bodyPr/>
          <a:lstStyle/>
          <a:p>
            <a:pPr>
              <a:lnSpc>
                <a:spcPct val="90000"/>
              </a:lnSpc>
            </a:pPr>
            <a:r>
              <a:rPr lang="en-US" altLang="zh-TW" sz="2400"/>
              <a:t>Let m(i, j) denote the minimum cost for computing </a:t>
            </a:r>
          </a:p>
          <a:p>
            <a:pPr>
              <a:lnSpc>
                <a:spcPct val="90000"/>
              </a:lnSpc>
              <a:buFont typeface="Wingdings" panose="05000000000000000000" pitchFamily="2" charset="2"/>
              <a:buNone/>
            </a:pPr>
            <a:r>
              <a:rPr lang="en-US" altLang="zh-TW" sz="2400"/>
              <a:t>    A</a:t>
            </a:r>
            <a:r>
              <a:rPr lang="en-US" altLang="zh-TW" sz="2400" baseline="-25000"/>
              <a:t>i </a:t>
            </a:r>
            <a:r>
              <a:rPr lang="en-US" altLang="zh-TW" sz="2400">
                <a:sym typeface="Symbol" panose="05050102010706020507" pitchFamily="18" charset="2"/>
              </a:rPr>
              <a:t> </a:t>
            </a:r>
            <a:r>
              <a:rPr lang="en-US" altLang="zh-TW" sz="2400"/>
              <a:t>A</a:t>
            </a:r>
            <a:r>
              <a:rPr lang="en-US" altLang="zh-TW" sz="2400" baseline="-25000"/>
              <a:t>i</a:t>
            </a:r>
            <a:r>
              <a:rPr lang="en-US" altLang="zh-TW" sz="2400" baseline="-25000">
                <a:sym typeface="Symbol" panose="05050102010706020507" pitchFamily="18" charset="2"/>
              </a:rPr>
              <a:t>+</a:t>
            </a:r>
            <a:r>
              <a:rPr lang="en-US" altLang="zh-TW" sz="2400" baseline="-25000"/>
              <a:t>1 </a:t>
            </a:r>
            <a:r>
              <a:rPr lang="en-US" altLang="zh-TW" sz="2400">
                <a:sym typeface="Symbol" panose="05050102010706020507" pitchFamily="18" charset="2"/>
              </a:rPr>
              <a:t> </a:t>
            </a:r>
            <a:r>
              <a:rPr lang="en-US" altLang="zh-TW" sz="2400">
                <a:latin typeface="Times New Roman" panose="02020603050405020304" pitchFamily="18" charset="0"/>
              </a:rPr>
              <a:t>…</a:t>
            </a:r>
            <a:r>
              <a:rPr lang="en-US" altLang="zh-TW" sz="2400"/>
              <a:t> </a:t>
            </a:r>
            <a:r>
              <a:rPr lang="en-US" altLang="zh-TW" sz="2400">
                <a:sym typeface="Symbol" panose="05050102010706020507" pitchFamily="18" charset="2"/>
              </a:rPr>
              <a:t> </a:t>
            </a:r>
            <a:r>
              <a:rPr lang="en-US" altLang="zh-TW" sz="2400"/>
              <a:t>A</a:t>
            </a:r>
            <a:r>
              <a:rPr lang="en-US" altLang="zh-TW" sz="2400" baseline="-25000"/>
              <a:t>j</a:t>
            </a:r>
          </a:p>
          <a:p>
            <a:pPr>
              <a:lnSpc>
                <a:spcPct val="90000"/>
              </a:lnSpc>
              <a:buFont typeface="Wingdings" panose="05000000000000000000" pitchFamily="2" charset="2"/>
              <a:buNone/>
            </a:pPr>
            <a:endParaRPr lang="en-US" altLang="zh-TW" sz="2400"/>
          </a:p>
          <a:p>
            <a:pPr>
              <a:lnSpc>
                <a:spcPct val="90000"/>
              </a:lnSpc>
              <a:buFont typeface="Wingdings" panose="05000000000000000000" pitchFamily="2" charset="2"/>
              <a:buNone/>
            </a:pPr>
            <a:endParaRPr lang="en-US" altLang="zh-TW" sz="2400"/>
          </a:p>
          <a:p>
            <a:pPr>
              <a:lnSpc>
                <a:spcPct val="90000"/>
              </a:lnSpc>
              <a:buFont typeface="Wingdings" panose="05000000000000000000" pitchFamily="2" charset="2"/>
              <a:buNone/>
            </a:pPr>
            <a:endParaRPr lang="en-US" altLang="zh-TW" sz="2400"/>
          </a:p>
          <a:p>
            <a:pPr>
              <a:lnSpc>
                <a:spcPct val="90000"/>
              </a:lnSpc>
            </a:pPr>
            <a:r>
              <a:rPr lang="en-US" altLang="zh-TW" sz="2400"/>
              <a:t>Computation sequence :</a:t>
            </a:r>
          </a:p>
          <a:p>
            <a:pPr>
              <a:lnSpc>
                <a:spcPct val="90000"/>
              </a:lnSpc>
              <a:buFont typeface="Wingdings" panose="05000000000000000000" pitchFamily="2" charset="2"/>
              <a:buNone/>
            </a:pPr>
            <a:endParaRPr lang="en-US" altLang="zh-TW" sz="2400"/>
          </a:p>
          <a:p>
            <a:pPr>
              <a:lnSpc>
                <a:spcPct val="90000"/>
              </a:lnSpc>
              <a:buFont typeface="Wingdings" panose="05000000000000000000" pitchFamily="2" charset="2"/>
              <a:buNone/>
            </a:pPr>
            <a:endParaRPr lang="en-US" altLang="zh-TW" sz="2400"/>
          </a:p>
          <a:p>
            <a:pPr>
              <a:lnSpc>
                <a:spcPct val="90000"/>
              </a:lnSpc>
              <a:buFont typeface="Wingdings" panose="05000000000000000000" pitchFamily="2" charset="2"/>
              <a:buNone/>
            </a:pPr>
            <a:endParaRPr lang="en-US" altLang="zh-TW" sz="2400"/>
          </a:p>
          <a:p>
            <a:pPr>
              <a:lnSpc>
                <a:spcPct val="90000"/>
              </a:lnSpc>
              <a:buFont typeface="Wingdings" panose="05000000000000000000" pitchFamily="2" charset="2"/>
              <a:buNone/>
            </a:pPr>
            <a:endParaRPr lang="en-US" altLang="zh-TW" sz="2400"/>
          </a:p>
          <a:p>
            <a:pPr>
              <a:lnSpc>
                <a:spcPct val="90000"/>
              </a:lnSpc>
              <a:buFont typeface="Wingdings" panose="05000000000000000000" pitchFamily="2" charset="2"/>
              <a:buNone/>
            </a:pPr>
            <a:endParaRPr lang="en-US" altLang="zh-TW" sz="2400"/>
          </a:p>
          <a:p>
            <a:pPr>
              <a:lnSpc>
                <a:spcPct val="90000"/>
              </a:lnSpc>
              <a:buFont typeface="Wingdings" panose="05000000000000000000" pitchFamily="2" charset="2"/>
              <a:buNone/>
            </a:pPr>
            <a:endParaRPr lang="en-US" altLang="zh-TW" sz="2400"/>
          </a:p>
          <a:p>
            <a:pPr>
              <a:lnSpc>
                <a:spcPct val="90000"/>
              </a:lnSpc>
              <a:buFont typeface="Wingdings" panose="05000000000000000000" pitchFamily="2" charset="2"/>
              <a:buNone/>
            </a:pPr>
            <a:endParaRPr lang="en-US" altLang="zh-TW" sz="2400"/>
          </a:p>
          <a:p>
            <a:pPr>
              <a:lnSpc>
                <a:spcPct val="90000"/>
              </a:lnSpc>
            </a:pPr>
            <a:r>
              <a:rPr lang="en-US" altLang="zh-TW" sz="2400"/>
              <a:t>Time complexity : O(n</a:t>
            </a:r>
            <a:r>
              <a:rPr lang="en-US" altLang="zh-TW" sz="2400" baseline="30000"/>
              <a:t>3</a:t>
            </a:r>
            <a:r>
              <a:rPr lang="en-US" altLang="zh-TW" sz="2400"/>
              <a:t>)</a:t>
            </a:r>
          </a:p>
        </p:txBody>
      </p:sp>
      <p:sp>
        <p:nvSpPr>
          <p:cNvPr id="63491" name="Rectangle 3"/>
          <p:cNvSpPr>
            <a:spLocks noChangeArrowheads="1"/>
          </p:cNvSpPr>
          <p:nvPr/>
        </p:nvSpPr>
        <p:spPr bwMode="auto">
          <a:xfrm>
            <a:off x="2209800" y="260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aphicFrame>
        <p:nvGraphicFramePr>
          <p:cNvPr id="63492" name="Object 4"/>
          <p:cNvGraphicFramePr>
            <a:graphicFrameLocks noChangeAspect="1"/>
          </p:cNvGraphicFramePr>
          <p:nvPr/>
        </p:nvGraphicFramePr>
        <p:xfrm>
          <a:off x="1600200" y="2819400"/>
          <a:ext cx="4495800" cy="3041650"/>
        </p:xfrm>
        <a:graphic>
          <a:graphicData uri="http://schemas.openxmlformats.org/presentationml/2006/ole">
            <mc:AlternateContent xmlns:mc="http://schemas.openxmlformats.org/markup-compatibility/2006">
              <mc:Choice xmlns:v="urn:schemas-microsoft-com:vml" Requires="v">
                <p:oleObj spid="_x0000_s21640" name="VISIO" r:id="rId3" imgW="4010400" imgH="2562480" progId="Visio.Drawing.6">
                  <p:embed/>
                </p:oleObj>
              </mc:Choice>
              <mc:Fallback>
                <p:oleObj name="VISIO" r:id="rId3" imgW="4010400" imgH="2562480" progId="Visio.Drawing.6">
                  <p:embed/>
                  <p:pic>
                    <p:nvPicPr>
                      <p:cNvPr id="63492" name="Object 4"/>
                      <p:cNvPicPr>
                        <a:picLocks noChangeAspect="1" noChangeArrowheads="1"/>
                      </p:cNvPicPr>
                      <p:nvPr/>
                    </p:nvPicPr>
                    <p:blipFill>
                      <a:blip r:embed="rId4">
                        <a:extLst>
                          <a:ext uri="{28A0092B-C50C-407E-A947-70E740481C1C}">
                            <a14:useLocalDpi xmlns:a14="http://schemas.microsoft.com/office/drawing/2010/main" val="0"/>
                          </a:ext>
                        </a:extLst>
                      </a:blip>
                      <a:srcRect l="2469" t="-296" r="4179" b="1486"/>
                      <a:stretch>
                        <a:fillRect/>
                      </a:stretch>
                    </p:blipFill>
                    <p:spPr bwMode="auto">
                      <a:xfrm>
                        <a:off x="1600200" y="2819400"/>
                        <a:ext cx="4495800" cy="304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3" name="Object 5"/>
          <p:cNvGraphicFramePr>
            <a:graphicFrameLocks noChangeAspect="1"/>
          </p:cNvGraphicFramePr>
          <p:nvPr/>
        </p:nvGraphicFramePr>
        <p:xfrm>
          <a:off x="982663" y="1295400"/>
          <a:ext cx="7839075" cy="1262063"/>
        </p:xfrm>
        <a:graphic>
          <a:graphicData uri="http://schemas.openxmlformats.org/presentationml/2006/ole">
            <mc:AlternateContent xmlns:mc="http://schemas.openxmlformats.org/markup-compatibility/2006">
              <mc:Choice xmlns:v="urn:schemas-microsoft-com:vml" Requires="v">
                <p:oleObj spid="_x0000_s21641" name="Equation" r:id="rId5" imgW="3314520" imgH="533160" progId="Equation.3">
                  <p:embed/>
                </p:oleObj>
              </mc:Choice>
              <mc:Fallback>
                <p:oleObj name="Equation" r:id="rId5" imgW="3314520" imgH="533160" progId="Equation.3">
                  <p:embed/>
                  <p:pic>
                    <p:nvPicPr>
                      <p:cNvPr id="6349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663" y="1295400"/>
                        <a:ext cx="7839075" cy="126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28820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img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839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2657475" y="1419225"/>
            <a:ext cx="3895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800" b="1"/>
              <a:t>Lecture 5: Backtracking</a:t>
            </a:r>
          </a:p>
        </p:txBody>
      </p:sp>
      <p:sp>
        <p:nvSpPr>
          <p:cNvPr id="3075" name="Text Box 5"/>
          <p:cNvSpPr txBox="1">
            <a:spLocks noChangeArrowheads="1"/>
          </p:cNvSpPr>
          <p:nvPr/>
        </p:nvSpPr>
        <p:spPr bwMode="auto">
          <a:xfrm>
            <a:off x="1447800" y="2133600"/>
            <a:ext cx="6172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eaLnBrk="1" hangingPunct="1">
              <a:spcBef>
                <a:spcPct val="50000"/>
              </a:spcBef>
            </a:pPr>
            <a:r>
              <a:rPr lang="en-US" altLang="en-US" sz="2400" i="1" dirty="0"/>
              <a:t>    Depth-First Search</a:t>
            </a:r>
            <a:br>
              <a:rPr lang="en-US" altLang="en-US" sz="2400" i="1" dirty="0"/>
            </a:br>
            <a:r>
              <a:rPr lang="en-US" altLang="en-US" sz="2400" i="1" dirty="0"/>
              <a:t>    N-Queens Problem</a:t>
            </a:r>
            <a:br>
              <a:rPr lang="en-US" altLang="en-US" sz="2400" i="1" dirty="0"/>
            </a:br>
            <a:r>
              <a:rPr lang="en-US" altLang="en-US" sz="2400" i="1" dirty="0"/>
              <a:t>    Hamiltonian Circuits</a:t>
            </a:r>
            <a:r>
              <a:rPr lang="en-US" altLang="en-US" sz="2400" dirty="0"/>
              <a:t> </a:t>
            </a:r>
          </a:p>
        </p:txBody>
      </p:sp>
    </p:spTree>
    <p:extLst>
      <p:ext uri="{BB962C8B-B14F-4D97-AF65-F5344CB8AC3E}">
        <p14:creationId xmlns:p14="http://schemas.microsoft.com/office/powerpoint/2010/main" val="9764402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6"/>
          <p:cNvSpPr txBox="1">
            <a:spLocks noChangeArrowheads="1"/>
          </p:cNvSpPr>
          <p:nvPr/>
        </p:nvSpPr>
        <p:spPr bwMode="auto">
          <a:xfrm>
            <a:off x="3581400" y="304800"/>
            <a:ext cx="194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400" b="1"/>
              <a:t>Backtracking</a:t>
            </a:r>
          </a:p>
        </p:txBody>
      </p:sp>
      <p:sp>
        <p:nvSpPr>
          <p:cNvPr id="4099" name="Text Box 7"/>
          <p:cNvSpPr txBox="1">
            <a:spLocks noChangeArrowheads="1"/>
          </p:cNvSpPr>
          <p:nvPr/>
        </p:nvSpPr>
        <p:spPr bwMode="auto">
          <a:xfrm>
            <a:off x="872636" y="1882799"/>
            <a:ext cx="79248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eaLnBrk="1" hangingPunct="1">
              <a:spcBef>
                <a:spcPct val="50000"/>
              </a:spcBef>
            </a:pPr>
            <a:r>
              <a:rPr lang="en-US" altLang="en-US" sz="2800" b="1" i="1" dirty="0"/>
              <a:t>Backtracking</a:t>
            </a:r>
            <a:r>
              <a:rPr lang="en-US" altLang="en-US" sz="2800" dirty="0"/>
              <a:t> is closely related to the </a:t>
            </a:r>
            <a:r>
              <a:rPr lang="en-US" altLang="en-US" sz="2800" i="1" dirty="0"/>
              <a:t>brute-force</a:t>
            </a:r>
            <a:r>
              <a:rPr lang="en-US" altLang="en-US" sz="2800" dirty="0"/>
              <a:t> problem-solving method in which the solution space is scanned, but with the additional condition that only the </a:t>
            </a:r>
            <a:r>
              <a:rPr lang="en-US" altLang="en-US" sz="2800" i="1" dirty="0"/>
              <a:t>possible</a:t>
            </a:r>
            <a:r>
              <a:rPr lang="en-US" altLang="en-US" sz="2800" dirty="0"/>
              <a:t> candidate solutions are considered.</a:t>
            </a:r>
          </a:p>
          <a:p>
            <a:pPr algn="just" eaLnBrk="1" hangingPunct="1">
              <a:spcBef>
                <a:spcPct val="50000"/>
              </a:spcBef>
            </a:pPr>
            <a:r>
              <a:rPr lang="en-US" altLang="en-US" sz="2800" dirty="0"/>
              <a:t>What is meant by </a:t>
            </a:r>
            <a:r>
              <a:rPr lang="en-US" altLang="en-US" sz="2800" i="1" dirty="0"/>
              <a:t>possible</a:t>
            </a:r>
            <a:r>
              <a:rPr lang="en-US" altLang="en-US" sz="2800" dirty="0"/>
              <a:t> solutions and how these are differentiated from the </a:t>
            </a:r>
            <a:r>
              <a:rPr lang="en-US" altLang="en-US" sz="2800" i="1" dirty="0"/>
              <a:t>impossible</a:t>
            </a:r>
            <a:r>
              <a:rPr lang="en-US" altLang="en-US" sz="2800" dirty="0"/>
              <a:t> ones are issues specific to the problem being solved.</a:t>
            </a:r>
          </a:p>
        </p:txBody>
      </p:sp>
      <p:sp>
        <p:nvSpPr>
          <p:cNvPr id="4100" name="Rectangle 9"/>
          <p:cNvSpPr>
            <a:spLocks noChangeArrowheads="1"/>
          </p:cNvSpPr>
          <p:nvPr/>
        </p:nvSpPr>
        <p:spPr bwMode="auto">
          <a:xfrm>
            <a:off x="1447800" y="6219825"/>
            <a:ext cx="6886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400" i="1">
                <a:solidFill>
                  <a:srgbClr val="0066FF"/>
                </a:solidFill>
              </a:rPr>
              <a:t>http://www.devarticles.com/c/a/Development-Cycles/The-Backtracking-Algorithm-Technique/</a:t>
            </a:r>
          </a:p>
        </p:txBody>
      </p:sp>
    </p:spTree>
    <p:extLst>
      <p:ext uri="{BB962C8B-B14F-4D97-AF65-F5344CB8AC3E}">
        <p14:creationId xmlns:p14="http://schemas.microsoft.com/office/powerpoint/2010/main" val="14293442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6"/>
          <p:cNvSpPr txBox="1">
            <a:spLocks noChangeArrowheads="1"/>
          </p:cNvSpPr>
          <p:nvPr/>
        </p:nvSpPr>
        <p:spPr bwMode="auto">
          <a:xfrm>
            <a:off x="3581400" y="304800"/>
            <a:ext cx="194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400" b="1"/>
              <a:t>Backtracking</a:t>
            </a:r>
          </a:p>
        </p:txBody>
      </p:sp>
      <p:sp>
        <p:nvSpPr>
          <p:cNvPr id="4100" name="Rectangle 9"/>
          <p:cNvSpPr>
            <a:spLocks noChangeArrowheads="1"/>
          </p:cNvSpPr>
          <p:nvPr/>
        </p:nvSpPr>
        <p:spPr bwMode="auto">
          <a:xfrm>
            <a:off x="1447800" y="6219825"/>
            <a:ext cx="6886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400" i="1">
                <a:solidFill>
                  <a:srgbClr val="0066FF"/>
                </a:solidFill>
              </a:rPr>
              <a:t>http://www.devarticles.com/c/a/Development-Cycles/The-Backtracking-Algorithm-Technique/</a:t>
            </a:r>
          </a:p>
        </p:txBody>
      </p:sp>
      <p:sp>
        <p:nvSpPr>
          <p:cNvPr id="4101" name="Text Box 10"/>
          <p:cNvSpPr txBox="1">
            <a:spLocks noChangeArrowheads="1"/>
          </p:cNvSpPr>
          <p:nvPr/>
        </p:nvSpPr>
        <p:spPr bwMode="auto">
          <a:xfrm>
            <a:off x="251520" y="2204863"/>
            <a:ext cx="8712968" cy="4014961"/>
          </a:xfrm>
          <a:prstGeom prst="rect">
            <a:avLst/>
          </a:prstGeom>
          <a:solidFill>
            <a:srgbClr val="FFFFFF"/>
          </a:solidFill>
          <a:ln w="28575">
            <a:solidFill>
              <a:srgbClr val="3366FF"/>
            </a:solidFill>
            <a:miter lim="800000"/>
            <a:headEnd/>
            <a:tailEnd/>
          </a:ln>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800" b="1" dirty="0">
                <a:solidFill>
                  <a:srgbClr val="3366FF"/>
                </a:solidFill>
                <a:latin typeface="Courier" charset="0"/>
              </a:rPr>
              <a:t>function</a:t>
            </a:r>
            <a:r>
              <a:rPr lang="en-US" altLang="en-US" sz="1800" b="1" dirty="0">
                <a:latin typeface="Courier" charset="0"/>
              </a:rPr>
              <a:t> backtrack(current depth)</a:t>
            </a:r>
          </a:p>
          <a:p>
            <a:pPr eaLnBrk="1" hangingPunct="1"/>
            <a:r>
              <a:rPr lang="en-US" altLang="en-US" sz="1800" b="1" dirty="0">
                <a:latin typeface="Courier" charset="0"/>
              </a:rPr>
              <a:t>	</a:t>
            </a:r>
            <a:r>
              <a:rPr lang="en-US" altLang="en-US" sz="1800" b="1" dirty="0">
                <a:solidFill>
                  <a:srgbClr val="3366FF"/>
                </a:solidFill>
                <a:latin typeface="Courier" charset="0"/>
              </a:rPr>
              <a:t>if</a:t>
            </a:r>
            <a:r>
              <a:rPr lang="en-US" altLang="en-US" sz="1800" b="1" dirty="0">
                <a:latin typeface="Courier" charset="0"/>
              </a:rPr>
              <a:t> solution </a:t>
            </a:r>
            <a:r>
              <a:rPr lang="en-US" altLang="en-US" sz="1800" b="1" dirty="0">
                <a:solidFill>
                  <a:srgbClr val="3366FF"/>
                </a:solidFill>
                <a:latin typeface="Courier" charset="0"/>
              </a:rPr>
              <a:t>is</a:t>
            </a:r>
            <a:r>
              <a:rPr lang="en-US" altLang="en-US" sz="1800" b="1" dirty="0">
                <a:latin typeface="Courier" charset="0"/>
              </a:rPr>
              <a:t> valid</a:t>
            </a:r>
          </a:p>
          <a:p>
            <a:pPr eaLnBrk="1" hangingPunct="1"/>
            <a:r>
              <a:rPr lang="en-US" altLang="en-US" sz="1800" b="1" dirty="0">
                <a:latin typeface="Courier" charset="0"/>
              </a:rPr>
              <a:t>		</a:t>
            </a:r>
            <a:r>
              <a:rPr lang="en-US" altLang="en-US" sz="1800" b="1" dirty="0">
                <a:solidFill>
                  <a:srgbClr val="3366FF"/>
                </a:solidFill>
                <a:latin typeface="Courier" charset="0"/>
              </a:rPr>
              <a:t>return</a:t>
            </a:r>
            <a:r>
              <a:rPr lang="en-US" altLang="en-US" sz="1800" b="1" dirty="0">
                <a:latin typeface="Courier" charset="0"/>
              </a:rPr>
              <a:t> / print the solution</a:t>
            </a:r>
          </a:p>
          <a:p>
            <a:pPr eaLnBrk="1" hangingPunct="1"/>
            <a:r>
              <a:rPr lang="en-US" altLang="en-US" sz="1800" b="1" dirty="0">
                <a:latin typeface="Courier" charset="0"/>
              </a:rPr>
              <a:t>	</a:t>
            </a:r>
            <a:r>
              <a:rPr lang="en-US" altLang="en-US" sz="1800" b="1" dirty="0">
                <a:solidFill>
                  <a:srgbClr val="3366FF"/>
                </a:solidFill>
                <a:latin typeface="Courier" charset="0"/>
              </a:rPr>
              <a:t>else</a:t>
            </a:r>
          </a:p>
          <a:p>
            <a:pPr eaLnBrk="1" hangingPunct="1"/>
            <a:r>
              <a:rPr lang="en-US" altLang="en-US" sz="1800" b="1" dirty="0">
                <a:latin typeface="Courier" charset="0"/>
              </a:rPr>
              <a:t>		</a:t>
            </a:r>
            <a:r>
              <a:rPr lang="en-US" altLang="en-US" sz="1800" b="1" dirty="0">
                <a:solidFill>
                  <a:srgbClr val="3366FF"/>
                </a:solidFill>
                <a:latin typeface="Courier" charset="0"/>
              </a:rPr>
              <a:t>for each</a:t>
            </a:r>
            <a:r>
              <a:rPr lang="en-US" altLang="en-US" sz="1800" b="1" dirty="0">
                <a:latin typeface="Courier" charset="0"/>
              </a:rPr>
              <a:t> element from A[ ] source array</a:t>
            </a:r>
          </a:p>
          <a:p>
            <a:pPr eaLnBrk="1" hangingPunct="1"/>
            <a:r>
              <a:rPr lang="en-US" altLang="en-US" sz="1800" b="1" dirty="0">
                <a:latin typeface="Courier" charset="0"/>
              </a:rPr>
              <a:t>			</a:t>
            </a:r>
            <a:r>
              <a:rPr lang="en-US" altLang="en-US" sz="1800" b="1" dirty="0">
                <a:solidFill>
                  <a:srgbClr val="3366FF"/>
                </a:solidFill>
                <a:latin typeface="Courier" charset="0"/>
              </a:rPr>
              <a:t>let</a:t>
            </a:r>
            <a:r>
              <a:rPr lang="en-US" altLang="en-US" sz="1800" b="1" dirty="0">
                <a:latin typeface="Courier" charset="0"/>
              </a:rPr>
              <a:t> X[current depth] </a:t>
            </a:r>
            <a:r>
              <a:rPr lang="en-US" altLang="en-US" sz="1800" b="1" dirty="0">
                <a:latin typeface="Wingdings" panose="05000000000000000000" pitchFamily="2" charset="2"/>
              </a:rPr>
              <a:t>ß</a:t>
            </a:r>
            <a:r>
              <a:rPr lang="en-US" altLang="en-US" sz="1800" b="1" dirty="0">
                <a:latin typeface="Courier" charset="0"/>
              </a:rPr>
              <a:t> element</a:t>
            </a:r>
          </a:p>
          <a:p>
            <a:pPr eaLnBrk="1" hangingPunct="1"/>
            <a:r>
              <a:rPr lang="en-US" altLang="en-US" sz="1800" b="1" dirty="0">
                <a:latin typeface="Courier" charset="0"/>
              </a:rPr>
              <a:t>			</a:t>
            </a:r>
            <a:r>
              <a:rPr lang="en-US" altLang="en-US" sz="1800" b="1" dirty="0">
                <a:solidFill>
                  <a:srgbClr val="3366FF"/>
                </a:solidFill>
                <a:latin typeface="Courier" charset="0"/>
              </a:rPr>
              <a:t>if</a:t>
            </a:r>
            <a:r>
              <a:rPr lang="en-US" altLang="en-US" sz="1800" b="1" dirty="0">
                <a:latin typeface="Courier" charset="0"/>
              </a:rPr>
              <a:t> possible candidate (current depth + 1)</a:t>
            </a:r>
          </a:p>
          <a:p>
            <a:pPr eaLnBrk="1" hangingPunct="1"/>
            <a:r>
              <a:rPr lang="en-US" altLang="en-US" sz="1800" b="1" dirty="0">
                <a:latin typeface="Courier" charset="0"/>
              </a:rPr>
              <a:t>				backtrack(current depth + 1)</a:t>
            </a:r>
          </a:p>
          <a:p>
            <a:pPr eaLnBrk="1" hangingPunct="1"/>
            <a:r>
              <a:rPr lang="en-US" altLang="en-US" sz="1800" b="1" dirty="0">
                <a:latin typeface="Courier" charset="0"/>
              </a:rPr>
              <a:t>			</a:t>
            </a:r>
            <a:r>
              <a:rPr lang="en-US" altLang="en-US" sz="1800" b="1" dirty="0">
                <a:solidFill>
                  <a:srgbClr val="3366FF"/>
                </a:solidFill>
                <a:latin typeface="Courier" charset="0"/>
              </a:rPr>
              <a:t>end if</a:t>
            </a:r>
          </a:p>
          <a:p>
            <a:pPr eaLnBrk="1" hangingPunct="1"/>
            <a:r>
              <a:rPr lang="en-US" altLang="en-US" sz="1800" b="1" dirty="0">
                <a:solidFill>
                  <a:srgbClr val="3366FF"/>
                </a:solidFill>
                <a:latin typeface="Courier" charset="0"/>
              </a:rPr>
              <a:t>		end for</a:t>
            </a:r>
          </a:p>
          <a:p>
            <a:pPr eaLnBrk="1" hangingPunct="1"/>
            <a:r>
              <a:rPr lang="en-US" altLang="en-US" sz="1800" b="1" dirty="0">
                <a:latin typeface="Courier" charset="0"/>
              </a:rPr>
              <a:t>	</a:t>
            </a:r>
            <a:r>
              <a:rPr lang="en-US" altLang="en-US" sz="1800" b="1" dirty="0">
                <a:solidFill>
                  <a:srgbClr val="3366FF"/>
                </a:solidFill>
                <a:latin typeface="Courier" charset="0"/>
              </a:rPr>
              <a:t>end if</a:t>
            </a:r>
          </a:p>
          <a:p>
            <a:pPr eaLnBrk="1" hangingPunct="1"/>
            <a:r>
              <a:rPr lang="en-US" altLang="en-US" sz="1800" b="1" dirty="0">
                <a:solidFill>
                  <a:srgbClr val="3366FF"/>
                </a:solidFill>
                <a:latin typeface="Courier" charset="0"/>
              </a:rPr>
              <a:t>end function</a:t>
            </a:r>
            <a:endParaRPr lang="en-US" altLang="en-US" sz="1800" b="1" dirty="0"/>
          </a:p>
        </p:txBody>
      </p:sp>
    </p:spTree>
    <p:extLst>
      <p:ext uri="{BB962C8B-B14F-4D97-AF65-F5344CB8AC3E}">
        <p14:creationId xmlns:p14="http://schemas.microsoft.com/office/powerpoint/2010/main" val="301527774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187450" y="578644"/>
            <a:ext cx="7346950" cy="415498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b="1" i="1" dirty="0">
                <a:latin typeface="Courier New" panose="02070309020205020404" pitchFamily="49" charset="0"/>
              </a:rPr>
              <a:t>procedure</a:t>
            </a:r>
            <a:r>
              <a:rPr lang="en-US" altLang="en-US" i="1" dirty="0">
                <a:latin typeface="Courier New" panose="02070309020205020404" pitchFamily="49" charset="0"/>
              </a:rPr>
              <a:t> depth_first_tree_search(v:node)</a:t>
            </a:r>
          </a:p>
          <a:p>
            <a:pPr>
              <a:spcBef>
                <a:spcPct val="50000"/>
              </a:spcBef>
            </a:pPr>
            <a:r>
              <a:rPr lang="en-US" altLang="en-US" i="1" dirty="0">
                <a:latin typeface="Courier New" panose="02070309020205020404" pitchFamily="49" charset="0"/>
              </a:rPr>
              <a:t>  u : node;</a:t>
            </a:r>
          </a:p>
          <a:p>
            <a:pPr>
              <a:spcBef>
                <a:spcPct val="50000"/>
              </a:spcBef>
            </a:pPr>
            <a:r>
              <a:rPr lang="en-US" altLang="en-US" b="1" i="1" dirty="0">
                <a:latin typeface="Courier New" panose="02070309020205020404" pitchFamily="49" charset="0"/>
              </a:rPr>
              <a:t>begin</a:t>
            </a:r>
            <a:endParaRPr lang="en-US" altLang="en-US" i="1" dirty="0">
              <a:latin typeface="Courier New" panose="02070309020205020404" pitchFamily="49" charset="0"/>
            </a:endParaRPr>
          </a:p>
          <a:p>
            <a:pPr>
              <a:spcBef>
                <a:spcPct val="50000"/>
              </a:spcBef>
            </a:pPr>
            <a:r>
              <a:rPr lang="en-US" altLang="en-US" i="1" dirty="0">
                <a:latin typeface="Courier New" panose="02070309020205020404" pitchFamily="49" charset="0"/>
              </a:rPr>
              <a:t>  </a:t>
            </a:r>
            <a:r>
              <a:rPr lang="en-US" altLang="en-US" b="1" i="1" dirty="0">
                <a:latin typeface="Courier New" panose="02070309020205020404" pitchFamily="49" charset="0"/>
              </a:rPr>
              <a:t>for</a:t>
            </a:r>
            <a:r>
              <a:rPr lang="en-US" altLang="en-US" i="1" dirty="0">
                <a:latin typeface="Courier New" panose="02070309020205020404" pitchFamily="49" charset="0"/>
              </a:rPr>
              <a:t> each child u </a:t>
            </a:r>
            <a:r>
              <a:rPr lang="en-US" altLang="en-US" b="1" i="1" dirty="0">
                <a:latin typeface="Courier New" panose="02070309020205020404" pitchFamily="49" charset="0"/>
              </a:rPr>
              <a:t>of</a:t>
            </a:r>
            <a:r>
              <a:rPr lang="en-US" altLang="en-US" i="1" dirty="0">
                <a:latin typeface="Courier New" panose="02070309020205020404" pitchFamily="49" charset="0"/>
              </a:rPr>
              <a:t> v </a:t>
            </a:r>
            <a:r>
              <a:rPr lang="en-US" altLang="en-US" b="1" i="1" dirty="0">
                <a:latin typeface="Courier New" panose="02070309020205020404" pitchFamily="49" charset="0"/>
              </a:rPr>
              <a:t>loop</a:t>
            </a:r>
            <a:endParaRPr lang="en-US" altLang="en-US" i="1" dirty="0">
              <a:latin typeface="Courier New" panose="02070309020205020404" pitchFamily="49" charset="0"/>
            </a:endParaRPr>
          </a:p>
          <a:p>
            <a:pPr>
              <a:spcBef>
                <a:spcPct val="50000"/>
              </a:spcBef>
            </a:pPr>
            <a:r>
              <a:rPr lang="en-US" altLang="en-US" i="1" dirty="0">
                <a:latin typeface="Courier New" panose="02070309020205020404" pitchFamily="49" charset="0"/>
              </a:rPr>
              <a:t>    depth_first_tree_search(u);</a:t>
            </a:r>
          </a:p>
          <a:p>
            <a:pPr>
              <a:spcBef>
                <a:spcPct val="50000"/>
              </a:spcBef>
            </a:pPr>
            <a:r>
              <a:rPr lang="en-US" altLang="en-US" i="1" dirty="0">
                <a:latin typeface="Courier New" panose="02070309020205020404" pitchFamily="49" charset="0"/>
              </a:rPr>
              <a:t>  </a:t>
            </a:r>
            <a:r>
              <a:rPr lang="en-US" altLang="en-US" b="1" i="1" dirty="0">
                <a:latin typeface="Courier New" panose="02070309020205020404" pitchFamily="49" charset="0"/>
              </a:rPr>
              <a:t>end loop</a:t>
            </a:r>
            <a:r>
              <a:rPr lang="en-US" altLang="en-US" i="1" dirty="0">
                <a:latin typeface="Courier New" panose="02070309020205020404" pitchFamily="49" charset="0"/>
              </a:rPr>
              <a:t>;</a:t>
            </a:r>
          </a:p>
          <a:p>
            <a:pPr>
              <a:spcBef>
                <a:spcPct val="50000"/>
              </a:spcBef>
            </a:pPr>
            <a:r>
              <a:rPr lang="en-US" altLang="en-US" b="1" i="1" dirty="0">
                <a:latin typeface="Courier New" panose="02070309020205020404" pitchFamily="49" charset="0"/>
              </a:rPr>
              <a:t>end</a:t>
            </a:r>
            <a:r>
              <a:rPr lang="en-US" altLang="en-US" i="1" dirty="0">
                <a:latin typeface="Courier New" panose="02070309020205020404" pitchFamily="49" charset="0"/>
              </a:rPr>
              <a:t> depth_first_tree_search;</a:t>
            </a:r>
          </a:p>
        </p:txBody>
      </p:sp>
      <p:sp>
        <p:nvSpPr>
          <p:cNvPr id="5124" name="Rectangle 4"/>
          <p:cNvSpPr>
            <a:spLocks noGrp="1" noChangeArrowheads="1"/>
          </p:cNvSpPr>
          <p:nvPr>
            <p:ph type="title"/>
          </p:nvPr>
        </p:nvSpPr>
        <p:spPr>
          <a:xfrm>
            <a:off x="685800" y="0"/>
            <a:ext cx="7772400" cy="800100"/>
          </a:xfrm>
          <a:noFill/>
        </p:spPr>
        <p:txBody>
          <a:bodyPr/>
          <a:lstStyle/>
          <a:p>
            <a:pPr eaLnBrk="1" hangingPunct="1"/>
            <a:r>
              <a:rPr lang="en-US" altLang="en-US" sz="2400" b="1" smtClean="0">
                <a:latin typeface="Times New Roman" panose="02020603050405020304" pitchFamily="18" charset="0"/>
              </a:rPr>
              <a:t>Depth-First Tree Search</a:t>
            </a:r>
          </a:p>
        </p:txBody>
      </p:sp>
      <p:sp>
        <p:nvSpPr>
          <p:cNvPr id="5125" name="Line 5"/>
          <p:cNvSpPr>
            <a:spLocks noChangeShapeType="1"/>
          </p:cNvSpPr>
          <p:nvPr/>
        </p:nvSpPr>
        <p:spPr bwMode="auto">
          <a:xfrm flipH="1">
            <a:off x="6680200" y="2501900"/>
            <a:ext cx="292100" cy="7493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26" name="Line 6"/>
          <p:cNvSpPr>
            <a:spLocks noChangeShapeType="1"/>
          </p:cNvSpPr>
          <p:nvPr/>
        </p:nvSpPr>
        <p:spPr bwMode="auto">
          <a:xfrm>
            <a:off x="6972300" y="2489200"/>
            <a:ext cx="774700" cy="9271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27" name="Line 7"/>
          <p:cNvSpPr>
            <a:spLocks noChangeShapeType="1"/>
          </p:cNvSpPr>
          <p:nvPr/>
        </p:nvSpPr>
        <p:spPr bwMode="auto">
          <a:xfrm flipH="1">
            <a:off x="5994400" y="3238500"/>
            <a:ext cx="698500" cy="8255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28" name="Line 8"/>
          <p:cNvSpPr>
            <a:spLocks noChangeShapeType="1"/>
          </p:cNvSpPr>
          <p:nvPr/>
        </p:nvSpPr>
        <p:spPr bwMode="auto">
          <a:xfrm flipH="1">
            <a:off x="6286500" y="3251200"/>
            <a:ext cx="406400" cy="15240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29" name="Line 9"/>
          <p:cNvSpPr>
            <a:spLocks noChangeShapeType="1"/>
          </p:cNvSpPr>
          <p:nvPr/>
        </p:nvSpPr>
        <p:spPr bwMode="auto">
          <a:xfrm>
            <a:off x="6705600" y="3251200"/>
            <a:ext cx="101600" cy="9271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0" name="Line 10"/>
          <p:cNvSpPr>
            <a:spLocks noChangeShapeType="1"/>
          </p:cNvSpPr>
          <p:nvPr/>
        </p:nvSpPr>
        <p:spPr bwMode="auto">
          <a:xfrm flipH="1">
            <a:off x="7531100" y="3390900"/>
            <a:ext cx="203200" cy="660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1" name="Line 11"/>
          <p:cNvSpPr>
            <a:spLocks noChangeShapeType="1"/>
          </p:cNvSpPr>
          <p:nvPr/>
        </p:nvSpPr>
        <p:spPr bwMode="auto">
          <a:xfrm>
            <a:off x="7759700" y="3378200"/>
            <a:ext cx="355600" cy="10160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2" name="Line 12"/>
          <p:cNvSpPr>
            <a:spLocks noChangeShapeType="1"/>
          </p:cNvSpPr>
          <p:nvPr/>
        </p:nvSpPr>
        <p:spPr bwMode="auto">
          <a:xfrm flipH="1">
            <a:off x="5816600" y="4787900"/>
            <a:ext cx="469900" cy="7112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3" name="Line 13"/>
          <p:cNvSpPr>
            <a:spLocks noChangeShapeType="1"/>
          </p:cNvSpPr>
          <p:nvPr/>
        </p:nvSpPr>
        <p:spPr bwMode="auto">
          <a:xfrm>
            <a:off x="6299200" y="4800600"/>
            <a:ext cx="215900" cy="787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4" name="Line 14"/>
          <p:cNvSpPr>
            <a:spLocks noChangeShapeType="1"/>
          </p:cNvSpPr>
          <p:nvPr/>
        </p:nvSpPr>
        <p:spPr bwMode="auto">
          <a:xfrm flipH="1">
            <a:off x="7747000" y="4368800"/>
            <a:ext cx="368300" cy="8001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5" name="Line 15"/>
          <p:cNvSpPr>
            <a:spLocks noChangeShapeType="1"/>
          </p:cNvSpPr>
          <p:nvPr/>
        </p:nvSpPr>
        <p:spPr bwMode="auto">
          <a:xfrm>
            <a:off x="8115300" y="4368800"/>
            <a:ext cx="0" cy="8128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6" name="Line 16"/>
          <p:cNvSpPr>
            <a:spLocks noChangeShapeType="1"/>
          </p:cNvSpPr>
          <p:nvPr/>
        </p:nvSpPr>
        <p:spPr bwMode="auto">
          <a:xfrm>
            <a:off x="8115300" y="4368800"/>
            <a:ext cx="419100" cy="8382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7" name="Line 17"/>
          <p:cNvSpPr>
            <a:spLocks noChangeShapeType="1"/>
          </p:cNvSpPr>
          <p:nvPr/>
        </p:nvSpPr>
        <p:spPr bwMode="auto">
          <a:xfrm flipH="1">
            <a:off x="5346700" y="5486400"/>
            <a:ext cx="495300" cy="4826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8" name="Line 18"/>
          <p:cNvSpPr>
            <a:spLocks noChangeShapeType="1"/>
          </p:cNvSpPr>
          <p:nvPr/>
        </p:nvSpPr>
        <p:spPr bwMode="auto">
          <a:xfrm flipH="1">
            <a:off x="5702300" y="5499100"/>
            <a:ext cx="139700" cy="660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9" name="Line 19"/>
          <p:cNvSpPr>
            <a:spLocks noChangeShapeType="1"/>
          </p:cNvSpPr>
          <p:nvPr/>
        </p:nvSpPr>
        <p:spPr bwMode="auto">
          <a:xfrm>
            <a:off x="5854700" y="5511800"/>
            <a:ext cx="190500" cy="5461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40" name="Line 20"/>
          <p:cNvSpPr>
            <a:spLocks noChangeShapeType="1"/>
          </p:cNvSpPr>
          <p:nvPr/>
        </p:nvSpPr>
        <p:spPr bwMode="auto">
          <a:xfrm flipH="1">
            <a:off x="7899400" y="5156200"/>
            <a:ext cx="215900" cy="6731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41" name="Line 21"/>
          <p:cNvSpPr>
            <a:spLocks noChangeShapeType="1"/>
          </p:cNvSpPr>
          <p:nvPr/>
        </p:nvSpPr>
        <p:spPr bwMode="auto">
          <a:xfrm>
            <a:off x="8140700" y="5156200"/>
            <a:ext cx="165100" cy="6223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42" name="Oval 22"/>
          <p:cNvSpPr>
            <a:spLocks noChangeArrowheads="1"/>
          </p:cNvSpPr>
          <p:nvPr/>
        </p:nvSpPr>
        <p:spPr bwMode="auto">
          <a:xfrm>
            <a:off x="6819900" y="23495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endParaRPr lang="en-US" altLang="en-US" sz="2000" i="1">
              <a:solidFill>
                <a:srgbClr val="800080"/>
              </a:solidFill>
            </a:endParaRPr>
          </a:p>
        </p:txBody>
      </p:sp>
      <p:sp>
        <p:nvSpPr>
          <p:cNvPr id="5143" name="Oval 23"/>
          <p:cNvSpPr>
            <a:spLocks noChangeArrowheads="1"/>
          </p:cNvSpPr>
          <p:nvPr/>
        </p:nvSpPr>
        <p:spPr bwMode="auto">
          <a:xfrm>
            <a:off x="6565900" y="31496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2</a:t>
            </a:r>
          </a:p>
        </p:txBody>
      </p:sp>
      <p:sp>
        <p:nvSpPr>
          <p:cNvPr id="5144" name="Oval 24"/>
          <p:cNvSpPr>
            <a:spLocks noChangeArrowheads="1"/>
          </p:cNvSpPr>
          <p:nvPr/>
        </p:nvSpPr>
        <p:spPr bwMode="auto">
          <a:xfrm>
            <a:off x="7594600" y="33020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11</a:t>
            </a:r>
          </a:p>
        </p:txBody>
      </p:sp>
      <p:sp>
        <p:nvSpPr>
          <p:cNvPr id="5145" name="Oval 25"/>
          <p:cNvSpPr>
            <a:spLocks noChangeArrowheads="1"/>
          </p:cNvSpPr>
          <p:nvPr/>
        </p:nvSpPr>
        <p:spPr bwMode="auto">
          <a:xfrm>
            <a:off x="5829300" y="3924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3</a:t>
            </a:r>
          </a:p>
        </p:txBody>
      </p:sp>
      <p:sp>
        <p:nvSpPr>
          <p:cNvPr id="5146" name="Oval 26"/>
          <p:cNvSpPr>
            <a:spLocks noChangeArrowheads="1"/>
          </p:cNvSpPr>
          <p:nvPr/>
        </p:nvSpPr>
        <p:spPr bwMode="auto">
          <a:xfrm>
            <a:off x="6692900" y="40132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10</a:t>
            </a:r>
          </a:p>
        </p:txBody>
      </p:sp>
      <p:sp>
        <p:nvSpPr>
          <p:cNvPr id="5147" name="Oval 27"/>
          <p:cNvSpPr>
            <a:spLocks noChangeArrowheads="1"/>
          </p:cNvSpPr>
          <p:nvPr/>
        </p:nvSpPr>
        <p:spPr bwMode="auto">
          <a:xfrm>
            <a:off x="7404100" y="39624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12</a:t>
            </a:r>
          </a:p>
        </p:txBody>
      </p:sp>
      <p:sp>
        <p:nvSpPr>
          <p:cNvPr id="5148" name="Oval 28"/>
          <p:cNvSpPr>
            <a:spLocks noChangeArrowheads="1"/>
          </p:cNvSpPr>
          <p:nvPr/>
        </p:nvSpPr>
        <p:spPr bwMode="auto">
          <a:xfrm>
            <a:off x="6159500" y="4686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4</a:t>
            </a:r>
          </a:p>
        </p:txBody>
      </p:sp>
      <p:sp>
        <p:nvSpPr>
          <p:cNvPr id="5149" name="Oval 29"/>
          <p:cNvSpPr>
            <a:spLocks noChangeArrowheads="1"/>
          </p:cNvSpPr>
          <p:nvPr/>
        </p:nvSpPr>
        <p:spPr bwMode="auto">
          <a:xfrm>
            <a:off x="5676900" y="53721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5</a:t>
            </a:r>
          </a:p>
        </p:txBody>
      </p:sp>
      <p:sp>
        <p:nvSpPr>
          <p:cNvPr id="5150" name="Oval 30"/>
          <p:cNvSpPr>
            <a:spLocks noChangeArrowheads="1"/>
          </p:cNvSpPr>
          <p:nvPr/>
        </p:nvSpPr>
        <p:spPr bwMode="auto">
          <a:xfrm>
            <a:off x="5207000" y="5829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6</a:t>
            </a:r>
          </a:p>
        </p:txBody>
      </p:sp>
      <p:sp>
        <p:nvSpPr>
          <p:cNvPr id="5151" name="Oval 31"/>
          <p:cNvSpPr>
            <a:spLocks noChangeArrowheads="1"/>
          </p:cNvSpPr>
          <p:nvPr/>
        </p:nvSpPr>
        <p:spPr bwMode="auto">
          <a:xfrm>
            <a:off x="5562600" y="60198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7</a:t>
            </a:r>
          </a:p>
        </p:txBody>
      </p:sp>
      <p:sp>
        <p:nvSpPr>
          <p:cNvPr id="5152" name="Oval 32"/>
          <p:cNvSpPr>
            <a:spLocks noChangeArrowheads="1"/>
          </p:cNvSpPr>
          <p:nvPr/>
        </p:nvSpPr>
        <p:spPr bwMode="auto">
          <a:xfrm>
            <a:off x="5943600" y="5956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8</a:t>
            </a:r>
          </a:p>
        </p:txBody>
      </p:sp>
      <p:sp>
        <p:nvSpPr>
          <p:cNvPr id="5153" name="Oval 33"/>
          <p:cNvSpPr>
            <a:spLocks noChangeArrowheads="1"/>
          </p:cNvSpPr>
          <p:nvPr/>
        </p:nvSpPr>
        <p:spPr bwMode="auto">
          <a:xfrm>
            <a:off x="6375400" y="5448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9</a:t>
            </a:r>
          </a:p>
        </p:txBody>
      </p:sp>
      <p:sp>
        <p:nvSpPr>
          <p:cNvPr id="5154" name="Oval 34"/>
          <p:cNvSpPr>
            <a:spLocks noChangeArrowheads="1"/>
          </p:cNvSpPr>
          <p:nvPr/>
        </p:nvSpPr>
        <p:spPr bwMode="auto">
          <a:xfrm>
            <a:off x="7950200" y="42799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13</a:t>
            </a:r>
          </a:p>
        </p:txBody>
      </p:sp>
      <p:sp>
        <p:nvSpPr>
          <p:cNvPr id="5155" name="Oval 35"/>
          <p:cNvSpPr>
            <a:spLocks noChangeArrowheads="1"/>
          </p:cNvSpPr>
          <p:nvPr/>
        </p:nvSpPr>
        <p:spPr bwMode="auto">
          <a:xfrm>
            <a:off x="7581900" y="50546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14</a:t>
            </a:r>
          </a:p>
        </p:txBody>
      </p:sp>
      <p:sp>
        <p:nvSpPr>
          <p:cNvPr id="5156" name="Oval 36"/>
          <p:cNvSpPr>
            <a:spLocks noChangeArrowheads="1"/>
          </p:cNvSpPr>
          <p:nvPr/>
        </p:nvSpPr>
        <p:spPr bwMode="auto">
          <a:xfrm>
            <a:off x="8369300" y="5067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18</a:t>
            </a:r>
          </a:p>
        </p:txBody>
      </p:sp>
      <p:sp>
        <p:nvSpPr>
          <p:cNvPr id="5157" name="Oval 37"/>
          <p:cNvSpPr>
            <a:spLocks noChangeArrowheads="1"/>
          </p:cNvSpPr>
          <p:nvPr/>
        </p:nvSpPr>
        <p:spPr bwMode="auto">
          <a:xfrm>
            <a:off x="7988300" y="50546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15</a:t>
            </a:r>
          </a:p>
        </p:txBody>
      </p:sp>
      <p:sp>
        <p:nvSpPr>
          <p:cNvPr id="5158" name="Oval 38"/>
          <p:cNvSpPr>
            <a:spLocks noChangeArrowheads="1"/>
          </p:cNvSpPr>
          <p:nvPr/>
        </p:nvSpPr>
        <p:spPr bwMode="auto">
          <a:xfrm>
            <a:off x="7696200" y="57150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16</a:t>
            </a:r>
          </a:p>
        </p:txBody>
      </p:sp>
      <p:sp>
        <p:nvSpPr>
          <p:cNvPr id="5159" name="Oval 39"/>
          <p:cNvSpPr>
            <a:spLocks noChangeArrowheads="1"/>
          </p:cNvSpPr>
          <p:nvPr/>
        </p:nvSpPr>
        <p:spPr bwMode="auto">
          <a:xfrm>
            <a:off x="8166100" y="56769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17</a:t>
            </a:r>
          </a:p>
        </p:txBody>
      </p:sp>
      <p:sp>
        <p:nvSpPr>
          <p:cNvPr id="5160" name="Text Box 40"/>
          <p:cNvSpPr txBox="1">
            <a:spLocks noChangeArrowheads="1"/>
          </p:cNvSpPr>
          <p:nvPr/>
        </p:nvSpPr>
        <p:spPr bwMode="auto">
          <a:xfrm>
            <a:off x="6829425" y="2338388"/>
            <a:ext cx="306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1600" b="1">
                <a:solidFill>
                  <a:srgbClr val="800080"/>
                </a:solidFill>
                <a:latin typeface="Courier New" panose="02070309020205020404" pitchFamily="49" charset="0"/>
              </a:rPr>
              <a:t>1</a:t>
            </a:r>
          </a:p>
        </p:txBody>
      </p:sp>
    </p:spTree>
    <p:extLst>
      <p:ext uri="{BB962C8B-B14F-4D97-AF65-F5344CB8AC3E}">
        <p14:creationId xmlns:p14="http://schemas.microsoft.com/office/powerpoint/2010/main" val="228868380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5054600" y="2177257"/>
            <a:ext cx="3619500" cy="4330700"/>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5124" name="Rectangle 4"/>
          <p:cNvSpPr>
            <a:spLocks noGrp="1" noChangeArrowheads="1"/>
          </p:cNvSpPr>
          <p:nvPr>
            <p:ph type="title"/>
          </p:nvPr>
        </p:nvSpPr>
        <p:spPr>
          <a:xfrm>
            <a:off x="685800" y="0"/>
            <a:ext cx="7772400" cy="800100"/>
          </a:xfrm>
          <a:noFill/>
        </p:spPr>
        <p:txBody>
          <a:bodyPr/>
          <a:lstStyle/>
          <a:p>
            <a:pPr eaLnBrk="1" hangingPunct="1"/>
            <a:r>
              <a:rPr lang="en-US" altLang="en-US" sz="2400" b="1" smtClean="0">
                <a:latin typeface="Times New Roman" panose="02020603050405020304" pitchFamily="18" charset="0"/>
              </a:rPr>
              <a:t>Depth-First Tree Search</a:t>
            </a:r>
          </a:p>
        </p:txBody>
      </p:sp>
      <p:sp>
        <p:nvSpPr>
          <p:cNvPr id="5125" name="Line 5"/>
          <p:cNvSpPr>
            <a:spLocks noChangeShapeType="1"/>
          </p:cNvSpPr>
          <p:nvPr/>
        </p:nvSpPr>
        <p:spPr bwMode="auto">
          <a:xfrm flipH="1">
            <a:off x="6680200" y="2501900"/>
            <a:ext cx="292100" cy="7493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26" name="Line 6"/>
          <p:cNvSpPr>
            <a:spLocks noChangeShapeType="1"/>
          </p:cNvSpPr>
          <p:nvPr/>
        </p:nvSpPr>
        <p:spPr bwMode="auto">
          <a:xfrm>
            <a:off x="6972300" y="2489200"/>
            <a:ext cx="774700" cy="9271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27" name="Line 7"/>
          <p:cNvSpPr>
            <a:spLocks noChangeShapeType="1"/>
          </p:cNvSpPr>
          <p:nvPr/>
        </p:nvSpPr>
        <p:spPr bwMode="auto">
          <a:xfrm flipH="1">
            <a:off x="5994400" y="3238500"/>
            <a:ext cx="698500" cy="8255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28" name="Line 8"/>
          <p:cNvSpPr>
            <a:spLocks noChangeShapeType="1"/>
          </p:cNvSpPr>
          <p:nvPr/>
        </p:nvSpPr>
        <p:spPr bwMode="auto">
          <a:xfrm flipH="1">
            <a:off x="6286500" y="3251200"/>
            <a:ext cx="406400" cy="15240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29" name="Line 9"/>
          <p:cNvSpPr>
            <a:spLocks noChangeShapeType="1"/>
          </p:cNvSpPr>
          <p:nvPr/>
        </p:nvSpPr>
        <p:spPr bwMode="auto">
          <a:xfrm>
            <a:off x="6705600" y="3251200"/>
            <a:ext cx="101600" cy="9271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0" name="Line 10"/>
          <p:cNvSpPr>
            <a:spLocks noChangeShapeType="1"/>
          </p:cNvSpPr>
          <p:nvPr/>
        </p:nvSpPr>
        <p:spPr bwMode="auto">
          <a:xfrm flipH="1">
            <a:off x="7531100" y="3390900"/>
            <a:ext cx="203200" cy="660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1" name="Line 11"/>
          <p:cNvSpPr>
            <a:spLocks noChangeShapeType="1"/>
          </p:cNvSpPr>
          <p:nvPr/>
        </p:nvSpPr>
        <p:spPr bwMode="auto">
          <a:xfrm>
            <a:off x="7759700" y="3378200"/>
            <a:ext cx="355600" cy="10160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2" name="Line 12"/>
          <p:cNvSpPr>
            <a:spLocks noChangeShapeType="1"/>
          </p:cNvSpPr>
          <p:nvPr/>
        </p:nvSpPr>
        <p:spPr bwMode="auto">
          <a:xfrm flipH="1">
            <a:off x="5816600" y="4787900"/>
            <a:ext cx="469900" cy="7112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3" name="Line 13"/>
          <p:cNvSpPr>
            <a:spLocks noChangeShapeType="1"/>
          </p:cNvSpPr>
          <p:nvPr/>
        </p:nvSpPr>
        <p:spPr bwMode="auto">
          <a:xfrm>
            <a:off x="6299200" y="4800600"/>
            <a:ext cx="215900" cy="787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4" name="Line 14"/>
          <p:cNvSpPr>
            <a:spLocks noChangeShapeType="1"/>
          </p:cNvSpPr>
          <p:nvPr/>
        </p:nvSpPr>
        <p:spPr bwMode="auto">
          <a:xfrm flipH="1">
            <a:off x="7747000" y="4368800"/>
            <a:ext cx="368300" cy="8001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5" name="Line 15"/>
          <p:cNvSpPr>
            <a:spLocks noChangeShapeType="1"/>
          </p:cNvSpPr>
          <p:nvPr/>
        </p:nvSpPr>
        <p:spPr bwMode="auto">
          <a:xfrm>
            <a:off x="8115300" y="4368800"/>
            <a:ext cx="0" cy="8128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6" name="Line 16"/>
          <p:cNvSpPr>
            <a:spLocks noChangeShapeType="1"/>
          </p:cNvSpPr>
          <p:nvPr/>
        </p:nvSpPr>
        <p:spPr bwMode="auto">
          <a:xfrm>
            <a:off x="8115300" y="4368800"/>
            <a:ext cx="419100" cy="8382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7" name="Line 17"/>
          <p:cNvSpPr>
            <a:spLocks noChangeShapeType="1"/>
          </p:cNvSpPr>
          <p:nvPr/>
        </p:nvSpPr>
        <p:spPr bwMode="auto">
          <a:xfrm flipH="1">
            <a:off x="5346700" y="5486400"/>
            <a:ext cx="495300" cy="4826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8" name="Line 18"/>
          <p:cNvSpPr>
            <a:spLocks noChangeShapeType="1"/>
          </p:cNvSpPr>
          <p:nvPr/>
        </p:nvSpPr>
        <p:spPr bwMode="auto">
          <a:xfrm flipH="1">
            <a:off x="5702300" y="5499100"/>
            <a:ext cx="139700" cy="660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9" name="Line 19"/>
          <p:cNvSpPr>
            <a:spLocks noChangeShapeType="1"/>
          </p:cNvSpPr>
          <p:nvPr/>
        </p:nvSpPr>
        <p:spPr bwMode="auto">
          <a:xfrm>
            <a:off x="5854700" y="5511800"/>
            <a:ext cx="190500" cy="5461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40" name="Line 20"/>
          <p:cNvSpPr>
            <a:spLocks noChangeShapeType="1"/>
          </p:cNvSpPr>
          <p:nvPr/>
        </p:nvSpPr>
        <p:spPr bwMode="auto">
          <a:xfrm flipH="1">
            <a:off x="7899400" y="5156200"/>
            <a:ext cx="215900" cy="6731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41" name="Line 21"/>
          <p:cNvSpPr>
            <a:spLocks noChangeShapeType="1"/>
          </p:cNvSpPr>
          <p:nvPr/>
        </p:nvSpPr>
        <p:spPr bwMode="auto">
          <a:xfrm>
            <a:off x="8140700" y="5156200"/>
            <a:ext cx="165100" cy="6223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42" name="Oval 22"/>
          <p:cNvSpPr>
            <a:spLocks noChangeArrowheads="1"/>
          </p:cNvSpPr>
          <p:nvPr/>
        </p:nvSpPr>
        <p:spPr bwMode="auto">
          <a:xfrm>
            <a:off x="6819900" y="23495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endParaRPr lang="en-US" altLang="en-US" sz="2000" i="1">
              <a:solidFill>
                <a:srgbClr val="800080"/>
              </a:solidFill>
            </a:endParaRPr>
          </a:p>
        </p:txBody>
      </p:sp>
      <p:sp>
        <p:nvSpPr>
          <p:cNvPr id="5143" name="Oval 23"/>
          <p:cNvSpPr>
            <a:spLocks noChangeArrowheads="1"/>
          </p:cNvSpPr>
          <p:nvPr/>
        </p:nvSpPr>
        <p:spPr bwMode="auto">
          <a:xfrm>
            <a:off x="6565900" y="31496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dirty="0">
                <a:solidFill>
                  <a:srgbClr val="800080"/>
                </a:solidFill>
                <a:latin typeface="Courier New" panose="02070309020205020404" pitchFamily="49" charset="0"/>
              </a:rPr>
              <a:t>2</a:t>
            </a:r>
          </a:p>
        </p:txBody>
      </p:sp>
      <p:sp>
        <p:nvSpPr>
          <p:cNvPr id="5144" name="Oval 24"/>
          <p:cNvSpPr>
            <a:spLocks noChangeArrowheads="1"/>
          </p:cNvSpPr>
          <p:nvPr/>
        </p:nvSpPr>
        <p:spPr bwMode="auto">
          <a:xfrm>
            <a:off x="7594600" y="33020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11</a:t>
            </a:r>
          </a:p>
        </p:txBody>
      </p:sp>
      <p:sp>
        <p:nvSpPr>
          <p:cNvPr id="5145" name="Oval 25"/>
          <p:cNvSpPr>
            <a:spLocks noChangeArrowheads="1"/>
          </p:cNvSpPr>
          <p:nvPr/>
        </p:nvSpPr>
        <p:spPr bwMode="auto">
          <a:xfrm>
            <a:off x="5829300" y="3924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3</a:t>
            </a:r>
          </a:p>
        </p:txBody>
      </p:sp>
      <p:sp>
        <p:nvSpPr>
          <p:cNvPr id="5146" name="Oval 26"/>
          <p:cNvSpPr>
            <a:spLocks noChangeArrowheads="1"/>
          </p:cNvSpPr>
          <p:nvPr/>
        </p:nvSpPr>
        <p:spPr bwMode="auto">
          <a:xfrm>
            <a:off x="6692900" y="40132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10</a:t>
            </a:r>
          </a:p>
        </p:txBody>
      </p:sp>
      <p:sp>
        <p:nvSpPr>
          <p:cNvPr id="5147" name="Oval 27"/>
          <p:cNvSpPr>
            <a:spLocks noChangeArrowheads="1"/>
          </p:cNvSpPr>
          <p:nvPr/>
        </p:nvSpPr>
        <p:spPr bwMode="auto">
          <a:xfrm>
            <a:off x="7404100" y="39624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12</a:t>
            </a:r>
          </a:p>
        </p:txBody>
      </p:sp>
      <p:sp>
        <p:nvSpPr>
          <p:cNvPr id="5148" name="Oval 28"/>
          <p:cNvSpPr>
            <a:spLocks noChangeArrowheads="1"/>
          </p:cNvSpPr>
          <p:nvPr/>
        </p:nvSpPr>
        <p:spPr bwMode="auto">
          <a:xfrm>
            <a:off x="6159500" y="4686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4</a:t>
            </a:r>
          </a:p>
        </p:txBody>
      </p:sp>
      <p:sp>
        <p:nvSpPr>
          <p:cNvPr id="5149" name="Oval 29"/>
          <p:cNvSpPr>
            <a:spLocks noChangeArrowheads="1"/>
          </p:cNvSpPr>
          <p:nvPr/>
        </p:nvSpPr>
        <p:spPr bwMode="auto">
          <a:xfrm>
            <a:off x="5676900" y="53721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5</a:t>
            </a:r>
          </a:p>
        </p:txBody>
      </p:sp>
      <p:sp>
        <p:nvSpPr>
          <p:cNvPr id="5150" name="Oval 30"/>
          <p:cNvSpPr>
            <a:spLocks noChangeArrowheads="1"/>
          </p:cNvSpPr>
          <p:nvPr/>
        </p:nvSpPr>
        <p:spPr bwMode="auto">
          <a:xfrm>
            <a:off x="5207000" y="5829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6</a:t>
            </a:r>
          </a:p>
        </p:txBody>
      </p:sp>
      <p:sp>
        <p:nvSpPr>
          <p:cNvPr id="5151" name="Oval 31"/>
          <p:cNvSpPr>
            <a:spLocks noChangeArrowheads="1"/>
          </p:cNvSpPr>
          <p:nvPr/>
        </p:nvSpPr>
        <p:spPr bwMode="auto">
          <a:xfrm>
            <a:off x="5562600" y="60198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7</a:t>
            </a:r>
          </a:p>
        </p:txBody>
      </p:sp>
      <p:sp>
        <p:nvSpPr>
          <p:cNvPr id="5152" name="Oval 32"/>
          <p:cNvSpPr>
            <a:spLocks noChangeArrowheads="1"/>
          </p:cNvSpPr>
          <p:nvPr/>
        </p:nvSpPr>
        <p:spPr bwMode="auto">
          <a:xfrm>
            <a:off x="5943600" y="5956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8</a:t>
            </a:r>
          </a:p>
        </p:txBody>
      </p:sp>
      <p:sp>
        <p:nvSpPr>
          <p:cNvPr id="5153" name="Oval 33"/>
          <p:cNvSpPr>
            <a:spLocks noChangeArrowheads="1"/>
          </p:cNvSpPr>
          <p:nvPr/>
        </p:nvSpPr>
        <p:spPr bwMode="auto">
          <a:xfrm>
            <a:off x="6375400" y="5448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9</a:t>
            </a:r>
          </a:p>
        </p:txBody>
      </p:sp>
      <p:sp>
        <p:nvSpPr>
          <p:cNvPr id="5154" name="Oval 34"/>
          <p:cNvSpPr>
            <a:spLocks noChangeArrowheads="1"/>
          </p:cNvSpPr>
          <p:nvPr/>
        </p:nvSpPr>
        <p:spPr bwMode="auto">
          <a:xfrm>
            <a:off x="7950200" y="42799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13</a:t>
            </a:r>
          </a:p>
        </p:txBody>
      </p:sp>
      <p:sp>
        <p:nvSpPr>
          <p:cNvPr id="5155" name="Oval 35"/>
          <p:cNvSpPr>
            <a:spLocks noChangeArrowheads="1"/>
          </p:cNvSpPr>
          <p:nvPr/>
        </p:nvSpPr>
        <p:spPr bwMode="auto">
          <a:xfrm>
            <a:off x="7581900" y="50546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14</a:t>
            </a:r>
          </a:p>
        </p:txBody>
      </p:sp>
      <p:sp>
        <p:nvSpPr>
          <p:cNvPr id="5156" name="Oval 36"/>
          <p:cNvSpPr>
            <a:spLocks noChangeArrowheads="1"/>
          </p:cNvSpPr>
          <p:nvPr/>
        </p:nvSpPr>
        <p:spPr bwMode="auto">
          <a:xfrm>
            <a:off x="8369300" y="50673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18</a:t>
            </a:r>
          </a:p>
        </p:txBody>
      </p:sp>
      <p:sp>
        <p:nvSpPr>
          <p:cNvPr id="5157" name="Oval 37"/>
          <p:cNvSpPr>
            <a:spLocks noChangeArrowheads="1"/>
          </p:cNvSpPr>
          <p:nvPr/>
        </p:nvSpPr>
        <p:spPr bwMode="auto">
          <a:xfrm>
            <a:off x="7988300" y="50546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15</a:t>
            </a:r>
          </a:p>
        </p:txBody>
      </p:sp>
      <p:sp>
        <p:nvSpPr>
          <p:cNvPr id="5158" name="Oval 38"/>
          <p:cNvSpPr>
            <a:spLocks noChangeArrowheads="1"/>
          </p:cNvSpPr>
          <p:nvPr/>
        </p:nvSpPr>
        <p:spPr bwMode="auto">
          <a:xfrm>
            <a:off x="7696200" y="57150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16</a:t>
            </a:r>
          </a:p>
        </p:txBody>
      </p:sp>
      <p:sp>
        <p:nvSpPr>
          <p:cNvPr id="5159" name="Oval 39"/>
          <p:cNvSpPr>
            <a:spLocks noChangeArrowheads="1"/>
          </p:cNvSpPr>
          <p:nvPr/>
        </p:nvSpPr>
        <p:spPr bwMode="auto">
          <a:xfrm>
            <a:off x="8166100" y="5676900"/>
            <a:ext cx="304800" cy="29210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b="1">
                <a:solidFill>
                  <a:srgbClr val="800080"/>
                </a:solidFill>
                <a:latin typeface="Courier New" panose="02070309020205020404" pitchFamily="49" charset="0"/>
              </a:rPr>
              <a:t>17</a:t>
            </a:r>
          </a:p>
        </p:txBody>
      </p:sp>
      <p:sp>
        <p:nvSpPr>
          <p:cNvPr id="5160" name="Text Box 40"/>
          <p:cNvSpPr txBox="1">
            <a:spLocks noChangeArrowheads="1"/>
          </p:cNvSpPr>
          <p:nvPr/>
        </p:nvSpPr>
        <p:spPr bwMode="auto">
          <a:xfrm>
            <a:off x="6829425" y="2338388"/>
            <a:ext cx="306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1600" b="1">
                <a:solidFill>
                  <a:srgbClr val="800080"/>
                </a:solidFill>
                <a:latin typeface="Courier New" panose="02070309020205020404" pitchFamily="49" charset="0"/>
              </a:rPr>
              <a:t>1</a:t>
            </a:r>
          </a:p>
        </p:txBody>
      </p:sp>
      <p:sp>
        <p:nvSpPr>
          <p:cNvPr id="5161" name="Text Box 41"/>
          <p:cNvSpPr txBox="1">
            <a:spLocks noChangeArrowheads="1"/>
          </p:cNvSpPr>
          <p:nvPr/>
        </p:nvSpPr>
        <p:spPr bwMode="auto">
          <a:xfrm>
            <a:off x="1379032" y="692696"/>
            <a:ext cx="70918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i="1" dirty="0"/>
              <a:t>We will use the convention of choosing nodes in a left-to-right order (or alphabetical if labeled).</a:t>
            </a:r>
          </a:p>
        </p:txBody>
      </p:sp>
    </p:spTree>
    <p:extLst>
      <p:ext uri="{BB962C8B-B14F-4D97-AF65-F5344CB8AC3E}">
        <p14:creationId xmlns:p14="http://schemas.microsoft.com/office/powerpoint/2010/main" val="3290260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228600"/>
            <a:ext cx="7772400" cy="381000"/>
          </a:xfrm>
          <a:noFill/>
        </p:spPr>
        <p:txBody>
          <a:bodyPr/>
          <a:lstStyle/>
          <a:p>
            <a:pPr eaLnBrk="1" hangingPunct="1"/>
            <a:r>
              <a:rPr lang="en-US" altLang="en-US" sz="2400" b="1" smtClean="0">
                <a:latin typeface="Times New Roman" panose="02020603050405020304" pitchFamily="18" charset="0"/>
              </a:rPr>
              <a:t>Depth-First Search</a:t>
            </a:r>
          </a:p>
        </p:txBody>
      </p:sp>
      <p:sp>
        <p:nvSpPr>
          <p:cNvPr id="6147" name="Text Box 3"/>
          <p:cNvSpPr txBox="1">
            <a:spLocks noChangeArrowheads="1"/>
          </p:cNvSpPr>
          <p:nvPr/>
        </p:nvSpPr>
        <p:spPr bwMode="auto">
          <a:xfrm>
            <a:off x="1022838" y="721518"/>
            <a:ext cx="81211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a:spcBef>
                <a:spcPct val="50000"/>
              </a:spcBef>
            </a:pPr>
            <a:r>
              <a:rPr lang="en-US" altLang="en-US" i="1" dirty="0"/>
              <a:t>Depth-First traversal is a type of backtracking in a graph.  If we use an alpha-numeric order for node traversal we can define a unique ordering of the nodes encountered in a connected graph.</a:t>
            </a:r>
          </a:p>
        </p:txBody>
      </p:sp>
      <p:sp>
        <p:nvSpPr>
          <p:cNvPr id="6148" name="Line 4"/>
          <p:cNvSpPr>
            <a:spLocks noChangeShapeType="1"/>
          </p:cNvSpPr>
          <p:nvPr/>
        </p:nvSpPr>
        <p:spPr bwMode="auto">
          <a:xfrm>
            <a:off x="1295400" y="2209800"/>
            <a:ext cx="1219200" cy="3048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49" name="Line 5"/>
          <p:cNvSpPr>
            <a:spLocks noChangeShapeType="1"/>
          </p:cNvSpPr>
          <p:nvPr/>
        </p:nvSpPr>
        <p:spPr bwMode="auto">
          <a:xfrm>
            <a:off x="1295400" y="2209800"/>
            <a:ext cx="533400" cy="7620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0" name="Line 6"/>
          <p:cNvSpPr>
            <a:spLocks noChangeShapeType="1"/>
          </p:cNvSpPr>
          <p:nvPr/>
        </p:nvSpPr>
        <p:spPr bwMode="auto">
          <a:xfrm flipH="1">
            <a:off x="1219200" y="2209800"/>
            <a:ext cx="76200" cy="10668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1" name="Line 7"/>
          <p:cNvSpPr>
            <a:spLocks noChangeShapeType="1"/>
          </p:cNvSpPr>
          <p:nvPr/>
        </p:nvSpPr>
        <p:spPr bwMode="auto">
          <a:xfrm flipH="1">
            <a:off x="762000" y="2209800"/>
            <a:ext cx="533400" cy="5334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2" name="Line 8"/>
          <p:cNvSpPr>
            <a:spLocks noChangeShapeType="1"/>
          </p:cNvSpPr>
          <p:nvPr/>
        </p:nvSpPr>
        <p:spPr bwMode="auto">
          <a:xfrm>
            <a:off x="1828800" y="3048000"/>
            <a:ext cx="609600" cy="3048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3" name="Line 9"/>
          <p:cNvSpPr>
            <a:spLocks noChangeShapeType="1"/>
          </p:cNvSpPr>
          <p:nvPr/>
        </p:nvSpPr>
        <p:spPr bwMode="auto">
          <a:xfrm flipH="1">
            <a:off x="2438400" y="2514600"/>
            <a:ext cx="76200" cy="8382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4" name="Line 10"/>
          <p:cNvSpPr>
            <a:spLocks noChangeShapeType="1"/>
          </p:cNvSpPr>
          <p:nvPr/>
        </p:nvSpPr>
        <p:spPr bwMode="auto">
          <a:xfrm flipH="1">
            <a:off x="1447800" y="3352800"/>
            <a:ext cx="914400" cy="8382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5" name="Line 11"/>
          <p:cNvSpPr>
            <a:spLocks noChangeShapeType="1"/>
          </p:cNvSpPr>
          <p:nvPr/>
        </p:nvSpPr>
        <p:spPr bwMode="auto">
          <a:xfrm>
            <a:off x="1219200" y="3200400"/>
            <a:ext cx="152400" cy="9906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6" name="Line 12"/>
          <p:cNvSpPr>
            <a:spLocks noChangeShapeType="1"/>
          </p:cNvSpPr>
          <p:nvPr/>
        </p:nvSpPr>
        <p:spPr bwMode="auto">
          <a:xfrm flipV="1">
            <a:off x="533400" y="3276600"/>
            <a:ext cx="685800" cy="6858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7" name="Line 13"/>
          <p:cNvSpPr>
            <a:spLocks noChangeShapeType="1"/>
          </p:cNvSpPr>
          <p:nvPr/>
        </p:nvSpPr>
        <p:spPr bwMode="auto">
          <a:xfrm>
            <a:off x="533400" y="3962400"/>
            <a:ext cx="914400" cy="3048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8" name="Line 14"/>
          <p:cNvSpPr>
            <a:spLocks noChangeShapeType="1"/>
          </p:cNvSpPr>
          <p:nvPr/>
        </p:nvSpPr>
        <p:spPr bwMode="auto">
          <a:xfrm>
            <a:off x="1447800" y="4267200"/>
            <a:ext cx="685800" cy="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9" name="Line 15"/>
          <p:cNvSpPr>
            <a:spLocks noChangeShapeType="1"/>
          </p:cNvSpPr>
          <p:nvPr/>
        </p:nvSpPr>
        <p:spPr bwMode="auto">
          <a:xfrm flipH="1">
            <a:off x="2209800" y="3429000"/>
            <a:ext cx="228600" cy="7620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60" name="Line 16"/>
          <p:cNvSpPr>
            <a:spLocks noChangeShapeType="1"/>
          </p:cNvSpPr>
          <p:nvPr/>
        </p:nvSpPr>
        <p:spPr bwMode="auto">
          <a:xfrm flipH="1">
            <a:off x="1447800" y="3048000"/>
            <a:ext cx="304800" cy="11430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61" name="Line 17"/>
          <p:cNvSpPr>
            <a:spLocks noChangeShapeType="1"/>
          </p:cNvSpPr>
          <p:nvPr/>
        </p:nvSpPr>
        <p:spPr bwMode="auto">
          <a:xfrm flipH="1">
            <a:off x="533400" y="2743200"/>
            <a:ext cx="152400" cy="1295400"/>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nvGrpSpPr>
          <p:cNvPr id="6162" name="Group 18"/>
          <p:cNvGrpSpPr>
            <a:grpSpLocks/>
          </p:cNvGrpSpPr>
          <p:nvPr/>
        </p:nvGrpSpPr>
        <p:grpSpPr bwMode="auto">
          <a:xfrm>
            <a:off x="304800" y="2057400"/>
            <a:ext cx="2438400" cy="2362200"/>
            <a:chOff x="384" y="1680"/>
            <a:chExt cx="1536" cy="1488"/>
          </a:xfrm>
        </p:grpSpPr>
        <p:sp>
          <p:nvSpPr>
            <p:cNvPr id="6172" name="Oval 19"/>
            <p:cNvSpPr>
              <a:spLocks noChangeArrowheads="1"/>
            </p:cNvSpPr>
            <p:nvPr/>
          </p:nvSpPr>
          <p:spPr bwMode="auto">
            <a:xfrm>
              <a:off x="864" y="1680"/>
              <a:ext cx="240" cy="2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A</a:t>
              </a:r>
            </a:p>
          </p:txBody>
        </p:sp>
        <p:sp>
          <p:nvSpPr>
            <p:cNvPr id="6173" name="Oval 20"/>
            <p:cNvSpPr>
              <a:spLocks noChangeArrowheads="1"/>
            </p:cNvSpPr>
            <p:nvPr/>
          </p:nvSpPr>
          <p:spPr bwMode="auto">
            <a:xfrm>
              <a:off x="960" y="2928"/>
              <a:ext cx="240" cy="2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H</a:t>
              </a:r>
            </a:p>
          </p:txBody>
        </p:sp>
        <p:sp>
          <p:nvSpPr>
            <p:cNvPr id="6174" name="Oval 21"/>
            <p:cNvSpPr>
              <a:spLocks noChangeArrowheads="1"/>
            </p:cNvSpPr>
            <p:nvPr/>
          </p:nvSpPr>
          <p:spPr bwMode="auto">
            <a:xfrm>
              <a:off x="1200" y="2160"/>
              <a:ext cx="240" cy="2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D</a:t>
              </a:r>
            </a:p>
          </p:txBody>
        </p:sp>
        <p:sp>
          <p:nvSpPr>
            <p:cNvPr id="6175" name="Oval 22"/>
            <p:cNvSpPr>
              <a:spLocks noChangeArrowheads="1"/>
            </p:cNvSpPr>
            <p:nvPr/>
          </p:nvSpPr>
          <p:spPr bwMode="auto">
            <a:xfrm>
              <a:off x="528" y="1968"/>
              <a:ext cx="240" cy="2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B</a:t>
              </a:r>
            </a:p>
          </p:txBody>
        </p:sp>
        <p:sp>
          <p:nvSpPr>
            <p:cNvPr id="6176" name="Oval 23"/>
            <p:cNvSpPr>
              <a:spLocks noChangeArrowheads="1"/>
            </p:cNvSpPr>
            <p:nvPr/>
          </p:nvSpPr>
          <p:spPr bwMode="auto">
            <a:xfrm>
              <a:off x="1584" y="2400"/>
              <a:ext cx="240" cy="2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F</a:t>
              </a:r>
            </a:p>
          </p:txBody>
        </p:sp>
        <p:sp>
          <p:nvSpPr>
            <p:cNvPr id="6177" name="Oval 24"/>
            <p:cNvSpPr>
              <a:spLocks noChangeArrowheads="1"/>
            </p:cNvSpPr>
            <p:nvPr/>
          </p:nvSpPr>
          <p:spPr bwMode="auto">
            <a:xfrm>
              <a:off x="1680" y="1824"/>
              <a:ext cx="240" cy="2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C</a:t>
              </a:r>
            </a:p>
          </p:txBody>
        </p:sp>
        <p:sp>
          <p:nvSpPr>
            <p:cNvPr id="6178" name="Oval 25"/>
            <p:cNvSpPr>
              <a:spLocks noChangeArrowheads="1"/>
            </p:cNvSpPr>
            <p:nvPr/>
          </p:nvSpPr>
          <p:spPr bwMode="auto">
            <a:xfrm>
              <a:off x="816" y="2304"/>
              <a:ext cx="240" cy="2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E</a:t>
              </a:r>
            </a:p>
          </p:txBody>
        </p:sp>
        <p:sp>
          <p:nvSpPr>
            <p:cNvPr id="6179" name="Oval 26"/>
            <p:cNvSpPr>
              <a:spLocks noChangeArrowheads="1"/>
            </p:cNvSpPr>
            <p:nvPr/>
          </p:nvSpPr>
          <p:spPr bwMode="auto">
            <a:xfrm>
              <a:off x="1440" y="2928"/>
              <a:ext cx="240" cy="2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I</a:t>
              </a:r>
            </a:p>
          </p:txBody>
        </p:sp>
        <p:sp>
          <p:nvSpPr>
            <p:cNvPr id="6180" name="Oval 27"/>
            <p:cNvSpPr>
              <a:spLocks noChangeArrowheads="1"/>
            </p:cNvSpPr>
            <p:nvPr/>
          </p:nvSpPr>
          <p:spPr bwMode="auto">
            <a:xfrm>
              <a:off x="384" y="2784"/>
              <a:ext cx="240" cy="2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G</a:t>
              </a:r>
            </a:p>
          </p:txBody>
        </p:sp>
      </p:grpSp>
      <p:sp>
        <p:nvSpPr>
          <p:cNvPr id="6163" name="Text Box 28"/>
          <p:cNvSpPr txBox="1">
            <a:spLocks noChangeArrowheads="1"/>
          </p:cNvSpPr>
          <p:nvPr/>
        </p:nvSpPr>
        <p:spPr bwMode="auto">
          <a:xfrm>
            <a:off x="3200400" y="1981200"/>
            <a:ext cx="615950" cy="43592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2000" i="1"/>
              <a:t>A B</a:t>
            </a:r>
          </a:p>
          <a:p>
            <a:r>
              <a:rPr lang="en-US" altLang="en-US" sz="2000" i="1"/>
              <a:t>A C</a:t>
            </a:r>
          </a:p>
          <a:p>
            <a:r>
              <a:rPr lang="en-US" altLang="en-US" sz="2000" i="1"/>
              <a:t>A D</a:t>
            </a:r>
          </a:p>
          <a:p>
            <a:r>
              <a:rPr lang="en-US" altLang="en-US" sz="2000" i="1"/>
              <a:t>A E</a:t>
            </a:r>
          </a:p>
          <a:p>
            <a:r>
              <a:rPr lang="en-US" altLang="en-US" sz="2000" i="1"/>
              <a:t>B A</a:t>
            </a:r>
          </a:p>
          <a:p>
            <a:r>
              <a:rPr lang="en-US" altLang="en-US" sz="2000" i="1"/>
              <a:t>B G</a:t>
            </a:r>
          </a:p>
          <a:p>
            <a:r>
              <a:rPr lang="en-US" altLang="en-US" sz="2000" i="1"/>
              <a:t>C A</a:t>
            </a:r>
          </a:p>
          <a:p>
            <a:r>
              <a:rPr lang="en-US" altLang="en-US" sz="2000" i="1"/>
              <a:t>C F</a:t>
            </a:r>
          </a:p>
          <a:p>
            <a:r>
              <a:rPr lang="en-US" altLang="en-US" sz="2000" i="1"/>
              <a:t>D A</a:t>
            </a:r>
          </a:p>
          <a:p>
            <a:r>
              <a:rPr lang="en-US" altLang="en-US" sz="2000" i="1"/>
              <a:t>D F</a:t>
            </a:r>
          </a:p>
          <a:p>
            <a:r>
              <a:rPr lang="en-US" altLang="en-US" sz="2000" i="1"/>
              <a:t>D H</a:t>
            </a:r>
          </a:p>
          <a:p>
            <a:r>
              <a:rPr lang="en-US" altLang="en-US" sz="2000" i="1"/>
              <a:t>E A</a:t>
            </a:r>
          </a:p>
          <a:p>
            <a:r>
              <a:rPr lang="en-US" altLang="en-US" sz="2000" i="1"/>
              <a:t>E G</a:t>
            </a:r>
          </a:p>
          <a:p>
            <a:r>
              <a:rPr lang="en-US" altLang="en-US" sz="2000" i="1"/>
              <a:t>E H</a:t>
            </a:r>
          </a:p>
        </p:txBody>
      </p:sp>
      <p:grpSp>
        <p:nvGrpSpPr>
          <p:cNvPr id="6164" name="Group 29"/>
          <p:cNvGrpSpPr>
            <a:grpSpLocks/>
          </p:cNvGrpSpPr>
          <p:nvPr/>
        </p:nvGrpSpPr>
        <p:grpSpPr bwMode="auto">
          <a:xfrm>
            <a:off x="76200" y="5257800"/>
            <a:ext cx="3124200" cy="396875"/>
            <a:chOff x="192" y="3504"/>
            <a:chExt cx="1968" cy="250"/>
          </a:xfrm>
        </p:grpSpPr>
        <p:sp>
          <p:nvSpPr>
            <p:cNvPr id="6170" name="Text Box 30"/>
            <p:cNvSpPr txBox="1">
              <a:spLocks noChangeArrowheads="1"/>
            </p:cNvSpPr>
            <p:nvPr/>
          </p:nvSpPr>
          <p:spPr bwMode="auto">
            <a:xfrm>
              <a:off x="192" y="3504"/>
              <a:ext cx="1650" cy="2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2000" i="1"/>
                <a:t>Edge list representation</a:t>
              </a:r>
            </a:p>
          </p:txBody>
        </p:sp>
        <p:sp>
          <p:nvSpPr>
            <p:cNvPr id="6171" name="AutoShape 31"/>
            <p:cNvSpPr>
              <a:spLocks noChangeArrowheads="1"/>
            </p:cNvSpPr>
            <p:nvPr/>
          </p:nvSpPr>
          <p:spPr bwMode="auto">
            <a:xfrm>
              <a:off x="1776" y="3600"/>
              <a:ext cx="384" cy="96"/>
            </a:xfrm>
            <a:prstGeom prst="rightArrow">
              <a:avLst>
                <a:gd name="adj1" fmla="val 50000"/>
                <a:gd name="adj2" fmla="val 10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grpSp>
      <p:sp>
        <p:nvSpPr>
          <p:cNvPr id="6165" name="Text Box 32"/>
          <p:cNvSpPr txBox="1">
            <a:spLocks noChangeArrowheads="1"/>
          </p:cNvSpPr>
          <p:nvPr/>
        </p:nvSpPr>
        <p:spPr bwMode="auto">
          <a:xfrm>
            <a:off x="4648200" y="2133600"/>
            <a:ext cx="4267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a:spcBef>
                <a:spcPct val="50000"/>
              </a:spcBef>
            </a:pPr>
            <a:r>
              <a:rPr lang="en-US" altLang="en-US" i="1"/>
              <a:t>Starting at node A we can traverse every other node in a depth-first order, making sure that we do not enter any node more than once.</a:t>
            </a:r>
          </a:p>
        </p:txBody>
      </p:sp>
      <p:sp>
        <p:nvSpPr>
          <p:cNvPr id="6166" name="Text Box 33"/>
          <p:cNvSpPr txBox="1">
            <a:spLocks noChangeArrowheads="1"/>
          </p:cNvSpPr>
          <p:nvPr/>
        </p:nvSpPr>
        <p:spPr bwMode="auto">
          <a:xfrm>
            <a:off x="5238970" y="4129088"/>
            <a:ext cx="3293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i="1" dirty="0"/>
              <a:t>A B G E H </a:t>
            </a:r>
            <a:r>
              <a:rPr lang="en-US" altLang="en-US" i="1" dirty="0" smtClean="0"/>
              <a:t>D </a:t>
            </a:r>
            <a:r>
              <a:rPr lang="en-US" altLang="en-US" i="1" dirty="0"/>
              <a:t>F C I </a:t>
            </a:r>
          </a:p>
        </p:txBody>
      </p:sp>
      <p:sp>
        <p:nvSpPr>
          <p:cNvPr id="6167" name="Text Box 34"/>
          <p:cNvSpPr txBox="1">
            <a:spLocks noChangeArrowheads="1"/>
          </p:cNvSpPr>
          <p:nvPr/>
        </p:nvSpPr>
        <p:spPr bwMode="auto">
          <a:xfrm>
            <a:off x="4724400" y="4495800"/>
            <a:ext cx="4267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i="1"/>
              <a:t>We move forward from A to C and then</a:t>
            </a:r>
          </a:p>
          <a:p>
            <a:r>
              <a:rPr lang="en-US" altLang="en-US" i="1"/>
              <a:t>we have to backtrack to F and move forward to I.</a:t>
            </a:r>
          </a:p>
        </p:txBody>
      </p:sp>
      <p:sp>
        <p:nvSpPr>
          <p:cNvPr id="6169" name="Text Box 36"/>
          <p:cNvSpPr txBox="1">
            <a:spLocks noChangeArrowheads="1"/>
          </p:cNvSpPr>
          <p:nvPr/>
        </p:nvSpPr>
        <p:spPr bwMode="auto">
          <a:xfrm>
            <a:off x="3886200" y="1981200"/>
            <a:ext cx="685800" cy="43592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2000" i="1"/>
              <a:t>F C</a:t>
            </a:r>
          </a:p>
          <a:p>
            <a:r>
              <a:rPr lang="en-US" altLang="en-US" sz="2000" i="1"/>
              <a:t>F D</a:t>
            </a:r>
          </a:p>
          <a:p>
            <a:r>
              <a:rPr lang="en-US" altLang="en-US" sz="2000" i="1"/>
              <a:t>F H</a:t>
            </a:r>
          </a:p>
          <a:p>
            <a:r>
              <a:rPr lang="en-US" altLang="en-US" sz="2000" i="1"/>
              <a:t>F  I</a:t>
            </a:r>
          </a:p>
          <a:p>
            <a:r>
              <a:rPr lang="en-US" altLang="en-US" sz="2000" i="1"/>
              <a:t>G B</a:t>
            </a:r>
          </a:p>
          <a:p>
            <a:r>
              <a:rPr lang="en-US" altLang="en-US" sz="2000" i="1"/>
              <a:t>G E</a:t>
            </a:r>
          </a:p>
          <a:p>
            <a:r>
              <a:rPr lang="en-US" altLang="en-US" sz="2000" i="1"/>
              <a:t>G H</a:t>
            </a:r>
          </a:p>
          <a:p>
            <a:r>
              <a:rPr lang="en-US" altLang="en-US" sz="2000" i="1"/>
              <a:t>H D</a:t>
            </a:r>
          </a:p>
          <a:p>
            <a:r>
              <a:rPr lang="en-US" altLang="en-US" sz="2000" i="1"/>
              <a:t>H E</a:t>
            </a:r>
          </a:p>
          <a:p>
            <a:r>
              <a:rPr lang="en-US" altLang="en-US" sz="2000" i="1"/>
              <a:t>H F</a:t>
            </a:r>
          </a:p>
          <a:p>
            <a:r>
              <a:rPr lang="en-US" altLang="en-US" sz="2000" i="1"/>
              <a:t>H G</a:t>
            </a:r>
          </a:p>
          <a:p>
            <a:r>
              <a:rPr lang="en-US" altLang="en-US" sz="2000" i="1"/>
              <a:t>H  I</a:t>
            </a:r>
          </a:p>
          <a:p>
            <a:r>
              <a:rPr lang="en-US" altLang="en-US" sz="2000" i="1"/>
              <a:t>I  F</a:t>
            </a:r>
          </a:p>
          <a:p>
            <a:r>
              <a:rPr lang="en-US" altLang="en-US" sz="2000" i="1"/>
              <a:t>I H</a:t>
            </a:r>
          </a:p>
        </p:txBody>
      </p:sp>
    </p:spTree>
    <p:extLst>
      <p:ext uri="{BB962C8B-B14F-4D97-AF65-F5344CB8AC3E}">
        <p14:creationId xmlns:p14="http://schemas.microsoft.com/office/powerpoint/2010/main" val="17075230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76200"/>
            <a:ext cx="7772400" cy="685800"/>
          </a:xfrm>
          <a:noFill/>
        </p:spPr>
        <p:txBody>
          <a:bodyPr/>
          <a:lstStyle/>
          <a:p>
            <a:pPr eaLnBrk="1" hangingPunct="1"/>
            <a:r>
              <a:rPr lang="en-US" altLang="en-US" sz="2400" b="1" smtClean="0">
                <a:latin typeface="Times New Roman" panose="02020603050405020304" pitchFamily="18" charset="0"/>
              </a:rPr>
              <a:t>Backtracking Technique</a:t>
            </a:r>
          </a:p>
        </p:txBody>
      </p:sp>
      <p:sp>
        <p:nvSpPr>
          <p:cNvPr id="7171" name="Text Box 3"/>
          <p:cNvSpPr txBox="1">
            <a:spLocks noChangeArrowheads="1"/>
          </p:cNvSpPr>
          <p:nvPr/>
        </p:nvSpPr>
        <p:spPr bwMode="auto">
          <a:xfrm>
            <a:off x="1050925" y="745900"/>
            <a:ext cx="8001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b="1" i="1" dirty="0"/>
              <a:t>Backtracking</a:t>
            </a:r>
            <a:r>
              <a:rPr lang="en-US" altLang="en-US" i="1" dirty="0"/>
              <a:t> is used to solve problems in which a </a:t>
            </a:r>
            <a:r>
              <a:rPr lang="en-US" altLang="en-US" b="1" i="1" dirty="0"/>
              <a:t>feasible</a:t>
            </a:r>
            <a:r>
              <a:rPr lang="en-US" altLang="en-US" i="1" dirty="0"/>
              <a:t> solution is needed rather than an </a:t>
            </a:r>
            <a:r>
              <a:rPr lang="en-US" altLang="en-US" b="1" i="1" dirty="0"/>
              <a:t>optimal</a:t>
            </a:r>
            <a:r>
              <a:rPr lang="en-US" altLang="en-US" i="1" dirty="0"/>
              <a:t> one, such as the solution to a maze or an arrangement of squares in the 15-puzzle. Backtracking problems are typically a sequence of items (or objects) chosen from a set of alternatives that satisfy some criterion.</a:t>
            </a:r>
          </a:p>
        </p:txBody>
      </p:sp>
      <p:sp>
        <p:nvSpPr>
          <p:cNvPr id="7172" name="Rectangle 4"/>
          <p:cNvSpPr>
            <a:spLocks noChangeArrowheads="1"/>
          </p:cNvSpPr>
          <p:nvPr/>
        </p:nvSpPr>
        <p:spPr bwMode="auto">
          <a:xfrm>
            <a:off x="1012825" y="28194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73" name="Rectangle 5"/>
          <p:cNvSpPr>
            <a:spLocks noChangeArrowheads="1"/>
          </p:cNvSpPr>
          <p:nvPr/>
        </p:nvSpPr>
        <p:spPr bwMode="auto">
          <a:xfrm>
            <a:off x="1546225" y="28194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74" name="Rectangle 6"/>
          <p:cNvSpPr>
            <a:spLocks noChangeArrowheads="1"/>
          </p:cNvSpPr>
          <p:nvPr/>
        </p:nvSpPr>
        <p:spPr bwMode="auto">
          <a:xfrm>
            <a:off x="2079625" y="28194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75" name="Rectangle 7"/>
          <p:cNvSpPr>
            <a:spLocks noChangeArrowheads="1"/>
          </p:cNvSpPr>
          <p:nvPr/>
        </p:nvSpPr>
        <p:spPr bwMode="auto">
          <a:xfrm rot="5400000">
            <a:off x="1812925" y="30861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76" name="Rectangle 8"/>
          <p:cNvSpPr>
            <a:spLocks noChangeArrowheads="1"/>
          </p:cNvSpPr>
          <p:nvPr/>
        </p:nvSpPr>
        <p:spPr bwMode="auto">
          <a:xfrm>
            <a:off x="2613025" y="28194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77" name="Rectangle 9"/>
          <p:cNvSpPr>
            <a:spLocks noChangeArrowheads="1"/>
          </p:cNvSpPr>
          <p:nvPr/>
        </p:nvSpPr>
        <p:spPr bwMode="auto">
          <a:xfrm>
            <a:off x="3146425" y="28194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78" name="Rectangle 10"/>
          <p:cNvSpPr>
            <a:spLocks noChangeArrowheads="1"/>
          </p:cNvSpPr>
          <p:nvPr/>
        </p:nvSpPr>
        <p:spPr bwMode="auto">
          <a:xfrm rot="5400000">
            <a:off x="3413125" y="30861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79" name="Rectangle 11"/>
          <p:cNvSpPr>
            <a:spLocks noChangeArrowheads="1"/>
          </p:cNvSpPr>
          <p:nvPr/>
        </p:nvSpPr>
        <p:spPr bwMode="auto">
          <a:xfrm>
            <a:off x="1012825" y="33528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80" name="Rectangle 12"/>
          <p:cNvSpPr>
            <a:spLocks noChangeArrowheads="1"/>
          </p:cNvSpPr>
          <p:nvPr/>
        </p:nvSpPr>
        <p:spPr bwMode="auto">
          <a:xfrm rot="5400000">
            <a:off x="746125" y="36195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81" name="Rectangle 13"/>
          <p:cNvSpPr>
            <a:spLocks noChangeArrowheads="1"/>
          </p:cNvSpPr>
          <p:nvPr/>
        </p:nvSpPr>
        <p:spPr bwMode="auto">
          <a:xfrm rot="5400000">
            <a:off x="1279525" y="36195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82" name="Rectangle 14"/>
          <p:cNvSpPr>
            <a:spLocks noChangeArrowheads="1"/>
          </p:cNvSpPr>
          <p:nvPr/>
        </p:nvSpPr>
        <p:spPr bwMode="auto">
          <a:xfrm rot="5400000">
            <a:off x="1812925" y="36195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83" name="Rectangle 15"/>
          <p:cNvSpPr>
            <a:spLocks noChangeArrowheads="1"/>
          </p:cNvSpPr>
          <p:nvPr/>
        </p:nvSpPr>
        <p:spPr bwMode="auto">
          <a:xfrm>
            <a:off x="2613025" y="33528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84" name="Rectangle 16"/>
          <p:cNvSpPr>
            <a:spLocks noChangeArrowheads="1"/>
          </p:cNvSpPr>
          <p:nvPr/>
        </p:nvSpPr>
        <p:spPr bwMode="auto">
          <a:xfrm>
            <a:off x="3146425" y="33528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85" name="Rectangle 17"/>
          <p:cNvSpPr>
            <a:spLocks noChangeArrowheads="1"/>
          </p:cNvSpPr>
          <p:nvPr/>
        </p:nvSpPr>
        <p:spPr bwMode="auto">
          <a:xfrm rot="5400000">
            <a:off x="3413125" y="36195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86" name="Rectangle 18"/>
          <p:cNvSpPr>
            <a:spLocks noChangeArrowheads="1"/>
          </p:cNvSpPr>
          <p:nvPr/>
        </p:nvSpPr>
        <p:spPr bwMode="auto">
          <a:xfrm rot="5400000">
            <a:off x="746125" y="41529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87" name="Rectangle 19"/>
          <p:cNvSpPr>
            <a:spLocks noChangeArrowheads="1"/>
          </p:cNvSpPr>
          <p:nvPr/>
        </p:nvSpPr>
        <p:spPr bwMode="auto">
          <a:xfrm rot="5400000">
            <a:off x="1279525" y="41529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88" name="Rectangle 20"/>
          <p:cNvSpPr>
            <a:spLocks noChangeArrowheads="1"/>
          </p:cNvSpPr>
          <p:nvPr/>
        </p:nvSpPr>
        <p:spPr bwMode="auto">
          <a:xfrm>
            <a:off x="2079625" y="38862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89" name="Rectangle 21"/>
          <p:cNvSpPr>
            <a:spLocks noChangeArrowheads="1"/>
          </p:cNvSpPr>
          <p:nvPr/>
        </p:nvSpPr>
        <p:spPr bwMode="auto">
          <a:xfrm rot="5400000">
            <a:off x="2879725" y="41529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90" name="Rectangle 22"/>
          <p:cNvSpPr>
            <a:spLocks noChangeArrowheads="1"/>
          </p:cNvSpPr>
          <p:nvPr/>
        </p:nvSpPr>
        <p:spPr bwMode="auto">
          <a:xfrm rot="5400000">
            <a:off x="3413125" y="41529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91" name="Rectangle 23"/>
          <p:cNvSpPr>
            <a:spLocks noChangeArrowheads="1"/>
          </p:cNvSpPr>
          <p:nvPr/>
        </p:nvSpPr>
        <p:spPr bwMode="auto">
          <a:xfrm rot="5400000">
            <a:off x="746125" y="46863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92" name="Rectangle 24"/>
          <p:cNvSpPr>
            <a:spLocks noChangeArrowheads="1"/>
          </p:cNvSpPr>
          <p:nvPr/>
        </p:nvSpPr>
        <p:spPr bwMode="auto">
          <a:xfrm>
            <a:off x="2079625" y="44196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93" name="Rectangle 25"/>
          <p:cNvSpPr>
            <a:spLocks noChangeArrowheads="1"/>
          </p:cNvSpPr>
          <p:nvPr/>
        </p:nvSpPr>
        <p:spPr bwMode="auto">
          <a:xfrm>
            <a:off x="2613025" y="44196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94" name="Rectangle 26"/>
          <p:cNvSpPr>
            <a:spLocks noChangeArrowheads="1"/>
          </p:cNvSpPr>
          <p:nvPr/>
        </p:nvSpPr>
        <p:spPr bwMode="auto">
          <a:xfrm rot="5400000">
            <a:off x="2879725" y="46863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95" name="Rectangle 27"/>
          <p:cNvSpPr>
            <a:spLocks noChangeArrowheads="1"/>
          </p:cNvSpPr>
          <p:nvPr/>
        </p:nvSpPr>
        <p:spPr bwMode="auto">
          <a:xfrm rot="5400000">
            <a:off x="3413125" y="46863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96" name="Rectangle 28"/>
          <p:cNvSpPr>
            <a:spLocks noChangeArrowheads="1"/>
          </p:cNvSpPr>
          <p:nvPr/>
        </p:nvSpPr>
        <p:spPr bwMode="auto">
          <a:xfrm rot="5400000">
            <a:off x="746125" y="52197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97" name="Rectangle 29"/>
          <p:cNvSpPr>
            <a:spLocks noChangeArrowheads="1"/>
          </p:cNvSpPr>
          <p:nvPr/>
        </p:nvSpPr>
        <p:spPr bwMode="auto">
          <a:xfrm>
            <a:off x="1546225" y="49530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98" name="Rectangle 30"/>
          <p:cNvSpPr>
            <a:spLocks noChangeArrowheads="1"/>
          </p:cNvSpPr>
          <p:nvPr/>
        </p:nvSpPr>
        <p:spPr bwMode="auto">
          <a:xfrm>
            <a:off x="2079625" y="49530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199" name="Rectangle 31"/>
          <p:cNvSpPr>
            <a:spLocks noChangeArrowheads="1"/>
          </p:cNvSpPr>
          <p:nvPr/>
        </p:nvSpPr>
        <p:spPr bwMode="auto">
          <a:xfrm rot="5400000">
            <a:off x="2346325" y="52197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00" name="Rectangle 32"/>
          <p:cNvSpPr>
            <a:spLocks noChangeArrowheads="1"/>
          </p:cNvSpPr>
          <p:nvPr/>
        </p:nvSpPr>
        <p:spPr bwMode="auto">
          <a:xfrm>
            <a:off x="3146425" y="49530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01" name="Rectangle 33"/>
          <p:cNvSpPr>
            <a:spLocks noChangeArrowheads="1"/>
          </p:cNvSpPr>
          <p:nvPr/>
        </p:nvSpPr>
        <p:spPr bwMode="auto">
          <a:xfrm>
            <a:off x="1012825" y="54864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02" name="Rectangle 34"/>
          <p:cNvSpPr>
            <a:spLocks noChangeArrowheads="1"/>
          </p:cNvSpPr>
          <p:nvPr/>
        </p:nvSpPr>
        <p:spPr bwMode="auto">
          <a:xfrm>
            <a:off x="1546225" y="54864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03" name="Rectangle 35"/>
          <p:cNvSpPr>
            <a:spLocks noChangeArrowheads="1"/>
          </p:cNvSpPr>
          <p:nvPr/>
        </p:nvSpPr>
        <p:spPr bwMode="auto">
          <a:xfrm>
            <a:off x="2079625" y="54864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04" name="Rectangle 36"/>
          <p:cNvSpPr>
            <a:spLocks noChangeArrowheads="1"/>
          </p:cNvSpPr>
          <p:nvPr/>
        </p:nvSpPr>
        <p:spPr bwMode="auto">
          <a:xfrm>
            <a:off x="2613025" y="54864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05" name="Rectangle 37"/>
          <p:cNvSpPr>
            <a:spLocks noChangeArrowheads="1"/>
          </p:cNvSpPr>
          <p:nvPr/>
        </p:nvSpPr>
        <p:spPr bwMode="auto">
          <a:xfrm>
            <a:off x="3146425" y="5486400"/>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06" name="Rectangle 38"/>
          <p:cNvSpPr>
            <a:spLocks noChangeArrowheads="1"/>
          </p:cNvSpPr>
          <p:nvPr/>
        </p:nvSpPr>
        <p:spPr bwMode="auto">
          <a:xfrm>
            <a:off x="1241425" y="3124200"/>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07" name="Rectangle 39"/>
          <p:cNvSpPr>
            <a:spLocks noChangeArrowheads="1"/>
          </p:cNvSpPr>
          <p:nvPr/>
        </p:nvSpPr>
        <p:spPr bwMode="auto">
          <a:xfrm rot="5400000">
            <a:off x="1508125" y="3390900"/>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08" name="Rectangle 40"/>
          <p:cNvSpPr>
            <a:spLocks noChangeArrowheads="1"/>
          </p:cNvSpPr>
          <p:nvPr/>
        </p:nvSpPr>
        <p:spPr bwMode="auto">
          <a:xfrm rot="5400000">
            <a:off x="1508125" y="3924300"/>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09" name="Rectangle 41"/>
          <p:cNvSpPr>
            <a:spLocks noChangeArrowheads="1"/>
          </p:cNvSpPr>
          <p:nvPr/>
        </p:nvSpPr>
        <p:spPr bwMode="auto">
          <a:xfrm>
            <a:off x="1774825" y="41910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10" name="Rectangle 42"/>
          <p:cNvSpPr>
            <a:spLocks noChangeArrowheads="1"/>
          </p:cNvSpPr>
          <p:nvPr/>
        </p:nvSpPr>
        <p:spPr bwMode="auto">
          <a:xfrm rot="5400000">
            <a:off x="1508125" y="4457700"/>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11" name="Rectangle 43"/>
          <p:cNvSpPr>
            <a:spLocks noChangeArrowheads="1"/>
          </p:cNvSpPr>
          <p:nvPr/>
        </p:nvSpPr>
        <p:spPr bwMode="auto">
          <a:xfrm>
            <a:off x="1241425" y="47244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12" name="Rectangle 44"/>
          <p:cNvSpPr>
            <a:spLocks noChangeArrowheads="1"/>
          </p:cNvSpPr>
          <p:nvPr/>
        </p:nvSpPr>
        <p:spPr bwMode="auto">
          <a:xfrm>
            <a:off x="1774825" y="4724400"/>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13" name="Rectangle 45"/>
          <p:cNvSpPr>
            <a:spLocks noChangeArrowheads="1"/>
          </p:cNvSpPr>
          <p:nvPr/>
        </p:nvSpPr>
        <p:spPr bwMode="auto">
          <a:xfrm>
            <a:off x="2308225" y="4724400"/>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14" name="Rectangle 46"/>
          <p:cNvSpPr>
            <a:spLocks noChangeArrowheads="1"/>
          </p:cNvSpPr>
          <p:nvPr/>
        </p:nvSpPr>
        <p:spPr bwMode="auto">
          <a:xfrm>
            <a:off x="2308225" y="41910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15" name="Rectangle 47"/>
          <p:cNvSpPr>
            <a:spLocks noChangeArrowheads="1"/>
          </p:cNvSpPr>
          <p:nvPr/>
        </p:nvSpPr>
        <p:spPr bwMode="auto">
          <a:xfrm rot="5400000">
            <a:off x="2574925" y="39243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16" name="Rectangle 48"/>
          <p:cNvSpPr>
            <a:spLocks noChangeArrowheads="1"/>
          </p:cNvSpPr>
          <p:nvPr/>
        </p:nvSpPr>
        <p:spPr bwMode="auto">
          <a:xfrm rot="5400000">
            <a:off x="974725" y="49911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17" name="Rectangle 49"/>
          <p:cNvSpPr>
            <a:spLocks noChangeArrowheads="1"/>
          </p:cNvSpPr>
          <p:nvPr/>
        </p:nvSpPr>
        <p:spPr bwMode="auto">
          <a:xfrm rot="5400000">
            <a:off x="2574925" y="4991100"/>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18" name="Rectangle 50"/>
          <p:cNvSpPr>
            <a:spLocks noChangeArrowheads="1"/>
          </p:cNvSpPr>
          <p:nvPr/>
        </p:nvSpPr>
        <p:spPr bwMode="auto">
          <a:xfrm>
            <a:off x="2841625" y="5257800"/>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19" name="Rectangle 51"/>
          <p:cNvSpPr>
            <a:spLocks noChangeArrowheads="1"/>
          </p:cNvSpPr>
          <p:nvPr/>
        </p:nvSpPr>
        <p:spPr bwMode="auto">
          <a:xfrm>
            <a:off x="2308225" y="36576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20" name="Rectangle 52"/>
          <p:cNvSpPr>
            <a:spLocks noChangeArrowheads="1"/>
          </p:cNvSpPr>
          <p:nvPr/>
        </p:nvSpPr>
        <p:spPr bwMode="auto">
          <a:xfrm>
            <a:off x="2841625" y="36576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21" name="Rectangle 53"/>
          <p:cNvSpPr>
            <a:spLocks noChangeArrowheads="1"/>
          </p:cNvSpPr>
          <p:nvPr/>
        </p:nvSpPr>
        <p:spPr bwMode="auto">
          <a:xfrm rot="5400000">
            <a:off x="2041525" y="33909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22" name="Rectangle 54"/>
          <p:cNvSpPr>
            <a:spLocks noChangeArrowheads="1"/>
          </p:cNvSpPr>
          <p:nvPr/>
        </p:nvSpPr>
        <p:spPr bwMode="auto">
          <a:xfrm>
            <a:off x="2308225" y="30480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23" name="Rectangle 55"/>
          <p:cNvSpPr>
            <a:spLocks noChangeArrowheads="1"/>
          </p:cNvSpPr>
          <p:nvPr/>
        </p:nvSpPr>
        <p:spPr bwMode="auto">
          <a:xfrm>
            <a:off x="2841625" y="30480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24" name="Rectangle 56"/>
          <p:cNvSpPr>
            <a:spLocks noChangeArrowheads="1"/>
          </p:cNvSpPr>
          <p:nvPr/>
        </p:nvSpPr>
        <p:spPr bwMode="auto">
          <a:xfrm rot="5400000">
            <a:off x="974725" y="44577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25" name="Rectangle 57"/>
          <p:cNvSpPr>
            <a:spLocks noChangeArrowheads="1"/>
          </p:cNvSpPr>
          <p:nvPr/>
        </p:nvSpPr>
        <p:spPr bwMode="auto">
          <a:xfrm rot="5400000">
            <a:off x="974725" y="39243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26" name="Rectangle 58"/>
          <p:cNvSpPr>
            <a:spLocks noChangeArrowheads="1"/>
          </p:cNvSpPr>
          <p:nvPr/>
        </p:nvSpPr>
        <p:spPr bwMode="auto">
          <a:xfrm>
            <a:off x="1241425" y="52578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27" name="Rectangle 59"/>
          <p:cNvSpPr>
            <a:spLocks noChangeArrowheads="1"/>
          </p:cNvSpPr>
          <p:nvPr/>
        </p:nvSpPr>
        <p:spPr bwMode="auto">
          <a:xfrm>
            <a:off x="1774825" y="52578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28" name="Rectangle 60"/>
          <p:cNvSpPr>
            <a:spLocks noChangeArrowheads="1"/>
          </p:cNvSpPr>
          <p:nvPr/>
        </p:nvSpPr>
        <p:spPr bwMode="auto">
          <a:xfrm rot="5400000">
            <a:off x="3108325" y="39243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29" name="Rectangle 61"/>
          <p:cNvSpPr>
            <a:spLocks noChangeArrowheads="1"/>
          </p:cNvSpPr>
          <p:nvPr/>
        </p:nvSpPr>
        <p:spPr bwMode="auto">
          <a:xfrm rot="5400000">
            <a:off x="3108325" y="4457700"/>
            <a:ext cx="609600" cy="76200"/>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30" name="Rectangle 62"/>
          <p:cNvSpPr>
            <a:spLocks noChangeArrowheads="1"/>
          </p:cNvSpPr>
          <p:nvPr/>
        </p:nvSpPr>
        <p:spPr bwMode="auto">
          <a:xfrm>
            <a:off x="3375025" y="5257800"/>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31" name="Rectangle 63"/>
          <p:cNvSpPr>
            <a:spLocks noChangeArrowheads="1"/>
          </p:cNvSpPr>
          <p:nvPr/>
        </p:nvSpPr>
        <p:spPr bwMode="auto">
          <a:xfrm>
            <a:off x="708025" y="3124200"/>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32" name="Line 64"/>
          <p:cNvSpPr>
            <a:spLocks noChangeShapeType="1"/>
          </p:cNvSpPr>
          <p:nvPr/>
        </p:nvSpPr>
        <p:spPr bwMode="auto">
          <a:xfrm>
            <a:off x="733425" y="3149600"/>
            <a:ext cx="53340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7233" name="Line 65"/>
          <p:cNvSpPr>
            <a:spLocks noChangeShapeType="1"/>
          </p:cNvSpPr>
          <p:nvPr/>
        </p:nvSpPr>
        <p:spPr bwMode="auto">
          <a:xfrm>
            <a:off x="3552825" y="5295900"/>
            <a:ext cx="53340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7234" name="Rectangle 66"/>
          <p:cNvSpPr>
            <a:spLocks noChangeArrowheads="1"/>
          </p:cNvSpPr>
          <p:nvPr/>
        </p:nvSpPr>
        <p:spPr bwMode="auto">
          <a:xfrm>
            <a:off x="4886325" y="48641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35" name="WordArt 67"/>
          <p:cNvSpPr>
            <a:spLocks noChangeArrowheads="1" noChangeShapeType="1" noTextEdit="1"/>
          </p:cNvSpPr>
          <p:nvPr/>
        </p:nvSpPr>
        <p:spPr bwMode="auto">
          <a:xfrm>
            <a:off x="5038725" y="4978400"/>
            <a:ext cx="3048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13</a:t>
            </a:r>
          </a:p>
        </p:txBody>
      </p:sp>
      <p:sp>
        <p:nvSpPr>
          <p:cNvPr id="7236" name="Rectangle 68"/>
          <p:cNvSpPr>
            <a:spLocks noChangeArrowheads="1"/>
          </p:cNvSpPr>
          <p:nvPr/>
        </p:nvSpPr>
        <p:spPr bwMode="auto">
          <a:xfrm>
            <a:off x="4886325" y="41783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37" name="WordArt 69"/>
          <p:cNvSpPr>
            <a:spLocks noChangeArrowheads="1" noChangeShapeType="1" noTextEdit="1"/>
          </p:cNvSpPr>
          <p:nvPr/>
        </p:nvSpPr>
        <p:spPr bwMode="auto">
          <a:xfrm>
            <a:off x="5102225" y="4292600"/>
            <a:ext cx="1524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9</a:t>
            </a:r>
          </a:p>
        </p:txBody>
      </p:sp>
      <p:sp>
        <p:nvSpPr>
          <p:cNvPr id="7238" name="Rectangle 70"/>
          <p:cNvSpPr>
            <a:spLocks noChangeArrowheads="1"/>
          </p:cNvSpPr>
          <p:nvPr/>
        </p:nvSpPr>
        <p:spPr bwMode="auto">
          <a:xfrm>
            <a:off x="4899025" y="34798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39" name="WordArt 71"/>
          <p:cNvSpPr>
            <a:spLocks noChangeArrowheads="1" noChangeShapeType="1" noTextEdit="1"/>
          </p:cNvSpPr>
          <p:nvPr/>
        </p:nvSpPr>
        <p:spPr bwMode="auto">
          <a:xfrm>
            <a:off x="5114925" y="3594100"/>
            <a:ext cx="1524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5</a:t>
            </a:r>
          </a:p>
        </p:txBody>
      </p:sp>
      <p:sp>
        <p:nvSpPr>
          <p:cNvPr id="7240" name="Rectangle 72"/>
          <p:cNvSpPr>
            <a:spLocks noChangeArrowheads="1"/>
          </p:cNvSpPr>
          <p:nvPr/>
        </p:nvSpPr>
        <p:spPr bwMode="auto">
          <a:xfrm>
            <a:off x="6194425" y="34798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41" name="WordArt 73"/>
          <p:cNvSpPr>
            <a:spLocks noChangeArrowheads="1" noChangeShapeType="1" noTextEdit="1"/>
          </p:cNvSpPr>
          <p:nvPr/>
        </p:nvSpPr>
        <p:spPr bwMode="auto">
          <a:xfrm>
            <a:off x="6410325" y="3594100"/>
            <a:ext cx="1524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7</a:t>
            </a:r>
          </a:p>
        </p:txBody>
      </p:sp>
      <p:sp>
        <p:nvSpPr>
          <p:cNvPr id="7242" name="Rectangle 74"/>
          <p:cNvSpPr>
            <a:spLocks noChangeArrowheads="1"/>
          </p:cNvSpPr>
          <p:nvPr/>
        </p:nvSpPr>
        <p:spPr bwMode="auto">
          <a:xfrm>
            <a:off x="6842125" y="34798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43" name="WordArt 75"/>
          <p:cNvSpPr>
            <a:spLocks noChangeArrowheads="1" noChangeShapeType="1" noTextEdit="1"/>
          </p:cNvSpPr>
          <p:nvPr/>
        </p:nvSpPr>
        <p:spPr bwMode="auto">
          <a:xfrm>
            <a:off x="7058025" y="3594100"/>
            <a:ext cx="1524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8</a:t>
            </a:r>
          </a:p>
        </p:txBody>
      </p:sp>
      <p:sp>
        <p:nvSpPr>
          <p:cNvPr id="7244" name="Rectangle 76"/>
          <p:cNvSpPr>
            <a:spLocks noChangeArrowheads="1"/>
          </p:cNvSpPr>
          <p:nvPr/>
        </p:nvSpPr>
        <p:spPr bwMode="auto">
          <a:xfrm>
            <a:off x="4886325" y="27940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45" name="WordArt 77"/>
          <p:cNvSpPr>
            <a:spLocks noChangeArrowheads="1" noChangeShapeType="1" noTextEdit="1"/>
          </p:cNvSpPr>
          <p:nvPr/>
        </p:nvSpPr>
        <p:spPr bwMode="auto">
          <a:xfrm>
            <a:off x="5102225" y="2908300"/>
            <a:ext cx="1524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1</a:t>
            </a:r>
          </a:p>
        </p:txBody>
      </p:sp>
      <p:sp>
        <p:nvSpPr>
          <p:cNvPr id="7246" name="Rectangle 78"/>
          <p:cNvSpPr>
            <a:spLocks noChangeArrowheads="1"/>
          </p:cNvSpPr>
          <p:nvPr/>
        </p:nvSpPr>
        <p:spPr bwMode="auto">
          <a:xfrm>
            <a:off x="5534025" y="27940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47" name="WordArt 79"/>
          <p:cNvSpPr>
            <a:spLocks noChangeArrowheads="1" noChangeShapeType="1" noTextEdit="1"/>
          </p:cNvSpPr>
          <p:nvPr/>
        </p:nvSpPr>
        <p:spPr bwMode="auto">
          <a:xfrm>
            <a:off x="5749925" y="2908300"/>
            <a:ext cx="1524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2</a:t>
            </a:r>
          </a:p>
        </p:txBody>
      </p:sp>
      <p:sp>
        <p:nvSpPr>
          <p:cNvPr id="7248" name="Rectangle 80"/>
          <p:cNvSpPr>
            <a:spLocks noChangeArrowheads="1"/>
          </p:cNvSpPr>
          <p:nvPr/>
        </p:nvSpPr>
        <p:spPr bwMode="auto">
          <a:xfrm>
            <a:off x="6181725" y="27940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49" name="WordArt 81"/>
          <p:cNvSpPr>
            <a:spLocks noChangeArrowheads="1" noChangeShapeType="1" noTextEdit="1"/>
          </p:cNvSpPr>
          <p:nvPr/>
        </p:nvSpPr>
        <p:spPr bwMode="auto">
          <a:xfrm>
            <a:off x="6397625" y="2908300"/>
            <a:ext cx="1524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3</a:t>
            </a:r>
          </a:p>
        </p:txBody>
      </p:sp>
      <p:sp>
        <p:nvSpPr>
          <p:cNvPr id="7250" name="Rectangle 82"/>
          <p:cNvSpPr>
            <a:spLocks noChangeArrowheads="1"/>
          </p:cNvSpPr>
          <p:nvPr/>
        </p:nvSpPr>
        <p:spPr bwMode="auto">
          <a:xfrm>
            <a:off x="6829425" y="27940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51" name="WordArt 83"/>
          <p:cNvSpPr>
            <a:spLocks noChangeArrowheads="1" noChangeShapeType="1" noTextEdit="1"/>
          </p:cNvSpPr>
          <p:nvPr/>
        </p:nvSpPr>
        <p:spPr bwMode="auto">
          <a:xfrm>
            <a:off x="7045325" y="2908300"/>
            <a:ext cx="1524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4</a:t>
            </a:r>
          </a:p>
        </p:txBody>
      </p:sp>
      <p:sp>
        <p:nvSpPr>
          <p:cNvPr id="7252" name="Rectangle 84"/>
          <p:cNvSpPr>
            <a:spLocks noChangeArrowheads="1"/>
          </p:cNvSpPr>
          <p:nvPr/>
        </p:nvSpPr>
        <p:spPr bwMode="auto">
          <a:xfrm>
            <a:off x="5546725" y="48641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53" name="WordArt 85"/>
          <p:cNvSpPr>
            <a:spLocks noChangeArrowheads="1" noChangeShapeType="1" noTextEdit="1"/>
          </p:cNvSpPr>
          <p:nvPr/>
        </p:nvSpPr>
        <p:spPr bwMode="auto">
          <a:xfrm>
            <a:off x="5686425" y="4978400"/>
            <a:ext cx="3302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10</a:t>
            </a:r>
          </a:p>
        </p:txBody>
      </p:sp>
      <p:sp>
        <p:nvSpPr>
          <p:cNvPr id="7254" name="Rectangle 86"/>
          <p:cNvSpPr>
            <a:spLocks noChangeArrowheads="1"/>
          </p:cNvSpPr>
          <p:nvPr/>
        </p:nvSpPr>
        <p:spPr bwMode="auto">
          <a:xfrm>
            <a:off x="5546725" y="41910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55" name="WordArt 87"/>
          <p:cNvSpPr>
            <a:spLocks noChangeArrowheads="1" noChangeShapeType="1" noTextEdit="1"/>
          </p:cNvSpPr>
          <p:nvPr/>
        </p:nvSpPr>
        <p:spPr bwMode="auto">
          <a:xfrm>
            <a:off x="5775325" y="4279900"/>
            <a:ext cx="1524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6</a:t>
            </a:r>
          </a:p>
        </p:txBody>
      </p:sp>
      <p:sp>
        <p:nvSpPr>
          <p:cNvPr id="7256" name="Rectangle 88"/>
          <p:cNvSpPr>
            <a:spLocks noChangeArrowheads="1"/>
          </p:cNvSpPr>
          <p:nvPr/>
        </p:nvSpPr>
        <p:spPr bwMode="auto">
          <a:xfrm>
            <a:off x="6207125" y="48514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57" name="WordArt 89"/>
          <p:cNvSpPr>
            <a:spLocks noChangeArrowheads="1" noChangeShapeType="1" noTextEdit="1"/>
          </p:cNvSpPr>
          <p:nvPr/>
        </p:nvSpPr>
        <p:spPr bwMode="auto">
          <a:xfrm>
            <a:off x="6359525" y="4965700"/>
            <a:ext cx="3048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14</a:t>
            </a:r>
          </a:p>
        </p:txBody>
      </p:sp>
      <p:sp>
        <p:nvSpPr>
          <p:cNvPr id="7258" name="Rectangle 90"/>
          <p:cNvSpPr>
            <a:spLocks noChangeArrowheads="1"/>
          </p:cNvSpPr>
          <p:nvPr/>
        </p:nvSpPr>
        <p:spPr bwMode="auto">
          <a:xfrm>
            <a:off x="6854825" y="48514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59" name="WordArt 91"/>
          <p:cNvSpPr>
            <a:spLocks noChangeArrowheads="1" noChangeShapeType="1" noTextEdit="1"/>
          </p:cNvSpPr>
          <p:nvPr/>
        </p:nvSpPr>
        <p:spPr bwMode="auto">
          <a:xfrm>
            <a:off x="6981825" y="4965700"/>
            <a:ext cx="3429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15</a:t>
            </a:r>
          </a:p>
        </p:txBody>
      </p:sp>
      <p:sp>
        <p:nvSpPr>
          <p:cNvPr id="7260" name="Rectangle 92"/>
          <p:cNvSpPr>
            <a:spLocks noChangeArrowheads="1"/>
          </p:cNvSpPr>
          <p:nvPr/>
        </p:nvSpPr>
        <p:spPr bwMode="auto">
          <a:xfrm>
            <a:off x="6181725" y="41783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61" name="WordArt 93"/>
          <p:cNvSpPr>
            <a:spLocks noChangeArrowheads="1" noChangeShapeType="1" noTextEdit="1"/>
          </p:cNvSpPr>
          <p:nvPr/>
        </p:nvSpPr>
        <p:spPr bwMode="auto">
          <a:xfrm>
            <a:off x="6321425" y="4292600"/>
            <a:ext cx="3175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11</a:t>
            </a:r>
          </a:p>
        </p:txBody>
      </p:sp>
      <p:sp>
        <p:nvSpPr>
          <p:cNvPr id="7262" name="Rectangle 94"/>
          <p:cNvSpPr>
            <a:spLocks noChangeArrowheads="1"/>
          </p:cNvSpPr>
          <p:nvPr/>
        </p:nvSpPr>
        <p:spPr bwMode="auto">
          <a:xfrm>
            <a:off x="6829425" y="4178300"/>
            <a:ext cx="609600" cy="609600"/>
          </a:xfrm>
          <a:prstGeom prst="rect">
            <a:avLst/>
          </a:prstGeom>
          <a:solidFill>
            <a:srgbClr val="FF66FF"/>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FF66FF"/>
            </a:extrusionClr>
            <a:contourClr>
              <a:srgbClr val="FF66FF"/>
            </a:contourClr>
          </a:sp3d>
        </p:spPr>
        <p:txBody>
          <a:bodyPr wrap="none" anchor="ctr">
            <a:flatTx/>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7263" name="WordArt 95"/>
          <p:cNvSpPr>
            <a:spLocks noChangeArrowheads="1" noChangeShapeType="1" noTextEdit="1"/>
          </p:cNvSpPr>
          <p:nvPr/>
        </p:nvSpPr>
        <p:spPr bwMode="auto">
          <a:xfrm>
            <a:off x="6943725" y="4292600"/>
            <a:ext cx="3302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IN" sz="2000" kern="10" spc="400">
                <a:solidFill>
                  <a:srgbClr val="FF66FF"/>
                </a:solidFill>
                <a:effectLst>
                  <a:outerShdw dist="45791" dir="3378596" algn="ctr" rotWithShape="0">
                    <a:srgbClr val="4D4D4D"/>
                  </a:outerShdw>
                </a:effectLst>
                <a:latin typeface="Arial Black" panose="020B0A04020102020204" pitchFamily="34" charset="0"/>
              </a:rPr>
              <a:t>12</a:t>
            </a:r>
          </a:p>
        </p:txBody>
      </p:sp>
      <p:sp>
        <p:nvSpPr>
          <p:cNvPr id="7264" name="Line 96"/>
          <p:cNvSpPr>
            <a:spLocks noChangeShapeType="1"/>
          </p:cNvSpPr>
          <p:nvPr/>
        </p:nvSpPr>
        <p:spPr bwMode="auto">
          <a:xfrm flipV="1">
            <a:off x="5889625" y="3695700"/>
            <a:ext cx="0" cy="393700"/>
          </a:xfrm>
          <a:prstGeom prst="line">
            <a:avLst/>
          </a:prstGeom>
          <a:noFill/>
          <a:ln w="57150">
            <a:solidFill>
              <a:srgbClr val="FF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7265" name="Text Box 97"/>
          <p:cNvSpPr txBox="1">
            <a:spLocks noChangeArrowheads="1"/>
          </p:cNvSpPr>
          <p:nvPr/>
        </p:nvSpPr>
        <p:spPr bwMode="auto">
          <a:xfrm>
            <a:off x="7791450" y="3379788"/>
            <a:ext cx="438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b="1" i="1">
                <a:solidFill>
                  <a:srgbClr val="FF3399"/>
                </a:solidFill>
              </a:rPr>
              <a:t>6</a:t>
            </a:r>
          </a:p>
          <a:p>
            <a:pPr algn="ctr"/>
            <a:r>
              <a:rPr lang="en-US" altLang="en-US" sz="2000" b="1" i="1">
                <a:solidFill>
                  <a:srgbClr val="FF3399"/>
                </a:solidFill>
              </a:rPr>
              <a:t>10</a:t>
            </a:r>
          </a:p>
          <a:p>
            <a:pPr algn="ctr"/>
            <a:r>
              <a:rPr lang="en-US" altLang="en-US" sz="2000" b="1" i="1">
                <a:solidFill>
                  <a:srgbClr val="FF3399"/>
                </a:solidFill>
              </a:rPr>
              <a:t>14</a:t>
            </a:r>
          </a:p>
          <a:p>
            <a:pPr algn="ctr"/>
            <a:r>
              <a:rPr lang="en-US" altLang="en-US" sz="2000" b="1" i="1">
                <a:solidFill>
                  <a:srgbClr val="FF3399"/>
                </a:solidFill>
              </a:rPr>
              <a:t>15</a:t>
            </a:r>
          </a:p>
        </p:txBody>
      </p:sp>
    </p:spTree>
    <p:extLst>
      <p:ext uri="{BB962C8B-B14F-4D97-AF65-F5344CB8AC3E}">
        <p14:creationId xmlns:p14="http://schemas.microsoft.com/office/powerpoint/2010/main" val="401467607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98500" y="0"/>
            <a:ext cx="7772400" cy="685800"/>
          </a:xfrm>
          <a:noFill/>
        </p:spPr>
        <p:txBody>
          <a:bodyPr/>
          <a:lstStyle/>
          <a:p>
            <a:pPr eaLnBrk="1" hangingPunct="1"/>
            <a:r>
              <a:rPr lang="en-US" altLang="en-US" sz="2400" b="1" smtClean="0">
                <a:latin typeface="Times New Roman" panose="02020603050405020304" pitchFamily="18" charset="0"/>
              </a:rPr>
              <a:t>Backtracking Implementation</a:t>
            </a:r>
          </a:p>
        </p:txBody>
      </p:sp>
      <p:sp>
        <p:nvSpPr>
          <p:cNvPr id="8195" name="Text Box 3"/>
          <p:cNvSpPr txBox="1">
            <a:spLocks noChangeArrowheads="1"/>
          </p:cNvSpPr>
          <p:nvPr/>
        </p:nvSpPr>
        <p:spPr bwMode="auto">
          <a:xfrm>
            <a:off x="419100" y="1066800"/>
            <a:ext cx="83439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en-US" i="1"/>
              <a:t>Backtracking is a modified depth-first search of the solution-space tree.  In the case of the maze the start location is the root of a tree, that branches at each point in the maze where there is a choice of direction.</a:t>
            </a:r>
          </a:p>
        </p:txBody>
      </p:sp>
      <p:sp>
        <p:nvSpPr>
          <p:cNvPr id="8196" name="Rectangle 4"/>
          <p:cNvSpPr>
            <a:spLocks noChangeArrowheads="1"/>
          </p:cNvSpPr>
          <p:nvPr/>
        </p:nvSpPr>
        <p:spPr bwMode="auto">
          <a:xfrm>
            <a:off x="1143000" y="25796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197" name="Rectangle 5"/>
          <p:cNvSpPr>
            <a:spLocks noChangeArrowheads="1"/>
          </p:cNvSpPr>
          <p:nvPr/>
        </p:nvSpPr>
        <p:spPr bwMode="auto">
          <a:xfrm>
            <a:off x="1676400" y="25796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198" name="Rectangle 6"/>
          <p:cNvSpPr>
            <a:spLocks noChangeArrowheads="1"/>
          </p:cNvSpPr>
          <p:nvPr/>
        </p:nvSpPr>
        <p:spPr bwMode="auto">
          <a:xfrm>
            <a:off x="2209800" y="25796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199" name="Rectangle 7"/>
          <p:cNvSpPr>
            <a:spLocks noChangeArrowheads="1"/>
          </p:cNvSpPr>
          <p:nvPr/>
        </p:nvSpPr>
        <p:spPr bwMode="auto">
          <a:xfrm rot="5400000">
            <a:off x="1943100" y="28463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00" name="Rectangle 8"/>
          <p:cNvSpPr>
            <a:spLocks noChangeArrowheads="1"/>
          </p:cNvSpPr>
          <p:nvPr/>
        </p:nvSpPr>
        <p:spPr bwMode="auto">
          <a:xfrm>
            <a:off x="2743200" y="25796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01" name="Rectangle 9"/>
          <p:cNvSpPr>
            <a:spLocks noChangeArrowheads="1"/>
          </p:cNvSpPr>
          <p:nvPr/>
        </p:nvSpPr>
        <p:spPr bwMode="auto">
          <a:xfrm>
            <a:off x="3276600" y="25796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02" name="Rectangle 10"/>
          <p:cNvSpPr>
            <a:spLocks noChangeArrowheads="1"/>
          </p:cNvSpPr>
          <p:nvPr/>
        </p:nvSpPr>
        <p:spPr bwMode="auto">
          <a:xfrm rot="5400000">
            <a:off x="3543300" y="28463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03" name="Rectangle 11"/>
          <p:cNvSpPr>
            <a:spLocks noChangeArrowheads="1"/>
          </p:cNvSpPr>
          <p:nvPr/>
        </p:nvSpPr>
        <p:spPr bwMode="auto">
          <a:xfrm>
            <a:off x="1143000" y="31130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04" name="Rectangle 12"/>
          <p:cNvSpPr>
            <a:spLocks noChangeArrowheads="1"/>
          </p:cNvSpPr>
          <p:nvPr/>
        </p:nvSpPr>
        <p:spPr bwMode="auto">
          <a:xfrm rot="5400000">
            <a:off x="876300" y="33797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05" name="Rectangle 13"/>
          <p:cNvSpPr>
            <a:spLocks noChangeArrowheads="1"/>
          </p:cNvSpPr>
          <p:nvPr/>
        </p:nvSpPr>
        <p:spPr bwMode="auto">
          <a:xfrm rot="5400000">
            <a:off x="1409700" y="33797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06" name="Rectangle 14"/>
          <p:cNvSpPr>
            <a:spLocks noChangeArrowheads="1"/>
          </p:cNvSpPr>
          <p:nvPr/>
        </p:nvSpPr>
        <p:spPr bwMode="auto">
          <a:xfrm rot="5400000">
            <a:off x="1943100" y="33797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07" name="Rectangle 15"/>
          <p:cNvSpPr>
            <a:spLocks noChangeArrowheads="1"/>
          </p:cNvSpPr>
          <p:nvPr/>
        </p:nvSpPr>
        <p:spPr bwMode="auto">
          <a:xfrm>
            <a:off x="2743200" y="31130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08" name="Rectangle 16"/>
          <p:cNvSpPr>
            <a:spLocks noChangeArrowheads="1"/>
          </p:cNvSpPr>
          <p:nvPr/>
        </p:nvSpPr>
        <p:spPr bwMode="auto">
          <a:xfrm>
            <a:off x="3276600" y="31130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09" name="Rectangle 17"/>
          <p:cNvSpPr>
            <a:spLocks noChangeArrowheads="1"/>
          </p:cNvSpPr>
          <p:nvPr/>
        </p:nvSpPr>
        <p:spPr bwMode="auto">
          <a:xfrm rot="5400000">
            <a:off x="3543300" y="33797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10" name="Rectangle 18"/>
          <p:cNvSpPr>
            <a:spLocks noChangeArrowheads="1"/>
          </p:cNvSpPr>
          <p:nvPr/>
        </p:nvSpPr>
        <p:spPr bwMode="auto">
          <a:xfrm rot="5400000">
            <a:off x="876300" y="39131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11" name="Rectangle 19"/>
          <p:cNvSpPr>
            <a:spLocks noChangeArrowheads="1"/>
          </p:cNvSpPr>
          <p:nvPr/>
        </p:nvSpPr>
        <p:spPr bwMode="auto">
          <a:xfrm rot="5400000">
            <a:off x="1409700" y="39131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12" name="Rectangle 20"/>
          <p:cNvSpPr>
            <a:spLocks noChangeArrowheads="1"/>
          </p:cNvSpPr>
          <p:nvPr/>
        </p:nvSpPr>
        <p:spPr bwMode="auto">
          <a:xfrm>
            <a:off x="2209800" y="36464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13" name="Rectangle 21"/>
          <p:cNvSpPr>
            <a:spLocks noChangeArrowheads="1"/>
          </p:cNvSpPr>
          <p:nvPr/>
        </p:nvSpPr>
        <p:spPr bwMode="auto">
          <a:xfrm rot="5400000">
            <a:off x="3009900" y="39131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14" name="Rectangle 22"/>
          <p:cNvSpPr>
            <a:spLocks noChangeArrowheads="1"/>
          </p:cNvSpPr>
          <p:nvPr/>
        </p:nvSpPr>
        <p:spPr bwMode="auto">
          <a:xfrm rot="5400000">
            <a:off x="3543300" y="39131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15" name="Rectangle 23"/>
          <p:cNvSpPr>
            <a:spLocks noChangeArrowheads="1"/>
          </p:cNvSpPr>
          <p:nvPr/>
        </p:nvSpPr>
        <p:spPr bwMode="auto">
          <a:xfrm rot="5400000">
            <a:off x="876300" y="44465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16" name="Rectangle 24"/>
          <p:cNvSpPr>
            <a:spLocks noChangeArrowheads="1"/>
          </p:cNvSpPr>
          <p:nvPr/>
        </p:nvSpPr>
        <p:spPr bwMode="auto">
          <a:xfrm>
            <a:off x="2209800" y="41798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17" name="Rectangle 25"/>
          <p:cNvSpPr>
            <a:spLocks noChangeArrowheads="1"/>
          </p:cNvSpPr>
          <p:nvPr/>
        </p:nvSpPr>
        <p:spPr bwMode="auto">
          <a:xfrm>
            <a:off x="2743200" y="41798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18" name="Rectangle 26"/>
          <p:cNvSpPr>
            <a:spLocks noChangeArrowheads="1"/>
          </p:cNvSpPr>
          <p:nvPr/>
        </p:nvSpPr>
        <p:spPr bwMode="auto">
          <a:xfrm rot="5400000">
            <a:off x="3009900" y="44465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19" name="Rectangle 27"/>
          <p:cNvSpPr>
            <a:spLocks noChangeArrowheads="1"/>
          </p:cNvSpPr>
          <p:nvPr/>
        </p:nvSpPr>
        <p:spPr bwMode="auto">
          <a:xfrm rot="5400000">
            <a:off x="3543300" y="44465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20" name="Rectangle 28"/>
          <p:cNvSpPr>
            <a:spLocks noChangeArrowheads="1"/>
          </p:cNvSpPr>
          <p:nvPr/>
        </p:nvSpPr>
        <p:spPr bwMode="auto">
          <a:xfrm rot="5400000">
            <a:off x="876300" y="49799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21" name="Rectangle 29"/>
          <p:cNvSpPr>
            <a:spLocks noChangeArrowheads="1"/>
          </p:cNvSpPr>
          <p:nvPr/>
        </p:nvSpPr>
        <p:spPr bwMode="auto">
          <a:xfrm>
            <a:off x="1676400" y="47132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22" name="Rectangle 30"/>
          <p:cNvSpPr>
            <a:spLocks noChangeArrowheads="1"/>
          </p:cNvSpPr>
          <p:nvPr/>
        </p:nvSpPr>
        <p:spPr bwMode="auto">
          <a:xfrm>
            <a:off x="2209800" y="47132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23" name="Rectangle 31"/>
          <p:cNvSpPr>
            <a:spLocks noChangeArrowheads="1"/>
          </p:cNvSpPr>
          <p:nvPr/>
        </p:nvSpPr>
        <p:spPr bwMode="auto">
          <a:xfrm rot="5400000">
            <a:off x="2476500" y="49799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24" name="Rectangle 32"/>
          <p:cNvSpPr>
            <a:spLocks noChangeArrowheads="1"/>
          </p:cNvSpPr>
          <p:nvPr/>
        </p:nvSpPr>
        <p:spPr bwMode="auto">
          <a:xfrm>
            <a:off x="3276600" y="47132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25" name="Rectangle 33"/>
          <p:cNvSpPr>
            <a:spLocks noChangeArrowheads="1"/>
          </p:cNvSpPr>
          <p:nvPr/>
        </p:nvSpPr>
        <p:spPr bwMode="auto">
          <a:xfrm>
            <a:off x="1143000" y="52466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26" name="Rectangle 34"/>
          <p:cNvSpPr>
            <a:spLocks noChangeArrowheads="1"/>
          </p:cNvSpPr>
          <p:nvPr/>
        </p:nvSpPr>
        <p:spPr bwMode="auto">
          <a:xfrm>
            <a:off x="1676400" y="52466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27" name="Rectangle 35"/>
          <p:cNvSpPr>
            <a:spLocks noChangeArrowheads="1"/>
          </p:cNvSpPr>
          <p:nvPr/>
        </p:nvSpPr>
        <p:spPr bwMode="auto">
          <a:xfrm>
            <a:off x="2209800" y="52466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28" name="Rectangle 36"/>
          <p:cNvSpPr>
            <a:spLocks noChangeArrowheads="1"/>
          </p:cNvSpPr>
          <p:nvPr/>
        </p:nvSpPr>
        <p:spPr bwMode="auto">
          <a:xfrm>
            <a:off x="2743200" y="52466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29" name="Rectangle 37"/>
          <p:cNvSpPr>
            <a:spLocks noChangeArrowheads="1"/>
          </p:cNvSpPr>
          <p:nvPr/>
        </p:nvSpPr>
        <p:spPr bwMode="auto">
          <a:xfrm>
            <a:off x="3276600" y="5246688"/>
            <a:ext cx="609600" cy="76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30" name="Rectangle 38"/>
          <p:cNvSpPr>
            <a:spLocks noChangeArrowheads="1"/>
          </p:cNvSpPr>
          <p:nvPr/>
        </p:nvSpPr>
        <p:spPr bwMode="auto">
          <a:xfrm>
            <a:off x="3505200" y="5018088"/>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31" name="Rectangle 39"/>
          <p:cNvSpPr>
            <a:spLocks noChangeArrowheads="1"/>
          </p:cNvSpPr>
          <p:nvPr/>
        </p:nvSpPr>
        <p:spPr bwMode="auto">
          <a:xfrm>
            <a:off x="838200" y="2884488"/>
            <a:ext cx="609600" cy="76200"/>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grpSp>
        <p:nvGrpSpPr>
          <p:cNvPr id="8232" name="Group 40"/>
          <p:cNvGrpSpPr>
            <a:grpSpLocks/>
          </p:cNvGrpSpPr>
          <p:nvPr/>
        </p:nvGrpSpPr>
        <p:grpSpPr bwMode="auto">
          <a:xfrm>
            <a:off x="863600" y="2808288"/>
            <a:ext cx="3352800" cy="2286000"/>
            <a:chOff x="584" y="1976"/>
            <a:chExt cx="2112" cy="1440"/>
          </a:xfrm>
        </p:grpSpPr>
        <p:sp>
          <p:nvSpPr>
            <p:cNvPr id="8256" name="Rectangle 41"/>
            <p:cNvSpPr>
              <a:spLocks noChangeArrowheads="1"/>
            </p:cNvSpPr>
            <p:nvPr/>
          </p:nvSpPr>
          <p:spPr bwMode="auto">
            <a:xfrm>
              <a:off x="904" y="2024"/>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57" name="Rectangle 42"/>
            <p:cNvSpPr>
              <a:spLocks noChangeArrowheads="1"/>
            </p:cNvSpPr>
            <p:nvPr/>
          </p:nvSpPr>
          <p:spPr bwMode="auto">
            <a:xfrm rot="5400000">
              <a:off x="1072" y="2192"/>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58" name="Rectangle 43"/>
            <p:cNvSpPr>
              <a:spLocks noChangeArrowheads="1"/>
            </p:cNvSpPr>
            <p:nvPr/>
          </p:nvSpPr>
          <p:spPr bwMode="auto">
            <a:xfrm rot="5400000">
              <a:off x="1072" y="2528"/>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59" name="Rectangle 44"/>
            <p:cNvSpPr>
              <a:spLocks noChangeArrowheads="1"/>
            </p:cNvSpPr>
            <p:nvPr/>
          </p:nvSpPr>
          <p:spPr bwMode="auto">
            <a:xfrm>
              <a:off x="1240" y="2696"/>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60" name="Rectangle 45"/>
            <p:cNvSpPr>
              <a:spLocks noChangeArrowheads="1"/>
            </p:cNvSpPr>
            <p:nvPr/>
          </p:nvSpPr>
          <p:spPr bwMode="auto">
            <a:xfrm rot="5400000">
              <a:off x="1072" y="2864"/>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61" name="Rectangle 46"/>
            <p:cNvSpPr>
              <a:spLocks noChangeArrowheads="1"/>
            </p:cNvSpPr>
            <p:nvPr/>
          </p:nvSpPr>
          <p:spPr bwMode="auto">
            <a:xfrm>
              <a:off x="904" y="3032"/>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62" name="Rectangle 47"/>
            <p:cNvSpPr>
              <a:spLocks noChangeArrowheads="1"/>
            </p:cNvSpPr>
            <p:nvPr/>
          </p:nvSpPr>
          <p:spPr bwMode="auto">
            <a:xfrm>
              <a:off x="1240" y="3032"/>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63" name="Rectangle 48"/>
            <p:cNvSpPr>
              <a:spLocks noChangeArrowheads="1"/>
            </p:cNvSpPr>
            <p:nvPr/>
          </p:nvSpPr>
          <p:spPr bwMode="auto">
            <a:xfrm>
              <a:off x="1576" y="3032"/>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64" name="Rectangle 49"/>
            <p:cNvSpPr>
              <a:spLocks noChangeArrowheads="1"/>
            </p:cNvSpPr>
            <p:nvPr/>
          </p:nvSpPr>
          <p:spPr bwMode="auto">
            <a:xfrm>
              <a:off x="1576" y="2696"/>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65" name="Rectangle 50"/>
            <p:cNvSpPr>
              <a:spLocks noChangeArrowheads="1"/>
            </p:cNvSpPr>
            <p:nvPr/>
          </p:nvSpPr>
          <p:spPr bwMode="auto">
            <a:xfrm rot="5400000">
              <a:off x="1744" y="2528"/>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66" name="Rectangle 51"/>
            <p:cNvSpPr>
              <a:spLocks noChangeArrowheads="1"/>
            </p:cNvSpPr>
            <p:nvPr/>
          </p:nvSpPr>
          <p:spPr bwMode="auto">
            <a:xfrm rot="5400000">
              <a:off x="736" y="3200"/>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67" name="Rectangle 52"/>
            <p:cNvSpPr>
              <a:spLocks noChangeArrowheads="1"/>
            </p:cNvSpPr>
            <p:nvPr/>
          </p:nvSpPr>
          <p:spPr bwMode="auto">
            <a:xfrm rot="5400000">
              <a:off x="1744" y="3200"/>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68" name="Rectangle 53"/>
            <p:cNvSpPr>
              <a:spLocks noChangeArrowheads="1"/>
            </p:cNvSpPr>
            <p:nvPr/>
          </p:nvSpPr>
          <p:spPr bwMode="auto">
            <a:xfrm>
              <a:off x="1912" y="3368"/>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69" name="Rectangle 54"/>
            <p:cNvSpPr>
              <a:spLocks noChangeArrowheads="1"/>
            </p:cNvSpPr>
            <p:nvPr/>
          </p:nvSpPr>
          <p:spPr bwMode="auto">
            <a:xfrm>
              <a:off x="1576" y="2360"/>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70" name="Rectangle 55"/>
            <p:cNvSpPr>
              <a:spLocks noChangeArrowheads="1"/>
            </p:cNvSpPr>
            <p:nvPr/>
          </p:nvSpPr>
          <p:spPr bwMode="auto">
            <a:xfrm>
              <a:off x="1912" y="2360"/>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71" name="Rectangle 56"/>
            <p:cNvSpPr>
              <a:spLocks noChangeArrowheads="1"/>
            </p:cNvSpPr>
            <p:nvPr/>
          </p:nvSpPr>
          <p:spPr bwMode="auto">
            <a:xfrm rot="5400000">
              <a:off x="1408" y="2192"/>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72" name="Rectangle 57"/>
            <p:cNvSpPr>
              <a:spLocks noChangeArrowheads="1"/>
            </p:cNvSpPr>
            <p:nvPr/>
          </p:nvSpPr>
          <p:spPr bwMode="auto">
            <a:xfrm>
              <a:off x="1576" y="1976"/>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73" name="Rectangle 58"/>
            <p:cNvSpPr>
              <a:spLocks noChangeArrowheads="1"/>
            </p:cNvSpPr>
            <p:nvPr/>
          </p:nvSpPr>
          <p:spPr bwMode="auto">
            <a:xfrm>
              <a:off x="1912" y="1976"/>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74" name="Rectangle 59"/>
            <p:cNvSpPr>
              <a:spLocks noChangeArrowheads="1"/>
            </p:cNvSpPr>
            <p:nvPr/>
          </p:nvSpPr>
          <p:spPr bwMode="auto">
            <a:xfrm rot="5400000">
              <a:off x="736" y="2864"/>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75" name="Rectangle 60"/>
            <p:cNvSpPr>
              <a:spLocks noChangeArrowheads="1"/>
            </p:cNvSpPr>
            <p:nvPr/>
          </p:nvSpPr>
          <p:spPr bwMode="auto">
            <a:xfrm rot="5400000">
              <a:off x="736" y="2528"/>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76" name="Rectangle 61"/>
            <p:cNvSpPr>
              <a:spLocks noChangeArrowheads="1"/>
            </p:cNvSpPr>
            <p:nvPr/>
          </p:nvSpPr>
          <p:spPr bwMode="auto">
            <a:xfrm>
              <a:off x="904" y="3368"/>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77" name="Rectangle 62"/>
            <p:cNvSpPr>
              <a:spLocks noChangeArrowheads="1"/>
            </p:cNvSpPr>
            <p:nvPr/>
          </p:nvSpPr>
          <p:spPr bwMode="auto">
            <a:xfrm>
              <a:off x="1240" y="3368"/>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78" name="Rectangle 63"/>
            <p:cNvSpPr>
              <a:spLocks noChangeArrowheads="1"/>
            </p:cNvSpPr>
            <p:nvPr/>
          </p:nvSpPr>
          <p:spPr bwMode="auto">
            <a:xfrm rot="5400000">
              <a:off x="2080" y="2528"/>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79" name="Rectangle 64"/>
            <p:cNvSpPr>
              <a:spLocks noChangeArrowheads="1"/>
            </p:cNvSpPr>
            <p:nvPr/>
          </p:nvSpPr>
          <p:spPr bwMode="auto">
            <a:xfrm rot="5400000">
              <a:off x="2080" y="2864"/>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80" name="Line 65"/>
            <p:cNvSpPr>
              <a:spLocks noChangeShapeType="1"/>
            </p:cNvSpPr>
            <p:nvPr/>
          </p:nvSpPr>
          <p:spPr bwMode="auto">
            <a:xfrm>
              <a:off x="584" y="2040"/>
              <a:ext cx="336"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8281" name="Line 66"/>
            <p:cNvSpPr>
              <a:spLocks noChangeShapeType="1"/>
            </p:cNvSpPr>
            <p:nvPr/>
          </p:nvSpPr>
          <p:spPr bwMode="auto">
            <a:xfrm>
              <a:off x="2360" y="3392"/>
              <a:ext cx="336"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8233" name="Group 67"/>
          <p:cNvGrpSpPr>
            <a:grpSpLocks/>
          </p:cNvGrpSpPr>
          <p:nvPr/>
        </p:nvGrpSpPr>
        <p:grpSpPr bwMode="auto">
          <a:xfrm>
            <a:off x="5105400" y="2451100"/>
            <a:ext cx="2832100" cy="2959100"/>
            <a:chOff x="3256" y="1839"/>
            <a:chExt cx="1784" cy="1864"/>
          </a:xfrm>
        </p:grpSpPr>
        <p:sp>
          <p:nvSpPr>
            <p:cNvPr id="8234" name="Rectangle 68"/>
            <p:cNvSpPr>
              <a:spLocks noChangeArrowheads="1"/>
            </p:cNvSpPr>
            <p:nvPr/>
          </p:nvSpPr>
          <p:spPr bwMode="auto">
            <a:xfrm rot="8373372">
              <a:off x="3985" y="2284"/>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35" name="Rectangle 69"/>
            <p:cNvSpPr>
              <a:spLocks noChangeArrowheads="1"/>
            </p:cNvSpPr>
            <p:nvPr/>
          </p:nvSpPr>
          <p:spPr bwMode="auto">
            <a:xfrm rot="2973372">
              <a:off x="4262" y="2337"/>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36" name="Rectangle 70"/>
            <p:cNvSpPr>
              <a:spLocks noChangeArrowheads="1"/>
            </p:cNvSpPr>
            <p:nvPr/>
          </p:nvSpPr>
          <p:spPr bwMode="auto">
            <a:xfrm rot="8373372">
              <a:off x="3785" y="2454"/>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37" name="Rectangle 71"/>
            <p:cNvSpPr>
              <a:spLocks noChangeArrowheads="1"/>
            </p:cNvSpPr>
            <p:nvPr/>
          </p:nvSpPr>
          <p:spPr bwMode="auto">
            <a:xfrm rot="2973372">
              <a:off x="3767" y="2691"/>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38" name="Rectangle 72"/>
            <p:cNvSpPr>
              <a:spLocks noChangeArrowheads="1"/>
            </p:cNvSpPr>
            <p:nvPr/>
          </p:nvSpPr>
          <p:spPr bwMode="auto">
            <a:xfrm rot="2973372">
              <a:off x="3985" y="2946"/>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39" name="Rectangle 73"/>
            <p:cNvSpPr>
              <a:spLocks noChangeArrowheads="1"/>
            </p:cNvSpPr>
            <p:nvPr/>
          </p:nvSpPr>
          <p:spPr bwMode="auto">
            <a:xfrm rot="2973372">
              <a:off x="4488" y="2600"/>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40" name="Rectangle 74"/>
            <p:cNvSpPr>
              <a:spLocks noChangeArrowheads="1"/>
            </p:cNvSpPr>
            <p:nvPr/>
          </p:nvSpPr>
          <p:spPr bwMode="auto">
            <a:xfrm rot="8373372">
              <a:off x="3520" y="2688"/>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41" name="Rectangle 75"/>
            <p:cNvSpPr>
              <a:spLocks noChangeArrowheads="1"/>
            </p:cNvSpPr>
            <p:nvPr/>
          </p:nvSpPr>
          <p:spPr bwMode="auto">
            <a:xfrm rot="5402491">
              <a:off x="4102" y="3247"/>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42" name="Rectangle 76"/>
            <p:cNvSpPr>
              <a:spLocks noChangeArrowheads="1"/>
            </p:cNvSpPr>
            <p:nvPr/>
          </p:nvSpPr>
          <p:spPr bwMode="auto">
            <a:xfrm rot="5446388">
              <a:off x="4336" y="3135"/>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43" name="Rectangle 77"/>
            <p:cNvSpPr>
              <a:spLocks noChangeArrowheads="1"/>
            </p:cNvSpPr>
            <p:nvPr/>
          </p:nvSpPr>
          <p:spPr bwMode="auto">
            <a:xfrm rot="2973372">
              <a:off x="4710" y="2853"/>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44" name="Rectangle 78"/>
            <p:cNvSpPr>
              <a:spLocks noChangeArrowheads="1"/>
            </p:cNvSpPr>
            <p:nvPr/>
          </p:nvSpPr>
          <p:spPr bwMode="auto">
            <a:xfrm rot="8373372">
              <a:off x="3256" y="2910"/>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45" name="Rectangle 79"/>
            <p:cNvSpPr>
              <a:spLocks noChangeArrowheads="1"/>
            </p:cNvSpPr>
            <p:nvPr/>
          </p:nvSpPr>
          <p:spPr bwMode="auto">
            <a:xfrm rot="2973372">
              <a:off x="3511" y="2909"/>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46" name="Rectangle 80"/>
            <p:cNvSpPr>
              <a:spLocks noChangeArrowheads="1"/>
            </p:cNvSpPr>
            <p:nvPr/>
          </p:nvSpPr>
          <p:spPr bwMode="auto">
            <a:xfrm rot="8373372">
              <a:off x="4463" y="2845"/>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47" name="Rectangle 81"/>
            <p:cNvSpPr>
              <a:spLocks noChangeArrowheads="1"/>
            </p:cNvSpPr>
            <p:nvPr/>
          </p:nvSpPr>
          <p:spPr bwMode="auto">
            <a:xfrm rot="5446388">
              <a:off x="4824" y="3159"/>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48" name="Rectangle 82"/>
            <p:cNvSpPr>
              <a:spLocks noChangeArrowheads="1"/>
            </p:cNvSpPr>
            <p:nvPr/>
          </p:nvSpPr>
          <p:spPr bwMode="auto">
            <a:xfrm rot="5446388">
              <a:off x="4336" y="3423"/>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49" name="Rectangle 83"/>
            <p:cNvSpPr>
              <a:spLocks noChangeArrowheads="1"/>
            </p:cNvSpPr>
            <p:nvPr/>
          </p:nvSpPr>
          <p:spPr bwMode="auto">
            <a:xfrm rot="5446388">
              <a:off x="4824" y="3415"/>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50" name="Rectangle 84"/>
            <p:cNvSpPr>
              <a:spLocks noChangeArrowheads="1"/>
            </p:cNvSpPr>
            <p:nvPr/>
          </p:nvSpPr>
          <p:spPr bwMode="auto">
            <a:xfrm rot="5446388">
              <a:off x="3136" y="3199"/>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51" name="Rectangle 85"/>
            <p:cNvSpPr>
              <a:spLocks noChangeArrowheads="1"/>
            </p:cNvSpPr>
            <p:nvPr/>
          </p:nvSpPr>
          <p:spPr bwMode="auto">
            <a:xfrm rot="5446388">
              <a:off x="3624" y="3223"/>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52" name="Rectangle 86"/>
            <p:cNvSpPr>
              <a:spLocks noChangeArrowheads="1"/>
            </p:cNvSpPr>
            <p:nvPr/>
          </p:nvSpPr>
          <p:spPr bwMode="auto">
            <a:xfrm rot="5446388">
              <a:off x="3136" y="3487"/>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53" name="Rectangle 87"/>
            <p:cNvSpPr>
              <a:spLocks noChangeArrowheads="1"/>
            </p:cNvSpPr>
            <p:nvPr/>
          </p:nvSpPr>
          <p:spPr bwMode="auto">
            <a:xfrm rot="5446388">
              <a:off x="3624" y="3479"/>
              <a:ext cx="384" cy="48"/>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54" name="Rectangle 88"/>
            <p:cNvSpPr>
              <a:spLocks noChangeArrowheads="1"/>
            </p:cNvSpPr>
            <p:nvPr/>
          </p:nvSpPr>
          <p:spPr bwMode="auto">
            <a:xfrm rot="5402491">
              <a:off x="4102" y="3431"/>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8255" name="Rectangle 89"/>
            <p:cNvSpPr>
              <a:spLocks noChangeArrowheads="1"/>
            </p:cNvSpPr>
            <p:nvPr/>
          </p:nvSpPr>
          <p:spPr bwMode="auto">
            <a:xfrm rot="5402491">
              <a:off x="4110" y="2007"/>
              <a:ext cx="384" cy="48"/>
            </a:xfrm>
            <a:prstGeom prst="rect">
              <a:avLst/>
            </a:prstGeom>
            <a:solidFill>
              <a:schemeClr val="accent1"/>
            </a:solidFill>
            <a:ln w="9525">
              <a:solidFill>
                <a:schemeClr val="accent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32803727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200400"/>
            <a:ext cx="494347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4774926"/>
            <a:ext cx="34671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 Box 4"/>
          <p:cNvSpPr txBox="1">
            <a:spLocks noChangeArrowheads="1"/>
          </p:cNvSpPr>
          <p:nvPr/>
        </p:nvSpPr>
        <p:spPr bwMode="auto">
          <a:xfrm>
            <a:off x="3203575" y="381000"/>
            <a:ext cx="266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400" b="1"/>
              <a:t>N-Queens Problem</a:t>
            </a:r>
          </a:p>
        </p:txBody>
      </p:sp>
      <p:sp>
        <p:nvSpPr>
          <p:cNvPr id="9221" name="Text Box 5"/>
          <p:cNvSpPr txBox="1">
            <a:spLocks noChangeArrowheads="1"/>
          </p:cNvSpPr>
          <p:nvPr/>
        </p:nvSpPr>
        <p:spPr bwMode="auto">
          <a:xfrm>
            <a:off x="1019175" y="764704"/>
            <a:ext cx="8001000"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eaLnBrk="1" hangingPunct="1">
              <a:spcBef>
                <a:spcPct val="50000"/>
              </a:spcBef>
            </a:pPr>
            <a:r>
              <a:rPr lang="en-US" altLang="en-US" dirty="0"/>
              <a:t>The problem of placing N queens on an N</a:t>
            </a:r>
            <a:r>
              <a:rPr lang="en-US" altLang="en-US" dirty="0">
                <a:latin typeface="Arial Narrow" panose="020B0606020202030204" pitchFamily="34" charset="0"/>
              </a:rPr>
              <a:t>x</a:t>
            </a:r>
            <a:r>
              <a:rPr lang="en-US" altLang="en-US" dirty="0"/>
              <a:t>N chessboard in such a way that no two of them are "attacking" each other, is a classic problem used to demonstrate the backtracking method.</a:t>
            </a:r>
          </a:p>
          <a:p>
            <a:pPr algn="just" eaLnBrk="1" hangingPunct="1">
              <a:spcBef>
                <a:spcPct val="50000"/>
              </a:spcBef>
            </a:pPr>
            <a:r>
              <a:rPr lang="en-US" altLang="en-US" dirty="0"/>
              <a:t>A simple brute-force method would be to try placing the first queens on the first square, followed by the second queen on the first available square, scanning the chessboard in a row-column manner.</a:t>
            </a:r>
          </a:p>
        </p:txBody>
      </p:sp>
      <p:sp>
        <p:nvSpPr>
          <p:cNvPr id="9222" name="Text Box 6"/>
          <p:cNvSpPr txBox="1">
            <a:spLocks noChangeArrowheads="1"/>
          </p:cNvSpPr>
          <p:nvPr/>
        </p:nvSpPr>
        <p:spPr bwMode="auto">
          <a:xfrm>
            <a:off x="4998093" y="3152775"/>
            <a:ext cx="4191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spcBef>
                <a:spcPct val="50000"/>
              </a:spcBef>
            </a:pPr>
            <a:r>
              <a:rPr lang="en-US" altLang="en-US"/>
              <a:t>A more efficient backtracking approach is to note that each queen must be in its own column and row.  This reduces the search from (N</a:t>
            </a:r>
            <a:r>
              <a:rPr lang="en-US" altLang="en-US" baseline="30000"/>
              <a:t>2</a:t>
            </a:r>
            <a:r>
              <a:rPr lang="en-US" altLang="en-US"/>
              <a:t>)! to N!.</a:t>
            </a:r>
          </a:p>
        </p:txBody>
      </p:sp>
    </p:spTree>
    <p:extLst>
      <p:ext uri="{BB962C8B-B14F-4D97-AF65-F5344CB8AC3E}">
        <p14:creationId xmlns:p14="http://schemas.microsoft.com/office/powerpoint/2010/main" val="185714063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28600" y="1371600"/>
            <a:ext cx="3124200" cy="3429000"/>
          </a:xfrm>
          <a:prstGeom prst="rect">
            <a:avLst/>
          </a:prstGeom>
          <a:solidFill>
            <a:srgbClr val="FFFFFF"/>
          </a:solidFill>
          <a:ln w="28575">
            <a:solidFill>
              <a:srgbClr val="3366FF"/>
            </a:solidFill>
            <a:miter lim="800000"/>
            <a:headEnd/>
            <a:tailEnd/>
          </a:ln>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lnSpc>
                <a:spcPct val="90000"/>
              </a:lnSpc>
            </a:pPr>
            <a:r>
              <a:rPr lang="en-IN" altLang="en-US" sz="1400" b="1" noProof="1">
                <a:solidFill>
                  <a:srgbClr val="0000FF"/>
                </a:solidFill>
                <a:latin typeface="Courier New" panose="02070309020205020404" pitchFamily="49" charset="0"/>
              </a:rPr>
              <a:t>#include</a:t>
            </a:r>
            <a:r>
              <a:rPr lang="en-IN" altLang="en-US" sz="1400" b="1" noProof="1">
                <a:latin typeface="Courier New" panose="02070309020205020404" pitchFamily="49" charset="0"/>
              </a:rPr>
              <a:t> </a:t>
            </a:r>
            <a:r>
              <a:rPr lang="en-IN" altLang="en-US" sz="1400" b="1" noProof="1">
                <a:solidFill>
                  <a:srgbClr val="A31515"/>
                </a:solidFill>
                <a:latin typeface="Courier New" panose="02070309020205020404" pitchFamily="49" charset="0"/>
              </a:rPr>
              <a:t>&lt;stdio.h&gt;</a:t>
            </a:r>
          </a:p>
          <a:p>
            <a:pPr eaLnBrk="1" hangingPunct="1">
              <a:lnSpc>
                <a:spcPct val="90000"/>
              </a:lnSpc>
            </a:pPr>
            <a:r>
              <a:rPr lang="en-IN" altLang="en-US" sz="1400" b="1" noProof="1">
                <a:solidFill>
                  <a:srgbClr val="0000FF"/>
                </a:solidFill>
                <a:latin typeface="Courier New" panose="02070309020205020404" pitchFamily="49" charset="0"/>
              </a:rPr>
              <a:t>#include</a:t>
            </a:r>
            <a:r>
              <a:rPr lang="en-IN" altLang="en-US" sz="1400" b="1" noProof="1">
                <a:latin typeface="Courier New" panose="02070309020205020404" pitchFamily="49" charset="0"/>
              </a:rPr>
              <a:t> </a:t>
            </a:r>
            <a:r>
              <a:rPr lang="en-IN" altLang="en-US" sz="1400" b="1" noProof="1">
                <a:solidFill>
                  <a:srgbClr val="A31515"/>
                </a:solidFill>
                <a:latin typeface="Courier New" panose="02070309020205020404" pitchFamily="49" charset="0"/>
              </a:rPr>
              <a:t>&lt;math.h&gt;</a:t>
            </a:r>
          </a:p>
          <a:p>
            <a:pPr eaLnBrk="1" hangingPunct="1">
              <a:lnSpc>
                <a:spcPct val="90000"/>
              </a:lnSpc>
            </a:pPr>
            <a:r>
              <a:rPr lang="en-IN" altLang="en-US" sz="1400" b="1" noProof="1">
                <a:solidFill>
                  <a:srgbClr val="0000FF"/>
                </a:solidFill>
                <a:latin typeface="Courier New" panose="02070309020205020404" pitchFamily="49" charset="0"/>
              </a:rPr>
              <a:t>#include</a:t>
            </a:r>
            <a:r>
              <a:rPr lang="en-IN" altLang="en-US" sz="1400" b="1" noProof="1">
                <a:latin typeface="Courier New" panose="02070309020205020404" pitchFamily="49" charset="0"/>
              </a:rPr>
              <a:t> </a:t>
            </a:r>
            <a:r>
              <a:rPr lang="en-IN" altLang="en-US" sz="1400" b="1" noProof="1">
                <a:solidFill>
                  <a:srgbClr val="A31515"/>
                </a:solidFill>
                <a:latin typeface="Courier New" panose="02070309020205020404" pitchFamily="49" charset="0"/>
              </a:rPr>
              <a:t>&lt;conio.h&gt;</a:t>
            </a:r>
          </a:p>
          <a:p>
            <a:pPr eaLnBrk="1" hangingPunct="1">
              <a:lnSpc>
                <a:spcPct val="90000"/>
              </a:lnSpc>
            </a:pPr>
            <a:endParaRPr lang="en-IN" altLang="en-US" sz="1400" b="1" noProof="1">
              <a:solidFill>
                <a:srgbClr val="A31515"/>
              </a:solidFill>
              <a:latin typeface="Courier New" panose="02070309020205020404" pitchFamily="49" charset="0"/>
            </a:endParaRPr>
          </a:p>
          <a:p>
            <a:pPr eaLnBrk="1" hangingPunct="1">
              <a:lnSpc>
                <a:spcPct val="90000"/>
              </a:lnSpc>
            </a:pPr>
            <a:r>
              <a:rPr lang="en-IN" altLang="en-US" sz="1400" b="1" noProof="1">
                <a:solidFill>
                  <a:srgbClr val="0000FF"/>
                </a:solidFill>
                <a:latin typeface="Courier New" panose="02070309020205020404" pitchFamily="49" charset="0"/>
              </a:rPr>
              <a:t>int</a:t>
            </a:r>
            <a:r>
              <a:rPr lang="en-IN" altLang="en-US" sz="1400" b="1" noProof="1">
                <a:latin typeface="Courier New" panose="02070309020205020404" pitchFamily="49" charset="0"/>
              </a:rPr>
              <a:t> n,</a:t>
            </a:r>
            <a:r>
              <a:rPr lang="en-US" altLang="en-US" sz="1400" b="1">
                <a:latin typeface="Courier New" panose="02070309020205020404" pitchFamily="49" charset="0"/>
              </a:rPr>
              <a:t> </a:t>
            </a:r>
            <a:r>
              <a:rPr lang="en-US" altLang="en-US" sz="1400" b="1" noProof="1">
                <a:latin typeface="Courier New" panose="02070309020205020404" pitchFamily="49" charset="0"/>
              </a:rPr>
              <a:t>x[30];</a:t>
            </a:r>
            <a:endParaRPr lang="en-US" altLang="en-US" sz="1400" b="1">
              <a:latin typeface="Courier New" panose="02070309020205020404" pitchFamily="49" charset="0"/>
            </a:endParaRPr>
          </a:p>
          <a:p>
            <a:pPr eaLnBrk="1" hangingPunct="1">
              <a:lnSpc>
                <a:spcPct val="90000"/>
              </a:lnSpc>
            </a:pPr>
            <a:endParaRPr lang="en-US" altLang="en-US" sz="1400" b="1" noProof="1">
              <a:latin typeface="Courier New" panose="02070309020205020404" pitchFamily="49" charset="0"/>
            </a:endParaRPr>
          </a:p>
          <a:p>
            <a:pPr eaLnBrk="1" hangingPunct="1">
              <a:lnSpc>
                <a:spcPct val="90000"/>
              </a:lnSpc>
            </a:pPr>
            <a:r>
              <a:rPr lang="en-US" altLang="en-US" sz="1400" b="1" noProof="1">
                <a:solidFill>
                  <a:srgbClr val="0000FF"/>
                </a:solidFill>
                <a:latin typeface="Courier New" panose="02070309020205020404" pitchFamily="49" charset="0"/>
              </a:rPr>
              <a:t>int</a:t>
            </a:r>
            <a:r>
              <a:rPr lang="en-US" altLang="en-US" sz="1400" b="1" noProof="1">
                <a:latin typeface="Courier New" panose="02070309020205020404" pitchFamily="49" charset="0"/>
              </a:rPr>
              <a:t> solution(</a:t>
            </a:r>
            <a:r>
              <a:rPr lang="en-US" altLang="en-US" sz="1400" b="1" noProof="1">
                <a:solidFill>
                  <a:srgbClr val="0000FF"/>
                </a:solidFill>
                <a:latin typeface="Courier New" panose="02070309020205020404" pitchFamily="49" charset="0"/>
              </a:rPr>
              <a:t>int</a:t>
            </a:r>
            <a:r>
              <a:rPr lang="en-US" altLang="en-US" sz="1400" b="1" noProof="1">
                <a:latin typeface="Courier New" panose="02070309020205020404" pitchFamily="49" charset="0"/>
              </a:rPr>
              <a:t> k)</a:t>
            </a:r>
          </a:p>
          <a:p>
            <a:pPr eaLnBrk="1" hangingPunct="1">
              <a:lnSpc>
                <a:spcPct val="90000"/>
              </a:lnSpc>
            </a:pPr>
            <a:r>
              <a:rPr lang="en-US" altLang="en-US" sz="1400" b="1" noProof="1">
                <a:latin typeface="Courier New" panose="02070309020205020404" pitchFamily="49" charset="0"/>
              </a:rPr>
              <a:t>{</a:t>
            </a:r>
          </a:p>
          <a:p>
            <a:pPr eaLnBrk="1" hangingPunct="1">
              <a:lnSpc>
                <a:spcPct val="90000"/>
              </a:lnSpc>
            </a:pPr>
            <a:r>
              <a:rPr lang="en-US" altLang="en-US" sz="1400" b="1" noProof="1">
                <a:latin typeface="Courier New" panose="02070309020205020404" pitchFamily="49" charset="0"/>
              </a:rPr>
              <a:t>    </a:t>
            </a:r>
            <a:r>
              <a:rPr lang="en-US" altLang="en-US" sz="1400" b="1" noProof="1">
                <a:solidFill>
                  <a:srgbClr val="0000FF"/>
                </a:solidFill>
                <a:latin typeface="Courier New" panose="02070309020205020404" pitchFamily="49" charset="0"/>
              </a:rPr>
              <a:t>return</a:t>
            </a:r>
            <a:r>
              <a:rPr lang="en-US" altLang="en-US" sz="1400" b="1" noProof="1">
                <a:latin typeface="Courier New" panose="02070309020205020404" pitchFamily="49" charset="0"/>
              </a:rPr>
              <a:t> k==n;</a:t>
            </a:r>
          </a:p>
          <a:p>
            <a:pPr eaLnBrk="1" hangingPunct="1">
              <a:lnSpc>
                <a:spcPct val="90000"/>
              </a:lnSpc>
            </a:pPr>
            <a:r>
              <a:rPr lang="en-US" altLang="en-US" sz="1400" b="1" noProof="1">
                <a:latin typeface="Courier New" panose="02070309020205020404" pitchFamily="49" charset="0"/>
              </a:rPr>
              <a:t>}</a:t>
            </a:r>
            <a:endParaRPr lang="en-US" altLang="en-US" sz="1400" b="1">
              <a:latin typeface="Courier New" panose="02070309020205020404" pitchFamily="49" charset="0"/>
            </a:endParaRPr>
          </a:p>
          <a:p>
            <a:pPr eaLnBrk="1" hangingPunct="1">
              <a:lnSpc>
                <a:spcPct val="90000"/>
              </a:lnSpc>
            </a:pPr>
            <a:endParaRPr lang="en-US" altLang="en-US" sz="1400" b="1" noProof="1">
              <a:latin typeface="Courier New" panose="02070309020205020404" pitchFamily="49" charset="0"/>
            </a:endParaRPr>
          </a:p>
          <a:p>
            <a:pPr eaLnBrk="1" hangingPunct="1">
              <a:lnSpc>
                <a:spcPct val="90000"/>
              </a:lnSpc>
            </a:pPr>
            <a:r>
              <a:rPr lang="en-US" altLang="en-US" sz="1400" b="1" noProof="1">
                <a:solidFill>
                  <a:srgbClr val="0000FF"/>
                </a:solidFill>
                <a:latin typeface="Courier New" panose="02070309020205020404" pitchFamily="49" charset="0"/>
              </a:rPr>
              <a:t>void</a:t>
            </a:r>
            <a:r>
              <a:rPr lang="en-US" altLang="en-US" sz="1400" b="1" noProof="1">
                <a:latin typeface="Courier New" panose="02070309020205020404" pitchFamily="49" charset="0"/>
              </a:rPr>
              <a:t> print(</a:t>
            </a:r>
            <a:r>
              <a:rPr lang="en-US" altLang="en-US" sz="1400" b="1" noProof="1">
                <a:solidFill>
                  <a:srgbClr val="0000FF"/>
                </a:solidFill>
                <a:latin typeface="Courier New" panose="02070309020205020404" pitchFamily="49" charset="0"/>
              </a:rPr>
              <a:t>int</a:t>
            </a:r>
            <a:r>
              <a:rPr lang="en-US" altLang="en-US" sz="1400" b="1" noProof="1">
                <a:latin typeface="Courier New" panose="02070309020205020404" pitchFamily="49" charset="0"/>
              </a:rPr>
              <a:t> k)</a:t>
            </a:r>
          </a:p>
          <a:p>
            <a:pPr eaLnBrk="1" hangingPunct="1">
              <a:lnSpc>
                <a:spcPct val="90000"/>
              </a:lnSpc>
            </a:pPr>
            <a:r>
              <a:rPr lang="en-US" altLang="en-US" sz="1400" b="1" noProof="1">
                <a:latin typeface="Courier New" panose="02070309020205020404" pitchFamily="49" charset="0"/>
              </a:rPr>
              <a:t>{</a:t>
            </a:r>
          </a:p>
          <a:p>
            <a:pPr eaLnBrk="1" hangingPunct="1">
              <a:lnSpc>
                <a:spcPct val="90000"/>
              </a:lnSpc>
            </a:pPr>
            <a:r>
              <a:rPr lang="en-US" altLang="en-US" sz="1400" b="1" noProof="1">
                <a:latin typeface="Courier New" panose="02070309020205020404" pitchFamily="49" charset="0"/>
              </a:rPr>
              <a:t>    </a:t>
            </a:r>
            <a:r>
              <a:rPr lang="en-US" altLang="en-US" sz="1400" b="1" noProof="1">
                <a:solidFill>
                  <a:srgbClr val="0000FF"/>
                </a:solidFill>
                <a:latin typeface="Courier New" panose="02070309020205020404" pitchFamily="49" charset="0"/>
              </a:rPr>
              <a:t>for</a:t>
            </a:r>
            <a:r>
              <a:rPr lang="en-US" altLang="en-US" sz="1400" b="1" noProof="1">
                <a:latin typeface="Courier New" panose="02070309020205020404" pitchFamily="49" charset="0"/>
              </a:rPr>
              <a:t> (</a:t>
            </a:r>
            <a:r>
              <a:rPr lang="en-US" altLang="en-US" sz="1400" b="1" noProof="1">
                <a:solidFill>
                  <a:srgbClr val="0000FF"/>
                </a:solidFill>
                <a:latin typeface="Courier New" panose="02070309020205020404" pitchFamily="49" charset="0"/>
              </a:rPr>
              <a:t>int</a:t>
            </a:r>
            <a:r>
              <a:rPr lang="en-US" altLang="en-US" sz="1400" b="1" noProof="1">
                <a:latin typeface="Courier New" panose="02070309020205020404" pitchFamily="49" charset="0"/>
              </a:rPr>
              <a:t> i=1;i&lt;k+1;i++)</a:t>
            </a:r>
          </a:p>
          <a:p>
            <a:pPr eaLnBrk="1" hangingPunct="1">
              <a:lnSpc>
                <a:spcPct val="90000"/>
              </a:lnSpc>
            </a:pPr>
            <a:r>
              <a:rPr lang="en-US" altLang="en-US" sz="1400" b="1" noProof="1">
                <a:latin typeface="Courier New" panose="02070309020205020404" pitchFamily="49" charset="0"/>
              </a:rPr>
              <a:t>        printf(</a:t>
            </a:r>
            <a:r>
              <a:rPr lang="en-US" altLang="en-US" sz="1400" b="1" noProof="1">
                <a:solidFill>
                  <a:srgbClr val="A31515"/>
                </a:solidFill>
                <a:latin typeface="Courier New" panose="02070309020205020404" pitchFamily="49" charset="0"/>
              </a:rPr>
              <a:t>"%d "</a:t>
            </a:r>
            <a:r>
              <a:rPr lang="en-US" altLang="en-US" sz="1400" b="1" noProof="1">
                <a:latin typeface="Courier New" panose="02070309020205020404" pitchFamily="49" charset="0"/>
              </a:rPr>
              <a:t>,x[i]);</a:t>
            </a:r>
          </a:p>
          <a:p>
            <a:pPr eaLnBrk="1" hangingPunct="1">
              <a:lnSpc>
                <a:spcPct val="90000"/>
              </a:lnSpc>
            </a:pPr>
            <a:r>
              <a:rPr lang="en-US" altLang="en-US" sz="1400" b="1" noProof="1">
                <a:latin typeface="Courier New" panose="02070309020205020404" pitchFamily="49" charset="0"/>
              </a:rPr>
              <a:t>    printf(</a:t>
            </a:r>
            <a:r>
              <a:rPr lang="en-US" altLang="en-US" sz="1400" b="1" noProof="1">
                <a:solidFill>
                  <a:srgbClr val="A31515"/>
                </a:solidFill>
                <a:latin typeface="Courier New" panose="02070309020205020404" pitchFamily="49" charset="0"/>
              </a:rPr>
              <a:t>"\n"</a:t>
            </a:r>
            <a:r>
              <a:rPr lang="en-US" altLang="en-US" sz="1400" b="1" noProof="1">
                <a:latin typeface="Courier New" panose="02070309020205020404" pitchFamily="49" charset="0"/>
              </a:rPr>
              <a:t>);</a:t>
            </a:r>
          </a:p>
          <a:p>
            <a:pPr eaLnBrk="1" hangingPunct="1">
              <a:lnSpc>
                <a:spcPct val="90000"/>
              </a:lnSpc>
            </a:pPr>
            <a:r>
              <a:rPr lang="en-US" altLang="en-US" sz="1400" b="1" noProof="1">
                <a:latin typeface="Courier New" panose="02070309020205020404" pitchFamily="49" charset="0"/>
              </a:rPr>
              <a:t>}</a:t>
            </a:r>
          </a:p>
        </p:txBody>
      </p:sp>
      <p:sp>
        <p:nvSpPr>
          <p:cNvPr id="10243" name="Text Box 3"/>
          <p:cNvSpPr txBox="1">
            <a:spLocks noChangeArrowheads="1"/>
          </p:cNvSpPr>
          <p:nvPr/>
        </p:nvSpPr>
        <p:spPr bwMode="auto">
          <a:xfrm>
            <a:off x="3505200" y="3048000"/>
            <a:ext cx="5486400" cy="3581400"/>
          </a:xfrm>
          <a:prstGeom prst="rect">
            <a:avLst/>
          </a:prstGeom>
          <a:solidFill>
            <a:srgbClr val="FFFFFF"/>
          </a:solidFill>
          <a:ln w="28575">
            <a:solidFill>
              <a:srgbClr val="3366FF"/>
            </a:solidFill>
            <a:miter lim="800000"/>
            <a:headEnd/>
            <a:tailEnd/>
          </a:ln>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lnSpc>
                <a:spcPct val="90000"/>
              </a:lnSpc>
            </a:pPr>
            <a:r>
              <a:rPr lang="en-IN" altLang="en-US" sz="1400" b="1" noProof="1">
                <a:solidFill>
                  <a:srgbClr val="0000FF"/>
                </a:solidFill>
                <a:latin typeface="Courier New" panose="02070309020205020404" pitchFamily="49" charset="0"/>
              </a:rPr>
              <a:t>void</a:t>
            </a:r>
            <a:r>
              <a:rPr lang="en-IN" altLang="en-US" sz="1400" b="1" noProof="1">
                <a:latin typeface="Courier New" panose="02070309020205020404" pitchFamily="49" charset="0"/>
              </a:rPr>
              <a:t> back(</a:t>
            </a:r>
            <a:r>
              <a:rPr lang="en-IN" altLang="en-US" sz="1400" b="1" noProof="1">
                <a:solidFill>
                  <a:srgbClr val="0000FF"/>
                </a:solidFill>
                <a:latin typeface="Courier New" panose="02070309020205020404" pitchFamily="49" charset="0"/>
              </a:rPr>
              <a:t>int</a:t>
            </a:r>
            <a:r>
              <a:rPr lang="en-IN" altLang="en-US" sz="1400" b="1" noProof="1">
                <a:latin typeface="Courier New" panose="02070309020205020404" pitchFamily="49" charset="0"/>
              </a:rPr>
              <a:t> k)</a:t>
            </a:r>
          </a:p>
          <a:p>
            <a:pPr eaLnBrk="1" hangingPunct="1">
              <a:lnSpc>
                <a:spcPct val="90000"/>
              </a:lnSpc>
            </a:pPr>
            <a:r>
              <a:rPr lang="en-IN" altLang="en-US" sz="1400" b="1" noProof="1">
                <a:latin typeface="Courier New" panose="02070309020205020404" pitchFamily="49" charset="0"/>
              </a:rPr>
              <a:t>{</a:t>
            </a:r>
          </a:p>
          <a:p>
            <a:pPr eaLnBrk="1" hangingPunct="1">
              <a:lnSpc>
                <a:spcPct val="90000"/>
              </a:lnSpc>
            </a:pPr>
            <a:r>
              <a:rPr lang="en-IN" altLang="en-US" sz="1400" b="1" noProof="1">
                <a:latin typeface="Courier New" panose="02070309020205020404" pitchFamily="49" charset="0"/>
              </a:rPr>
              <a:t>    </a:t>
            </a:r>
            <a:r>
              <a:rPr lang="en-IN" altLang="en-US" sz="1400" b="1" noProof="1">
                <a:solidFill>
                  <a:srgbClr val="0000FF"/>
                </a:solidFill>
                <a:latin typeface="Courier New" panose="02070309020205020404" pitchFamily="49" charset="0"/>
              </a:rPr>
              <a:t>if</a:t>
            </a:r>
            <a:r>
              <a:rPr lang="en-IN" altLang="en-US" sz="1400" b="1" noProof="1">
                <a:latin typeface="Courier New" panose="02070309020205020404" pitchFamily="49" charset="0"/>
              </a:rPr>
              <a:t> (solution(k))</a:t>
            </a:r>
          </a:p>
          <a:p>
            <a:pPr eaLnBrk="1" hangingPunct="1">
              <a:lnSpc>
                <a:spcPct val="90000"/>
              </a:lnSpc>
            </a:pPr>
            <a:r>
              <a:rPr lang="en-IN" altLang="en-US" sz="1400" b="1" noProof="1">
                <a:latin typeface="Courier New" panose="02070309020205020404" pitchFamily="49" charset="0"/>
              </a:rPr>
              <a:t>        print(k);</a:t>
            </a:r>
          </a:p>
          <a:p>
            <a:pPr eaLnBrk="1" hangingPunct="1">
              <a:lnSpc>
                <a:spcPct val="90000"/>
              </a:lnSpc>
            </a:pPr>
            <a:r>
              <a:rPr lang="en-IN" altLang="en-US" sz="1400" b="1" noProof="1">
                <a:latin typeface="Courier New" panose="02070309020205020404" pitchFamily="49" charset="0"/>
              </a:rPr>
              <a:t>    </a:t>
            </a:r>
            <a:r>
              <a:rPr lang="en-IN" altLang="en-US" sz="1400" b="1" noProof="1">
                <a:solidFill>
                  <a:srgbClr val="0000FF"/>
                </a:solidFill>
                <a:latin typeface="Courier New" panose="02070309020205020404" pitchFamily="49" charset="0"/>
              </a:rPr>
              <a:t>else</a:t>
            </a:r>
          </a:p>
          <a:p>
            <a:pPr eaLnBrk="1" hangingPunct="1">
              <a:lnSpc>
                <a:spcPct val="90000"/>
              </a:lnSpc>
            </a:pPr>
            <a:r>
              <a:rPr lang="en-IN" altLang="en-US" sz="1400" b="1" noProof="1">
                <a:latin typeface="Courier New" panose="02070309020205020404" pitchFamily="49" charset="0"/>
              </a:rPr>
              <a:t>        </a:t>
            </a:r>
            <a:r>
              <a:rPr lang="en-IN" altLang="en-US" sz="1400" b="1" noProof="1">
                <a:solidFill>
                  <a:srgbClr val="0000FF"/>
                </a:solidFill>
                <a:latin typeface="Courier New" panose="02070309020205020404" pitchFamily="49" charset="0"/>
              </a:rPr>
              <a:t>for</a:t>
            </a:r>
            <a:r>
              <a:rPr lang="en-IN" altLang="en-US" sz="1400" b="1" noProof="1">
                <a:latin typeface="Courier New" panose="02070309020205020404" pitchFamily="49" charset="0"/>
              </a:rPr>
              <a:t> (x[k+1]=1; x[k+1]&lt;=n; x[k+1]++)</a:t>
            </a:r>
          </a:p>
          <a:p>
            <a:pPr eaLnBrk="1" hangingPunct="1">
              <a:lnSpc>
                <a:spcPct val="90000"/>
              </a:lnSpc>
            </a:pPr>
            <a:r>
              <a:rPr lang="en-IN" altLang="en-US" sz="1400" b="1" noProof="1">
                <a:latin typeface="Courier New" panose="02070309020205020404" pitchFamily="49" charset="0"/>
              </a:rPr>
              <a:t>            </a:t>
            </a:r>
            <a:r>
              <a:rPr lang="en-IN" altLang="en-US" sz="1400" b="1" noProof="1">
                <a:solidFill>
                  <a:srgbClr val="0000FF"/>
                </a:solidFill>
                <a:latin typeface="Courier New" panose="02070309020205020404" pitchFamily="49" charset="0"/>
              </a:rPr>
              <a:t>if</a:t>
            </a:r>
            <a:r>
              <a:rPr lang="en-IN" altLang="en-US" sz="1400" b="1" noProof="1">
                <a:latin typeface="Courier New" panose="02070309020205020404" pitchFamily="49" charset="0"/>
              </a:rPr>
              <a:t> (possible(k+1))</a:t>
            </a:r>
          </a:p>
          <a:p>
            <a:pPr eaLnBrk="1" hangingPunct="1">
              <a:lnSpc>
                <a:spcPct val="90000"/>
              </a:lnSpc>
            </a:pPr>
            <a:r>
              <a:rPr lang="en-IN" altLang="en-US" sz="1400" b="1" noProof="1">
                <a:latin typeface="Courier New" panose="02070309020205020404" pitchFamily="49" charset="0"/>
              </a:rPr>
              <a:t>    back(k+1);</a:t>
            </a:r>
          </a:p>
          <a:p>
            <a:pPr eaLnBrk="1" hangingPunct="1">
              <a:lnSpc>
                <a:spcPct val="90000"/>
              </a:lnSpc>
            </a:pPr>
            <a:r>
              <a:rPr lang="en-IN" altLang="en-US" sz="1400" b="1" noProof="1">
                <a:latin typeface="Courier New" panose="02070309020205020404" pitchFamily="49" charset="0"/>
              </a:rPr>
              <a:t>}</a:t>
            </a:r>
          </a:p>
          <a:p>
            <a:pPr eaLnBrk="1" hangingPunct="1">
              <a:lnSpc>
                <a:spcPct val="90000"/>
              </a:lnSpc>
            </a:pPr>
            <a:endParaRPr lang="en-IN" altLang="en-US" sz="1400" b="1" noProof="1">
              <a:latin typeface="Courier New" panose="02070309020205020404" pitchFamily="49" charset="0"/>
            </a:endParaRPr>
          </a:p>
          <a:p>
            <a:pPr eaLnBrk="1" hangingPunct="1">
              <a:lnSpc>
                <a:spcPct val="90000"/>
              </a:lnSpc>
            </a:pPr>
            <a:r>
              <a:rPr lang="en-IN" altLang="en-US" sz="1400" b="1" noProof="1">
                <a:solidFill>
                  <a:srgbClr val="0000FF"/>
                </a:solidFill>
                <a:latin typeface="Courier New" panose="02070309020205020404" pitchFamily="49" charset="0"/>
              </a:rPr>
              <a:t>void</a:t>
            </a:r>
            <a:r>
              <a:rPr lang="en-IN" altLang="en-US" sz="1400" b="1" noProof="1">
                <a:latin typeface="Courier New" panose="02070309020205020404" pitchFamily="49" charset="0"/>
              </a:rPr>
              <a:t> main()</a:t>
            </a:r>
          </a:p>
          <a:p>
            <a:pPr eaLnBrk="1" hangingPunct="1">
              <a:lnSpc>
                <a:spcPct val="90000"/>
              </a:lnSpc>
            </a:pPr>
            <a:r>
              <a:rPr lang="en-IN" altLang="en-US" sz="1400" b="1" noProof="1">
                <a:latin typeface="Courier New" panose="02070309020205020404" pitchFamily="49" charset="0"/>
              </a:rPr>
              <a:t>{</a:t>
            </a:r>
          </a:p>
          <a:p>
            <a:pPr eaLnBrk="1" hangingPunct="1">
              <a:lnSpc>
                <a:spcPct val="90000"/>
              </a:lnSpc>
            </a:pPr>
            <a:r>
              <a:rPr lang="en-IN" altLang="en-US" sz="1400" b="1" noProof="1">
                <a:latin typeface="Courier New" panose="02070309020205020404" pitchFamily="49" charset="0"/>
              </a:rPr>
              <a:t>	</a:t>
            </a:r>
            <a:r>
              <a:rPr lang="en-IN" altLang="en-US" sz="1400" b="1" noProof="1">
                <a:solidFill>
                  <a:srgbClr val="0000FF"/>
                </a:solidFill>
                <a:latin typeface="Courier New" panose="02070309020205020404" pitchFamily="49" charset="0"/>
              </a:rPr>
              <a:t>char</a:t>
            </a:r>
            <a:r>
              <a:rPr lang="en-IN" altLang="en-US" sz="1400" b="1" noProof="1">
                <a:latin typeface="Courier New" panose="02070309020205020404" pitchFamily="49" charset="0"/>
              </a:rPr>
              <a:t> ch;</a:t>
            </a:r>
          </a:p>
          <a:p>
            <a:pPr eaLnBrk="1" hangingPunct="1">
              <a:lnSpc>
                <a:spcPct val="90000"/>
              </a:lnSpc>
            </a:pPr>
            <a:r>
              <a:rPr lang="en-IN" altLang="en-US" sz="1400" b="1" noProof="1">
                <a:latin typeface="Courier New" panose="02070309020205020404" pitchFamily="49" charset="0"/>
              </a:rPr>
              <a:t>    printf(</a:t>
            </a:r>
            <a:r>
              <a:rPr lang="en-IN" altLang="en-US" sz="1400" b="1" noProof="1">
                <a:solidFill>
                  <a:srgbClr val="A31515"/>
                </a:solidFill>
                <a:latin typeface="Courier New" panose="02070309020205020404" pitchFamily="49" charset="0"/>
              </a:rPr>
              <a:t>"</a:t>
            </a:r>
            <a:r>
              <a:rPr lang="en-US" altLang="en-US" sz="1400" b="1">
                <a:solidFill>
                  <a:srgbClr val="A31515"/>
                </a:solidFill>
                <a:latin typeface="Courier New" panose="02070309020205020404" pitchFamily="49" charset="0"/>
              </a:rPr>
              <a:t>E</a:t>
            </a:r>
            <a:r>
              <a:rPr lang="en-US" altLang="en-US" sz="1400" b="1" noProof="1">
                <a:solidFill>
                  <a:srgbClr val="A31515"/>
                </a:solidFill>
                <a:latin typeface="Courier New" panose="02070309020205020404" pitchFamily="49" charset="0"/>
              </a:rPr>
              <a:t>nter the size of NxN chessboard: "</a:t>
            </a:r>
            <a:r>
              <a:rPr lang="en-US" altLang="en-US" sz="1400" b="1" noProof="1">
                <a:latin typeface="Courier New" panose="02070309020205020404" pitchFamily="49" charset="0"/>
              </a:rPr>
              <a:t>);</a:t>
            </a:r>
          </a:p>
          <a:p>
            <a:pPr eaLnBrk="1" hangingPunct="1">
              <a:lnSpc>
                <a:spcPct val="90000"/>
              </a:lnSpc>
            </a:pPr>
            <a:r>
              <a:rPr lang="en-US" altLang="en-US" sz="1400" b="1" noProof="1">
                <a:latin typeface="Courier New" panose="02070309020205020404" pitchFamily="49" charset="0"/>
              </a:rPr>
              <a:t>    scanf(</a:t>
            </a:r>
            <a:r>
              <a:rPr lang="en-US" altLang="en-US" sz="1400" b="1" noProof="1">
                <a:solidFill>
                  <a:srgbClr val="A31515"/>
                </a:solidFill>
                <a:latin typeface="Courier New" panose="02070309020205020404" pitchFamily="49" charset="0"/>
              </a:rPr>
              <a:t>"%d"</a:t>
            </a:r>
            <a:r>
              <a:rPr lang="en-US" altLang="en-US" sz="1400" b="1" noProof="1">
                <a:latin typeface="Courier New" panose="02070309020205020404" pitchFamily="49" charset="0"/>
              </a:rPr>
              <a:t>,&amp;n);</a:t>
            </a:r>
          </a:p>
          <a:p>
            <a:pPr eaLnBrk="1" hangingPunct="1">
              <a:lnSpc>
                <a:spcPct val="90000"/>
              </a:lnSpc>
            </a:pPr>
            <a:r>
              <a:rPr lang="en-US" altLang="en-US" sz="1400" b="1" noProof="1">
                <a:latin typeface="Courier New" panose="02070309020205020404" pitchFamily="49" charset="0"/>
              </a:rPr>
              <a:t>    printf(</a:t>
            </a:r>
            <a:r>
              <a:rPr lang="en-US" altLang="en-US" sz="1400" b="1" noProof="1">
                <a:solidFill>
                  <a:srgbClr val="A31515"/>
                </a:solidFill>
                <a:latin typeface="Courier New" panose="02070309020205020404" pitchFamily="49" charset="0"/>
              </a:rPr>
              <a:t>"\nThe solution: "</a:t>
            </a:r>
            <a:r>
              <a:rPr lang="en-US" altLang="en-US" sz="1400" b="1" noProof="1">
                <a:latin typeface="Courier New" panose="02070309020205020404" pitchFamily="49" charset="0"/>
              </a:rPr>
              <a:t>);</a:t>
            </a:r>
          </a:p>
          <a:p>
            <a:pPr eaLnBrk="1" hangingPunct="1">
              <a:lnSpc>
                <a:spcPct val="90000"/>
              </a:lnSpc>
            </a:pPr>
            <a:r>
              <a:rPr lang="en-US" altLang="en-US" sz="1400" b="1" noProof="1">
                <a:latin typeface="Courier New" panose="02070309020205020404" pitchFamily="49" charset="0"/>
              </a:rPr>
              <a:t>    back(0);</a:t>
            </a:r>
          </a:p>
          <a:p>
            <a:pPr eaLnBrk="1" hangingPunct="1">
              <a:lnSpc>
                <a:spcPct val="90000"/>
              </a:lnSpc>
            </a:pPr>
            <a:r>
              <a:rPr lang="en-US" altLang="en-US" sz="1400" b="1" noProof="1">
                <a:latin typeface="Courier New" panose="02070309020205020404" pitchFamily="49" charset="0"/>
              </a:rPr>
              <a:t>}</a:t>
            </a:r>
            <a:endParaRPr lang="en-US" altLang="en-US" sz="2000" b="1"/>
          </a:p>
        </p:txBody>
      </p:sp>
      <p:sp>
        <p:nvSpPr>
          <p:cNvPr id="10244" name="Text Box 4"/>
          <p:cNvSpPr txBox="1">
            <a:spLocks noChangeArrowheads="1"/>
          </p:cNvSpPr>
          <p:nvPr/>
        </p:nvSpPr>
        <p:spPr bwMode="auto">
          <a:xfrm>
            <a:off x="3505200" y="1371600"/>
            <a:ext cx="5486400" cy="1524000"/>
          </a:xfrm>
          <a:prstGeom prst="rect">
            <a:avLst/>
          </a:prstGeom>
          <a:solidFill>
            <a:srgbClr val="FFFFFF"/>
          </a:solidFill>
          <a:ln w="28575">
            <a:solidFill>
              <a:srgbClr val="3366FF"/>
            </a:solidFill>
            <a:miter lim="800000"/>
            <a:headEnd/>
            <a:tailEnd/>
          </a:ln>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lnSpc>
                <a:spcPct val="90000"/>
              </a:lnSpc>
            </a:pPr>
            <a:r>
              <a:rPr lang="en-IN" altLang="en-US" sz="1400" b="1" noProof="1">
                <a:solidFill>
                  <a:srgbClr val="0000FF"/>
                </a:solidFill>
                <a:latin typeface="Courier New" panose="02070309020205020404" pitchFamily="49" charset="0"/>
              </a:rPr>
              <a:t>int</a:t>
            </a:r>
            <a:r>
              <a:rPr lang="en-IN" altLang="en-US" sz="1400" b="1" noProof="1">
                <a:latin typeface="Courier New" panose="02070309020205020404" pitchFamily="49" charset="0"/>
              </a:rPr>
              <a:t> possible(</a:t>
            </a:r>
            <a:r>
              <a:rPr lang="en-IN" altLang="en-US" sz="1400" b="1" noProof="1">
                <a:solidFill>
                  <a:srgbClr val="0000FF"/>
                </a:solidFill>
                <a:latin typeface="Courier New" panose="02070309020205020404" pitchFamily="49" charset="0"/>
              </a:rPr>
              <a:t>int</a:t>
            </a:r>
            <a:r>
              <a:rPr lang="en-IN" altLang="en-US" sz="1400" b="1" noProof="1">
                <a:latin typeface="Courier New" panose="02070309020205020404" pitchFamily="49" charset="0"/>
              </a:rPr>
              <a:t> k)</a:t>
            </a:r>
          </a:p>
          <a:p>
            <a:pPr eaLnBrk="1" hangingPunct="1">
              <a:lnSpc>
                <a:spcPct val="90000"/>
              </a:lnSpc>
            </a:pPr>
            <a:r>
              <a:rPr lang="en-IN" altLang="en-US" sz="1400" b="1" noProof="1">
                <a:latin typeface="Courier New" panose="02070309020205020404" pitchFamily="49" charset="0"/>
              </a:rPr>
              <a:t>{</a:t>
            </a:r>
          </a:p>
          <a:p>
            <a:pPr eaLnBrk="1" hangingPunct="1">
              <a:lnSpc>
                <a:spcPct val="90000"/>
              </a:lnSpc>
            </a:pPr>
            <a:r>
              <a:rPr lang="en-IN" altLang="en-US" sz="1400" b="1" noProof="1">
                <a:latin typeface="Courier New" panose="02070309020205020404" pitchFamily="49" charset="0"/>
              </a:rPr>
              <a:t>    </a:t>
            </a:r>
            <a:r>
              <a:rPr lang="en-IN" altLang="en-US" sz="1400" b="1" noProof="1">
                <a:solidFill>
                  <a:srgbClr val="0000FF"/>
                </a:solidFill>
                <a:latin typeface="Courier New" panose="02070309020205020404" pitchFamily="49" charset="0"/>
              </a:rPr>
              <a:t>for</a:t>
            </a:r>
            <a:r>
              <a:rPr lang="en-IN" altLang="en-US" sz="1400" b="1" noProof="1">
                <a:latin typeface="Courier New" panose="02070309020205020404" pitchFamily="49" charset="0"/>
              </a:rPr>
              <a:t> (</a:t>
            </a:r>
            <a:r>
              <a:rPr lang="en-IN" altLang="en-US" sz="1400" b="1" noProof="1">
                <a:solidFill>
                  <a:srgbClr val="0000FF"/>
                </a:solidFill>
                <a:latin typeface="Courier New" panose="02070309020205020404" pitchFamily="49" charset="0"/>
              </a:rPr>
              <a:t>int</a:t>
            </a:r>
            <a:r>
              <a:rPr lang="en-IN" altLang="en-US" sz="1400" b="1" noProof="1">
                <a:latin typeface="Courier New" panose="02070309020205020404" pitchFamily="49" charset="0"/>
              </a:rPr>
              <a:t> i=1;i&lt;k;i++)</a:t>
            </a:r>
          </a:p>
          <a:p>
            <a:pPr eaLnBrk="1" hangingPunct="1">
              <a:lnSpc>
                <a:spcPct val="90000"/>
              </a:lnSpc>
            </a:pPr>
            <a:r>
              <a:rPr lang="en-IN" altLang="en-US" sz="1400" b="1" noProof="1">
                <a:latin typeface="Courier New" panose="02070309020205020404" pitchFamily="49" charset="0"/>
              </a:rPr>
              <a:t>        </a:t>
            </a:r>
            <a:r>
              <a:rPr lang="en-IN" altLang="en-US" sz="1400" b="1" noProof="1">
                <a:solidFill>
                  <a:srgbClr val="0000FF"/>
                </a:solidFill>
                <a:latin typeface="Courier New" panose="02070309020205020404" pitchFamily="49" charset="0"/>
              </a:rPr>
              <a:t>if</a:t>
            </a:r>
            <a:r>
              <a:rPr lang="en-IN" altLang="en-US" sz="1400" b="1" noProof="1">
                <a:latin typeface="Courier New" panose="02070309020205020404" pitchFamily="49" charset="0"/>
              </a:rPr>
              <a:t> (x[i]==x[k] || abs(x[i]-x[k])==k-i)</a:t>
            </a:r>
          </a:p>
          <a:p>
            <a:pPr eaLnBrk="1" hangingPunct="1">
              <a:lnSpc>
                <a:spcPct val="90000"/>
              </a:lnSpc>
            </a:pPr>
            <a:r>
              <a:rPr lang="en-IN" altLang="en-US" sz="1400" b="1" noProof="1">
                <a:latin typeface="Courier New" panose="02070309020205020404" pitchFamily="49" charset="0"/>
              </a:rPr>
              <a:t>            </a:t>
            </a:r>
            <a:r>
              <a:rPr lang="en-IN" altLang="en-US" sz="1400" b="1" noProof="1">
                <a:solidFill>
                  <a:srgbClr val="0000FF"/>
                </a:solidFill>
                <a:latin typeface="Courier New" panose="02070309020205020404" pitchFamily="49" charset="0"/>
              </a:rPr>
              <a:t>return</a:t>
            </a:r>
            <a:r>
              <a:rPr lang="en-IN" altLang="en-US" sz="1400" b="1" noProof="1">
                <a:latin typeface="Courier New" panose="02070309020205020404" pitchFamily="49" charset="0"/>
              </a:rPr>
              <a:t> 0;</a:t>
            </a:r>
          </a:p>
          <a:p>
            <a:pPr eaLnBrk="1" hangingPunct="1">
              <a:lnSpc>
                <a:spcPct val="90000"/>
              </a:lnSpc>
            </a:pPr>
            <a:r>
              <a:rPr lang="en-IN" altLang="en-US" sz="1400" b="1" noProof="1">
                <a:latin typeface="Courier New" panose="02070309020205020404" pitchFamily="49" charset="0"/>
              </a:rPr>
              <a:t>    </a:t>
            </a:r>
            <a:r>
              <a:rPr lang="en-IN" altLang="en-US" sz="1400" b="1" noProof="1">
                <a:solidFill>
                  <a:srgbClr val="0000FF"/>
                </a:solidFill>
                <a:latin typeface="Courier New" panose="02070309020205020404" pitchFamily="49" charset="0"/>
              </a:rPr>
              <a:t>return</a:t>
            </a:r>
            <a:r>
              <a:rPr lang="en-IN" altLang="en-US" sz="1400" b="1" noProof="1">
                <a:latin typeface="Courier New" panose="02070309020205020404" pitchFamily="49" charset="0"/>
              </a:rPr>
              <a:t> 1;</a:t>
            </a:r>
          </a:p>
          <a:p>
            <a:pPr eaLnBrk="1" hangingPunct="1">
              <a:lnSpc>
                <a:spcPct val="90000"/>
              </a:lnSpc>
            </a:pPr>
            <a:r>
              <a:rPr lang="en-IN" altLang="en-US" sz="1400" b="1" noProof="1">
                <a:latin typeface="Courier New" panose="02070309020205020404" pitchFamily="49" charset="0"/>
              </a:rPr>
              <a:t>}</a:t>
            </a:r>
          </a:p>
        </p:txBody>
      </p:sp>
      <p:sp>
        <p:nvSpPr>
          <p:cNvPr id="10245" name="Text Box 5"/>
          <p:cNvSpPr txBox="1">
            <a:spLocks noChangeArrowheads="1"/>
          </p:cNvSpPr>
          <p:nvPr/>
        </p:nvSpPr>
        <p:spPr bwMode="auto">
          <a:xfrm>
            <a:off x="1611313" y="304800"/>
            <a:ext cx="58562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sz="2400" b="1"/>
              <a:t>Sample: N Queens Backtracking Algorithm</a:t>
            </a:r>
          </a:p>
          <a:p>
            <a:pPr algn="ctr" eaLnBrk="1" hangingPunct="1"/>
            <a:r>
              <a:rPr lang="en-US" altLang="en-US" sz="2000" i="1"/>
              <a:t>by Antal</a:t>
            </a:r>
          </a:p>
        </p:txBody>
      </p:sp>
      <p:sp>
        <p:nvSpPr>
          <p:cNvPr id="10246" name="Text Box 6"/>
          <p:cNvSpPr txBox="1">
            <a:spLocks noChangeArrowheads="1"/>
          </p:cNvSpPr>
          <p:nvPr/>
        </p:nvSpPr>
        <p:spPr bwMode="auto">
          <a:xfrm>
            <a:off x="228600" y="5105400"/>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eaLnBrk="1" hangingPunct="1">
              <a:spcBef>
                <a:spcPct val="50000"/>
              </a:spcBef>
            </a:pPr>
            <a:r>
              <a:rPr lang="en-US" altLang="en-US">
                <a:solidFill>
                  <a:srgbClr val="0066FF"/>
                </a:solidFill>
              </a:rPr>
              <a:t>Can you see how this code checks for "attacking" queens?</a:t>
            </a:r>
          </a:p>
        </p:txBody>
      </p:sp>
    </p:spTree>
    <p:extLst>
      <p:ext uri="{BB962C8B-B14F-4D97-AF65-F5344CB8AC3E}">
        <p14:creationId xmlns:p14="http://schemas.microsoft.com/office/powerpoint/2010/main" val="1587077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g0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8763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Hamiltonian </a:t>
            </a:r>
            <a:r>
              <a:rPr lang="en-US" dirty="0" smtClean="0"/>
              <a:t>Cycles</a:t>
            </a:r>
            <a:r>
              <a:rPr lang="en-US" dirty="0"/>
              <a:t/>
            </a:r>
            <a:br>
              <a:rPr lang="en-US" dirty="0"/>
            </a:br>
            <a:endParaRPr lang="en-IN" dirty="0"/>
          </a:p>
        </p:txBody>
      </p:sp>
      <p:sp>
        <p:nvSpPr>
          <p:cNvPr id="3" name="Content Placeholder 2"/>
          <p:cNvSpPr>
            <a:spLocks noGrp="1"/>
          </p:cNvSpPr>
          <p:nvPr>
            <p:ph idx="1"/>
          </p:nvPr>
        </p:nvSpPr>
        <p:spPr>
          <a:xfrm>
            <a:off x="395536" y="2147888"/>
            <a:ext cx="8352928" cy="4114800"/>
          </a:xfrm>
        </p:spPr>
        <p:txBody>
          <a:bodyPr/>
          <a:lstStyle/>
          <a:p>
            <a:r>
              <a:rPr lang="en-US" dirty="0" smtClean="0"/>
              <a:t>Let </a:t>
            </a:r>
            <a:r>
              <a:rPr lang="en-US" dirty="0"/>
              <a:t>G = (V, E) be a connected graph with n vertices. A Hamiltonian </a:t>
            </a:r>
            <a:r>
              <a:rPr lang="en-US" dirty="0" smtClean="0"/>
              <a:t>cycle (</a:t>
            </a:r>
            <a:r>
              <a:rPr lang="en-US" dirty="0"/>
              <a:t>suggested by William Hamilton) is a round-trip path along n edges of </a:t>
            </a:r>
            <a:r>
              <a:rPr lang="en-US" dirty="0" smtClean="0"/>
              <a:t>G that </a:t>
            </a:r>
            <a:r>
              <a:rPr lang="en-US" dirty="0"/>
              <a:t>visits every vertex once and returns to its starting position. </a:t>
            </a:r>
            <a:endParaRPr lang="en-US" dirty="0" smtClean="0"/>
          </a:p>
          <a:p>
            <a:r>
              <a:rPr lang="en-US" dirty="0" smtClean="0"/>
              <a:t>In other words, if the vertices </a:t>
            </a:r>
            <a:r>
              <a:rPr lang="en-US" dirty="0"/>
              <a:t>of G are visited in the order v1, v2, . . . . . , vn+1, then the </a:t>
            </a:r>
            <a:r>
              <a:rPr lang="en-US" dirty="0" smtClean="0"/>
              <a:t>edges (</a:t>
            </a:r>
            <a:r>
              <a:rPr lang="en-US" dirty="0"/>
              <a:t>vi, vi+1) are in E, 1 &lt; </a:t>
            </a:r>
            <a:r>
              <a:rPr lang="en-US" dirty="0" err="1"/>
              <a:t>i</a:t>
            </a:r>
            <a:r>
              <a:rPr lang="en-US" dirty="0"/>
              <a:t> &lt; n, and the vi are distinct expect for v1 and vn+1</a:t>
            </a:r>
            <a:r>
              <a:rPr lang="en-US" dirty="0" smtClean="0"/>
              <a:t>, which </a:t>
            </a:r>
            <a:r>
              <a:rPr lang="en-US" dirty="0"/>
              <a:t>are equal. </a:t>
            </a:r>
            <a:endParaRPr lang="en-US" dirty="0" smtClean="0"/>
          </a:p>
        </p:txBody>
      </p:sp>
    </p:spTree>
    <p:extLst>
      <p:ext uri="{BB962C8B-B14F-4D97-AF65-F5344CB8AC3E}">
        <p14:creationId xmlns:p14="http://schemas.microsoft.com/office/powerpoint/2010/main" val="311312107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Hamiltonian </a:t>
            </a:r>
            <a:r>
              <a:rPr lang="en-US" dirty="0" smtClean="0"/>
              <a:t>Cycles</a:t>
            </a:r>
            <a:r>
              <a:rPr lang="en-US" dirty="0"/>
              <a:t/>
            </a:r>
            <a:br>
              <a:rPr lang="en-US" dirty="0"/>
            </a:br>
            <a:endParaRPr lang="en-IN" dirty="0"/>
          </a:p>
        </p:txBody>
      </p:sp>
      <p:sp>
        <p:nvSpPr>
          <p:cNvPr id="3" name="Content Placeholder 2"/>
          <p:cNvSpPr>
            <a:spLocks noGrp="1"/>
          </p:cNvSpPr>
          <p:nvPr>
            <p:ph idx="1"/>
          </p:nvPr>
        </p:nvSpPr>
        <p:spPr>
          <a:xfrm>
            <a:off x="467544" y="4293096"/>
            <a:ext cx="8424936" cy="2448272"/>
          </a:xfrm>
        </p:spPr>
        <p:txBody>
          <a:bodyPr/>
          <a:lstStyle/>
          <a:p>
            <a:r>
              <a:rPr lang="en-US" dirty="0" smtClean="0"/>
              <a:t>The </a:t>
            </a:r>
            <a:r>
              <a:rPr lang="en-US" dirty="0"/>
              <a:t>graph G1 contains the Hamiltonian cycle 1, 2, 8, 7, </a:t>
            </a:r>
            <a:r>
              <a:rPr lang="en-US" dirty="0" smtClean="0"/>
              <a:t>6,5</a:t>
            </a:r>
            <a:r>
              <a:rPr lang="en-US" dirty="0"/>
              <a:t>, 4, 3, 1</a:t>
            </a:r>
            <a:r>
              <a:rPr lang="en-US" dirty="0" smtClean="0"/>
              <a:t>.</a:t>
            </a:r>
          </a:p>
          <a:p>
            <a:r>
              <a:rPr lang="en-US" dirty="0"/>
              <a:t>x</a:t>
            </a:r>
            <a:r>
              <a:rPr lang="en-US" dirty="0" smtClean="0"/>
              <a:t>[1] = 1, x[2] = 2, </a:t>
            </a:r>
            <a:r>
              <a:rPr lang="en-US" dirty="0"/>
              <a:t>x</a:t>
            </a:r>
            <a:r>
              <a:rPr lang="en-US" dirty="0" smtClean="0"/>
              <a:t>[3] = 8, x[4] = 7, X[5] = 6,</a:t>
            </a:r>
          </a:p>
          <a:p>
            <a:r>
              <a:rPr lang="en-US" dirty="0" smtClean="0"/>
              <a:t>x[6] = 5, x[7] = 4, x[8] = 3, x[9] = 1</a:t>
            </a:r>
          </a:p>
          <a:p>
            <a:r>
              <a:rPr lang="en-US" dirty="0" smtClean="0"/>
              <a:t> </a:t>
            </a:r>
            <a:r>
              <a:rPr lang="en-US" dirty="0"/>
              <a:t>The graph G2 contains no Hamiltonian cycle.</a:t>
            </a:r>
          </a:p>
          <a:p>
            <a:endParaRPr lang="en-IN" dirty="0"/>
          </a:p>
        </p:txBody>
      </p:sp>
      <p:pic>
        <p:nvPicPr>
          <p:cNvPr id="4" name="Picture 3"/>
          <p:cNvPicPr>
            <a:picLocks noChangeAspect="1"/>
          </p:cNvPicPr>
          <p:nvPr/>
        </p:nvPicPr>
        <p:blipFill>
          <a:blip r:embed="rId2"/>
          <a:stretch>
            <a:fillRect/>
          </a:stretch>
        </p:blipFill>
        <p:spPr>
          <a:xfrm>
            <a:off x="323528" y="1257300"/>
            <a:ext cx="8280920" cy="2952328"/>
          </a:xfrm>
          <a:prstGeom prst="rect">
            <a:avLst/>
          </a:prstGeom>
        </p:spPr>
      </p:pic>
    </p:spTree>
    <p:extLst>
      <p:ext uri="{BB962C8B-B14F-4D97-AF65-F5344CB8AC3E}">
        <p14:creationId xmlns:p14="http://schemas.microsoft.com/office/powerpoint/2010/main" val="27618514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Hamiltonian Cycles</a:t>
            </a:r>
            <a:endParaRPr lang="en-IN" dirty="0"/>
          </a:p>
        </p:txBody>
      </p:sp>
      <p:sp>
        <p:nvSpPr>
          <p:cNvPr id="3" name="Content Placeholder 2"/>
          <p:cNvSpPr>
            <a:spLocks noGrp="1"/>
          </p:cNvSpPr>
          <p:nvPr>
            <p:ph idx="1"/>
          </p:nvPr>
        </p:nvSpPr>
        <p:spPr>
          <a:xfrm>
            <a:off x="611560" y="1916832"/>
            <a:ext cx="7848872" cy="4824536"/>
          </a:xfrm>
        </p:spPr>
        <p:txBody>
          <a:bodyPr/>
          <a:lstStyle/>
          <a:p>
            <a:r>
              <a:rPr lang="en-US" dirty="0" smtClean="0"/>
              <a:t>The backtracking solution vector </a:t>
            </a:r>
            <a:r>
              <a:rPr lang="en-US" dirty="0"/>
              <a:t>(</a:t>
            </a:r>
            <a:r>
              <a:rPr lang="en-US" dirty="0" smtClean="0"/>
              <a:t>x1,.,.xn</a:t>
            </a:r>
            <a:r>
              <a:rPr lang="en-US" dirty="0"/>
              <a:t>) is defined </a:t>
            </a:r>
            <a:r>
              <a:rPr lang="en-US" dirty="0" smtClean="0"/>
              <a:t>so that Xi represents </a:t>
            </a:r>
            <a:r>
              <a:rPr lang="en-US" dirty="0"/>
              <a:t>the </a:t>
            </a:r>
            <a:r>
              <a:rPr lang="en-US" dirty="0" err="1"/>
              <a:t>ith</a:t>
            </a:r>
            <a:r>
              <a:rPr lang="en-US" dirty="0"/>
              <a:t> visited </a:t>
            </a:r>
            <a:r>
              <a:rPr lang="en-US" dirty="0" smtClean="0"/>
              <a:t>vertex of </a:t>
            </a:r>
            <a:r>
              <a:rPr lang="en-US" dirty="0"/>
              <a:t>the </a:t>
            </a:r>
            <a:r>
              <a:rPr lang="en-US" dirty="0" smtClean="0"/>
              <a:t>proposed cycle. Now all we need do is determine how </a:t>
            </a:r>
            <a:r>
              <a:rPr lang="en-US" dirty="0"/>
              <a:t>to </a:t>
            </a:r>
            <a:r>
              <a:rPr lang="en-US" dirty="0" smtClean="0"/>
              <a:t>compute the </a:t>
            </a:r>
            <a:r>
              <a:rPr lang="en-US" dirty="0"/>
              <a:t>set of </a:t>
            </a:r>
            <a:r>
              <a:rPr lang="en-US" dirty="0" smtClean="0"/>
              <a:t>possible vertices for </a:t>
            </a:r>
            <a:r>
              <a:rPr lang="en-US" dirty="0" err="1" smtClean="0"/>
              <a:t>xk</a:t>
            </a:r>
            <a:r>
              <a:rPr lang="en-US" dirty="0" smtClean="0"/>
              <a:t> </a:t>
            </a:r>
            <a:r>
              <a:rPr lang="en-US" dirty="0"/>
              <a:t>if </a:t>
            </a:r>
            <a:r>
              <a:rPr lang="en-US" dirty="0" smtClean="0"/>
              <a:t>x1,..xk-1 have </a:t>
            </a:r>
            <a:r>
              <a:rPr lang="en-US" dirty="0"/>
              <a:t>already </a:t>
            </a:r>
            <a:r>
              <a:rPr lang="en-US" dirty="0" smtClean="0"/>
              <a:t>been chosen. If </a:t>
            </a:r>
            <a:r>
              <a:rPr lang="en-US" dirty="0"/>
              <a:t>k = 1</a:t>
            </a:r>
            <a:r>
              <a:rPr lang="en-US" dirty="0" smtClean="0"/>
              <a:t>, then x1 can be any </a:t>
            </a:r>
            <a:r>
              <a:rPr lang="en-US" dirty="0"/>
              <a:t>of the n vertices</a:t>
            </a:r>
            <a:r>
              <a:rPr lang="en-US" dirty="0" smtClean="0"/>
              <a:t>. </a:t>
            </a:r>
          </a:p>
          <a:p>
            <a:r>
              <a:rPr lang="en-US" dirty="0" smtClean="0"/>
              <a:t>To avoid printing the same cycle </a:t>
            </a:r>
            <a:r>
              <a:rPr lang="en-US" dirty="0"/>
              <a:t>n times</a:t>
            </a:r>
            <a:r>
              <a:rPr lang="en-US" dirty="0" smtClean="0"/>
              <a:t>, we require that x1 =1. </a:t>
            </a:r>
            <a:r>
              <a:rPr lang="en-US" dirty="0"/>
              <a:t>If 1&lt;k &lt;n</a:t>
            </a:r>
            <a:r>
              <a:rPr lang="en-US" dirty="0" smtClean="0"/>
              <a:t>, then X1 </a:t>
            </a:r>
            <a:r>
              <a:rPr lang="en-US" dirty="0"/>
              <a:t>can be any </a:t>
            </a:r>
            <a:r>
              <a:rPr lang="en-US" dirty="0" smtClean="0"/>
              <a:t>vertex v </a:t>
            </a:r>
            <a:r>
              <a:rPr lang="en-US" dirty="0"/>
              <a:t>that is distinct from </a:t>
            </a:r>
            <a:r>
              <a:rPr lang="en-US" dirty="0" smtClean="0"/>
              <a:t>x1,X2,…, xk-1 </a:t>
            </a:r>
            <a:r>
              <a:rPr lang="en-US" dirty="0"/>
              <a:t>and v </a:t>
            </a:r>
            <a:r>
              <a:rPr lang="en-US" dirty="0" smtClean="0"/>
              <a:t>is connected by </a:t>
            </a:r>
            <a:r>
              <a:rPr lang="en-US" dirty="0"/>
              <a:t>an </a:t>
            </a:r>
            <a:r>
              <a:rPr lang="en-US" dirty="0" smtClean="0"/>
              <a:t>edge to xk-1</a:t>
            </a:r>
            <a:endParaRPr lang="en-IN" dirty="0"/>
          </a:p>
        </p:txBody>
      </p:sp>
    </p:spTree>
    <p:extLst>
      <p:ext uri="{BB962C8B-B14F-4D97-AF65-F5344CB8AC3E}">
        <p14:creationId xmlns:p14="http://schemas.microsoft.com/office/powerpoint/2010/main" val="38516310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Hamiltonian Cycles</a:t>
            </a:r>
            <a:endParaRPr lang="en-IN" dirty="0"/>
          </a:p>
        </p:txBody>
      </p:sp>
      <p:sp>
        <p:nvSpPr>
          <p:cNvPr id="3" name="Content Placeholder 2"/>
          <p:cNvSpPr>
            <a:spLocks noGrp="1"/>
          </p:cNvSpPr>
          <p:nvPr>
            <p:ph idx="1"/>
          </p:nvPr>
        </p:nvSpPr>
        <p:spPr>
          <a:xfrm>
            <a:off x="323528" y="2147888"/>
            <a:ext cx="8424936" cy="4114800"/>
          </a:xfrm>
        </p:spPr>
        <p:txBody>
          <a:bodyPr/>
          <a:lstStyle/>
          <a:p>
            <a:r>
              <a:rPr lang="en-US" dirty="0" smtClean="0"/>
              <a:t>The vertex </a:t>
            </a:r>
            <a:r>
              <a:rPr lang="en-US" dirty="0" err="1" smtClean="0"/>
              <a:t>xn</a:t>
            </a:r>
            <a:r>
              <a:rPr lang="en-US" dirty="0" smtClean="0"/>
              <a:t> can only be the one remaining vertex and </a:t>
            </a:r>
            <a:r>
              <a:rPr lang="en-US" dirty="0"/>
              <a:t>it must </a:t>
            </a:r>
            <a:r>
              <a:rPr lang="en-US" dirty="0" smtClean="0"/>
              <a:t>be connected to </a:t>
            </a:r>
            <a:r>
              <a:rPr lang="en-US" dirty="0"/>
              <a:t>both </a:t>
            </a:r>
            <a:r>
              <a:rPr lang="en-US" dirty="0" smtClean="0"/>
              <a:t>xn-1 </a:t>
            </a:r>
            <a:r>
              <a:rPr lang="en-US" dirty="0"/>
              <a:t>and </a:t>
            </a:r>
            <a:r>
              <a:rPr lang="en-US" dirty="0" smtClean="0"/>
              <a:t>x1. </a:t>
            </a:r>
          </a:p>
          <a:p>
            <a:r>
              <a:rPr lang="en-US" dirty="0" smtClean="0"/>
              <a:t>We begin by presenting </a:t>
            </a:r>
            <a:r>
              <a:rPr lang="en-US" dirty="0"/>
              <a:t>function </a:t>
            </a:r>
            <a:r>
              <a:rPr lang="en-US" dirty="0" err="1" smtClean="0"/>
              <a:t>NextValue</a:t>
            </a:r>
            <a:r>
              <a:rPr lang="en-US" dirty="0" smtClean="0"/>
              <a:t>(k) </a:t>
            </a:r>
            <a:r>
              <a:rPr lang="en-US" dirty="0"/>
              <a:t>(Algorithm7.9</a:t>
            </a:r>
            <a:r>
              <a:rPr lang="en-US" dirty="0" smtClean="0"/>
              <a:t>), which determines a possible next </a:t>
            </a:r>
            <a:r>
              <a:rPr lang="en-IN" dirty="0" smtClean="0"/>
              <a:t>vertex for </a:t>
            </a:r>
            <a:r>
              <a:rPr lang="en-IN" dirty="0"/>
              <a:t>the </a:t>
            </a:r>
            <a:r>
              <a:rPr lang="en-IN" dirty="0" smtClean="0"/>
              <a:t>proposed cycle</a:t>
            </a:r>
            <a:r>
              <a:rPr lang="en-IN" dirty="0"/>
              <a:t>.</a:t>
            </a:r>
          </a:p>
          <a:p>
            <a:r>
              <a:rPr lang="en-US" dirty="0" smtClean="0"/>
              <a:t>Using </a:t>
            </a:r>
            <a:r>
              <a:rPr lang="en-US" dirty="0" err="1" smtClean="0"/>
              <a:t>NextValue</a:t>
            </a:r>
            <a:r>
              <a:rPr lang="en-US" dirty="0" smtClean="0"/>
              <a:t> </a:t>
            </a:r>
            <a:r>
              <a:rPr lang="en-US" dirty="0"/>
              <a:t>we can </a:t>
            </a:r>
            <a:r>
              <a:rPr lang="en-US" dirty="0" smtClean="0"/>
              <a:t>particularize the recursive backtracking schema to </a:t>
            </a:r>
            <a:r>
              <a:rPr lang="en-US" dirty="0"/>
              <a:t>find all </a:t>
            </a:r>
            <a:r>
              <a:rPr lang="en-US" dirty="0" smtClean="0"/>
              <a:t>Hamiltonian cycles </a:t>
            </a:r>
            <a:r>
              <a:rPr lang="en-US" dirty="0"/>
              <a:t>(Algorithm </a:t>
            </a:r>
            <a:r>
              <a:rPr lang="en-US" dirty="0" smtClean="0"/>
              <a:t>7.10). </a:t>
            </a:r>
            <a:endParaRPr lang="en-IN" dirty="0"/>
          </a:p>
        </p:txBody>
      </p:sp>
    </p:spTree>
    <p:extLst>
      <p:ext uri="{BB962C8B-B14F-4D97-AF65-F5344CB8AC3E}">
        <p14:creationId xmlns:p14="http://schemas.microsoft.com/office/powerpoint/2010/main" val="333387740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Hamiltonian Cycles</a:t>
            </a:r>
            <a:endParaRPr lang="en-IN" dirty="0"/>
          </a:p>
        </p:txBody>
      </p:sp>
      <p:sp>
        <p:nvSpPr>
          <p:cNvPr id="3" name="Content Placeholder 2"/>
          <p:cNvSpPr>
            <a:spLocks noGrp="1"/>
          </p:cNvSpPr>
          <p:nvPr>
            <p:ph idx="1"/>
          </p:nvPr>
        </p:nvSpPr>
        <p:spPr/>
        <p:txBody>
          <a:bodyPr/>
          <a:lstStyle/>
          <a:p>
            <a:r>
              <a:rPr lang="en-US" dirty="0" smtClean="0"/>
              <a:t>This algorithm is started by </a:t>
            </a:r>
            <a:r>
              <a:rPr lang="en-US" dirty="0"/>
              <a:t>first </a:t>
            </a:r>
            <a:r>
              <a:rPr lang="en-US" dirty="0" smtClean="0"/>
              <a:t>initializing the adjacency matrix G[</a:t>
            </a:r>
            <a:r>
              <a:rPr lang="en-US" dirty="0" err="1" smtClean="0"/>
              <a:t>l:n</a:t>
            </a:r>
            <a:r>
              <a:rPr lang="en-US" dirty="0"/>
              <a:t>, 1:n], then </a:t>
            </a:r>
            <a:r>
              <a:rPr lang="en-US" dirty="0" smtClean="0"/>
              <a:t>setting x[2:n] to zero and </a:t>
            </a:r>
            <a:r>
              <a:rPr lang="en-US" dirty="0"/>
              <a:t>x[l</a:t>
            </a:r>
            <a:r>
              <a:rPr lang="en-US" dirty="0" smtClean="0"/>
              <a:t>] to </a:t>
            </a:r>
            <a:r>
              <a:rPr lang="en-US" dirty="0"/>
              <a:t>1</a:t>
            </a:r>
            <a:r>
              <a:rPr lang="en-US" dirty="0" smtClean="0"/>
              <a:t>, and </a:t>
            </a:r>
            <a:r>
              <a:rPr lang="en-US" dirty="0"/>
              <a:t>then </a:t>
            </a:r>
            <a:r>
              <a:rPr lang="en-US" dirty="0" smtClean="0"/>
              <a:t>executing Hamiltonian(2)</a:t>
            </a:r>
            <a:endParaRPr lang="en-IN" dirty="0"/>
          </a:p>
        </p:txBody>
      </p:sp>
    </p:spTree>
    <p:extLst>
      <p:ext uri="{BB962C8B-B14F-4D97-AF65-F5344CB8AC3E}">
        <p14:creationId xmlns:p14="http://schemas.microsoft.com/office/powerpoint/2010/main" val="22682605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107504" y="716707"/>
            <a:ext cx="8884096" cy="6198850"/>
          </a:xfrm>
          <a:prstGeom prst="rect">
            <a:avLst/>
          </a:prstGeom>
        </p:spPr>
      </p:pic>
    </p:spTree>
    <p:extLst>
      <p:ext uri="{BB962C8B-B14F-4D97-AF65-F5344CB8AC3E}">
        <p14:creationId xmlns:p14="http://schemas.microsoft.com/office/powerpoint/2010/main" val="24141204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179512" y="260648"/>
            <a:ext cx="8812088" cy="6192688"/>
          </a:xfrm>
          <a:prstGeom prst="rect">
            <a:avLst/>
          </a:prstGeom>
        </p:spPr>
      </p:pic>
    </p:spTree>
    <p:extLst>
      <p:ext uri="{BB962C8B-B14F-4D97-AF65-F5344CB8AC3E}">
        <p14:creationId xmlns:p14="http://schemas.microsoft.com/office/powerpoint/2010/main" val="90008172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 GRAPH COLORING</a:t>
            </a:r>
            <a:br>
              <a:rPr lang="en-IN" dirty="0"/>
            </a:br>
            <a:endParaRPr lang="en-IN" dirty="0"/>
          </a:p>
        </p:txBody>
      </p:sp>
      <p:sp>
        <p:nvSpPr>
          <p:cNvPr id="3" name="Content Placeholder 2"/>
          <p:cNvSpPr>
            <a:spLocks noGrp="1"/>
          </p:cNvSpPr>
          <p:nvPr>
            <p:ph idx="1"/>
          </p:nvPr>
        </p:nvSpPr>
        <p:spPr>
          <a:xfrm>
            <a:off x="611560" y="1828800"/>
            <a:ext cx="7772400" cy="4114800"/>
          </a:xfrm>
        </p:spPr>
        <p:txBody>
          <a:bodyPr/>
          <a:lstStyle/>
          <a:p>
            <a:r>
              <a:rPr lang="en-US" dirty="0" smtClean="0"/>
              <a:t>Let G </a:t>
            </a:r>
            <a:r>
              <a:rPr lang="en-US" dirty="0"/>
              <a:t>be a graph and m be a given </a:t>
            </a:r>
            <a:r>
              <a:rPr lang="en-US" dirty="0" smtClean="0"/>
              <a:t>positive integer. We </a:t>
            </a:r>
            <a:r>
              <a:rPr lang="en-US" dirty="0"/>
              <a:t>want to </a:t>
            </a:r>
            <a:r>
              <a:rPr lang="en-US" dirty="0" smtClean="0"/>
              <a:t>discover whether the nodes of </a:t>
            </a:r>
            <a:r>
              <a:rPr lang="en-US" dirty="0"/>
              <a:t>G can be </a:t>
            </a:r>
            <a:r>
              <a:rPr lang="en-US" dirty="0" smtClean="0"/>
              <a:t>colored in such a </a:t>
            </a:r>
            <a:r>
              <a:rPr lang="en-US" dirty="0"/>
              <a:t>way that no two </a:t>
            </a:r>
            <a:r>
              <a:rPr lang="en-US" dirty="0" smtClean="0"/>
              <a:t>adjacent nodes have </a:t>
            </a:r>
            <a:r>
              <a:rPr lang="en-US" dirty="0"/>
              <a:t>the </a:t>
            </a:r>
            <a:r>
              <a:rPr lang="en-US" dirty="0" smtClean="0"/>
              <a:t>same color yet </a:t>
            </a:r>
            <a:r>
              <a:rPr lang="en-US" dirty="0"/>
              <a:t>only m </a:t>
            </a:r>
            <a:r>
              <a:rPr lang="en-US" dirty="0" smtClean="0"/>
              <a:t>colors are used. This </a:t>
            </a:r>
            <a:r>
              <a:rPr lang="en-US" dirty="0"/>
              <a:t>is </a:t>
            </a:r>
            <a:r>
              <a:rPr lang="en-US" dirty="0" smtClean="0"/>
              <a:t>termed the m-</a:t>
            </a:r>
            <a:r>
              <a:rPr lang="en-US" dirty="0" err="1" smtClean="0"/>
              <a:t>colorability</a:t>
            </a:r>
            <a:r>
              <a:rPr lang="en-US" dirty="0" smtClean="0"/>
              <a:t> decision problem.</a:t>
            </a:r>
          </a:p>
          <a:p>
            <a:r>
              <a:rPr lang="en-US" dirty="0" smtClean="0"/>
              <a:t>Note that </a:t>
            </a:r>
            <a:r>
              <a:rPr lang="en-US" dirty="0"/>
              <a:t>if d is the </a:t>
            </a:r>
            <a:r>
              <a:rPr lang="en-US" dirty="0" smtClean="0"/>
              <a:t>degree of </a:t>
            </a:r>
            <a:r>
              <a:rPr lang="en-US" dirty="0"/>
              <a:t>the given graph, then it can be </a:t>
            </a:r>
            <a:r>
              <a:rPr lang="en-US" dirty="0" smtClean="0"/>
              <a:t>colored with </a:t>
            </a:r>
            <a:r>
              <a:rPr lang="en-US" dirty="0"/>
              <a:t>d + </a:t>
            </a:r>
            <a:r>
              <a:rPr lang="en-US" dirty="0" smtClean="0"/>
              <a:t>1 c</a:t>
            </a:r>
            <a:r>
              <a:rPr lang="en-IN" dirty="0" err="1" smtClean="0"/>
              <a:t>olors</a:t>
            </a:r>
            <a:r>
              <a:rPr lang="en-IN" dirty="0" smtClean="0"/>
              <a:t>. </a:t>
            </a:r>
            <a:endParaRPr lang="en-IN" dirty="0"/>
          </a:p>
        </p:txBody>
      </p:sp>
    </p:spTree>
    <p:extLst>
      <p:ext uri="{BB962C8B-B14F-4D97-AF65-F5344CB8AC3E}">
        <p14:creationId xmlns:p14="http://schemas.microsoft.com/office/powerpoint/2010/main" val="22107249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 GRAPH COLORING</a:t>
            </a:r>
            <a:br>
              <a:rPr lang="en-IN" dirty="0"/>
            </a:b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323528" y="1828800"/>
            <a:ext cx="8424936" cy="4696544"/>
          </a:xfrm>
          <a:prstGeom prst="rect">
            <a:avLst/>
          </a:prstGeom>
        </p:spPr>
      </p:pic>
    </p:spTree>
    <p:extLst>
      <p:ext uri="{BB962C8B-B14F-4D97-AF65-F5344CB8AC3E}">
        <p14:creationId xmlns:p14="http://schemas.microsoft.com/office/powerpoint/2010/main" val="356871458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 GRAPH COLORING</a:t>
            </a:r>
            <a:br>
              <a:rPr lang="en-IN" dirty="0"/>
            </a:br>
            <a:endParaRPr lang="en-IN" dirty="0"/>
          </a:p>
        </p:txBody>
      </p:sp>
      <p:sp>
        <p:nvSpPr>
          <p:cNvPr id="3" name="Content Placeholder 2"/>
          <p:cNvSpPr>
            <a:spLocks noGrp="1"/>
          </p:cNvSpPr>
          <p:nvPr>
            <p:ph idx="1"/>
          </p:nvPr>
        </p:nvSpPr>
        <p:spPr>
          <a:xfrm>
            <a:off x="611560" y="1828800"/>
            <a:ext cx="7920880" cy="4696544"/>
          </a:xfrm>
        </p:spPr>
        <p:txBody>
          <a:bodyPr/>
          <a:lstStyle/>
          <a:p>
            <a:r>
              <a:rPr lang="en-IN" dirty="0" smtClean="0"/>
              <a:t>The m- </a:t>
            </a:r>
            <a:r>
              <a:rPr lang="en-IN" dirty="0" err="1" smtClean="0"/>
              <a:t>colorability</a:t>
            </a:r>
            <a:r>
              <a:rPr lang="en-IN" dirty="0" smtClean="0"/>
              <a:t> optimization problem asks for </a:t>
            </a:r>
            <a:r>
              <a:rPr lang="en-IN" dirty="0"/>
              <a:t>the </a:t>
            </a:r>
            <a:r>
              <a:rPr lang="en-IN" dirty="0" smtClean="0"/>
              <a:t>smallest integer </a:t>
            </a:r>
            <a:r>
              <a:rPr lang="en-US" dirty="0" smtClean="0"/>
              <a:t>m </a:t>
            </a:r>
            <a:r>
              <a:rPr lang="en-US" dirty="0"/>
              <a:t>for which the </a:t>
            </a:r>
            <a:r>
              <a:rPr lang="en-US" dirty="0" smtClean="0"/>
              <a:t>graph G </a:t>
            </a:r>
            <a:r>
              <a:rPr lang="en-US" dirty="0"/>
              <a:t>can </a:t>
            </a:r>
            <a:r>
              <a:rPr lang="en-US" dirty="0" smtClean="0"/>
              <a:t>be colored. This integer is referred to </a:t>
            </a:r>
            <a:r>
              <a:rPr lang="en-US" dirty="0"/>
              <a:t>as </a:t>
            </a:r>
            <a:r>
              <a:rPr lang="en-US" dirty="0" smtClean="0"/>
              <a:t>the Chromatic number of </a:t>
            </a:r>
            <a:r>
              <a:rPr lang="en-US" dirty="0"/>
              <a:t>the graph</a:t>
            </a:r>
            <a:r>
              <a:rPr lang="en-US" dirty="0" smtClean="0"/>
              <a:t>. </a:t>
            </a:r>
          </a:p>
          <a:p>
            <a:r>
              <a:rPr lang="en-US" dirty="0" smtClean="0"/>
              <a:t>For example, the </a:t>
            </a:r>
            <a:r>
              <a:rPr lang="en-US" dirty="0"/>
              <a:t>graph of </a:t>
            </a:r>
            <a:r>
              <a:rPr lang="en-US" dirty="0" smtClean="0"/>
              <a:t>Figure 7.11 can be colored with three colors 1,2,and </a:t>
            </a:r>
            <a:r>
              <a:rPr lang="en-US" dirty="0"/>
              <a:t>3</a:t>
            </a:r>
            <a:r>
              <a:rPr lang="en-US" dirty="0" smtClean="0"/>
              <a:t>. The color of each node is indicated next </a:t>
            </a:r>
            <a:r>
              <a:rPr lang="en-US" dirty="0"/>
              <a:t>to it</a:t>
            </a:r>
            <a:r>
              <a:rPr lang="en-US" dirty="0" smtClean="0"/>
              <a:t>. It can also be seen that three colors are needed to color this graph </a:t>
            </a:r>
            <a:r>
              <a:rPr lang="en-IN" dirty="0" smtClean="0"/>
              <a:t>and hence this graph's chromatic number is </a:t>
            </a:r>
            <a:r>
              <a:rPr lang="en-IN" dirty="0"/>
              <a:t>3.</a:t>
            </a:r>
          </a:p>
        </p:txBody>
      </p:sp>
    </p:spTree>
    <p:extLst>
      <p:ext uri="{BB962C8B-B14F-4D97-AF65-F5344CB8AC3E}">
        <p14:creationId xmlns:p14="http://schemas.microsoft.com/office/powerpoint/2010/main" val="2855649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img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839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 GRAPH COLORING</a:t>
            </a:r>
            <a:br>
              <a:rPr lang="en-IN" dirty="0"/>
            </a:br>
            <a:endParaRPr lang="en-IN" dirty="0"/>
          </a:p>
        </p:txBody>
      </p:sp>
      <p:sp>
        <p:nvSpPr>
          <p:cNvPr id="3" name="Content Placeholder 2"/>
          <p:cNvSpPr>
            <a:spLocks noGrp="1"/>
          </p:cNvSpPr>
          <p:nvPr>
            <p:ph idx="1"/>
          </p:nvPr>
        </p:nvSpPr>
        <p:spPr>
          <a:xfrm>
            <a:off x="685800" y="2147888"/>
            <a:ext cx="7774632" cy="4377456"/>
          </a:xfrm>
        </p:spPr>
        <p:txBody>
          <a:bodyPr/>
          <a:lstStyle/>
          <a:p>
            <a:r>
              <a:rPr lang="en-US" dirty="0"/>
              <a:t>A graph is said to be </a:t>
            </a:r>
            <a:r>
              <a:rPr lang="en-US" dirty="0" smtClean="0"/>
              <a:t>planar </a:t>
            </a:r>
            <a:r>
              <a:rPr lang="en-US" dirty="0" err="1" smtClean="0"/>
              <a:t>iff</a:t>
            </a:r>
            <a:r>
              <a:rPr lang="en-US" dirty="0" smtClean="0"/>
              <a:t> </a:t>
            </a:r>
            <a:r>
              <a:rPr lang="en-US" dirty="0"/>
              <a:t>it can be drawn in a plane in such </a:t>
            </a:r>
            <a:r>
              <a:rPr lang="en-US" dirty="0" smtClean="0"/>
              <a:t>a way </a:t>
            </a:r>
            <a:r>
              <a:rPr lang="en-US" dirty="0"/>
              <a:t>that no two </a:t>
            </a:r>
            <a:r>
              <a:rPr lang="en-US" dirty="0" smtClean="0"/>
              <a:t>edges cross each other</a:t>
            </a:r>
            <a:r>
              <a:rPr lang="en-US" dirty="0"/>
              <a:t>. </a:t>
            </a:r>
            <a:endParaRPr lang="en-US" dirty="0" smtClean="0"/>
          </a:p>
          <a:p>
            <a:r>
              <a:rPr lang="en-US" dirty="0" smtClean="0"/>
              <a:t>A </a:t>
            </a:r>
            <a:r>
              <a:rPr lang="en-US" dirty="0"/>
              <a:t>famous </a:t>
            </a:r>
            <a:r>
              <a:rPr lang="en-US" dirty="0" smtClean="0"/>
              <a:t>special case of </a:t>
            </a:r>
            <a:r>
              <a:rPr lang="en-US" dirty="0"/>
              <a:t>the </a:t>
            </a:r>
            <a:r>
              <a:rPr lang="en-US" dirty="0" smtClean="0"/>
              <a:t>m-</a:t>
            </a:r>
            <a:r>
              <a:rPr lang="en-US" dirty="0" err="1" smtClean="0"/>
              <a:t>colorability</a:t>
            </a:r>
            <a:r>
              <a:rPr lang="en-US" dirty="0" smtClean="0"/>
              <a:t> decision problem is </a:t>
            </a:r>
            <a:r>
              <a:rPr lang="en-IN" dirty="0" smtClean="0"/>
              <a:t>the 4-color problem for planar graphs. This p</a:t>
            </a:r>
            <a:r>
              <a:rPr lang="en-US" dirty="0" err="1" smtClean="0"/>
              <a:t>roblem</a:t>
            </a:r>
            <a:r>
              <a:rPr lang="en-US" dirty="0" smtClean="0"/>
              <a:t> asks </a:t>
            </a:r>
            <a:r>
              <a:rPr lang="en-US" dirty="0"/>
              <a:t>the following question</a:t>
            </a:r>
            <a:r>
              <a:rPr lang="en-US" dirty="0" smtClean="0"/>
              <a:t>: given </a:t>
            </a:r>
            <a:r>
              <a:rPr lang="en-US" dirty="0"/>
              <a:t>any map</a:t>
            </a:r>
            <a:r>
              <a:rPr lang="en-US" dirty="0" smtClean="0"/>
              <a:t>, can </a:t>
            </a:r>
            <a:r>
              <a:rPr lang="en-US" dirty="0"/>
              <a:t>the </a:t>
            </a:r>
            <a:r>
              <a:rPr lang="en-US" dirty="0" smtClean="0"/>
              <a:t>regions be colored in </a:t>
            </a:r>
            <a:r>
              <a:rPr lang="en-US" dirty="0"/>
              <a:t>such a way that no two </a:t>
            </a:r>
            <a:r>
              <a:rPr lang="en-US" dirty="0" smtClean="0"/>
              <a:t>adjacent regions have </a:t>
            </a:r>
            <a:r>
              <a:rPr lang="en-US" dirty="0"/>
              <a:t>the </a:t>
            </a:r>
            <a:r>
              <a:rPr lang="en-US" dirty="0" smtClean="0"/>
              <a:t>same color yet </a:t>
            </a:r>
            <a:r>
              <a:rPr lang="en-US" dirty="0"/>
              <a:t>only four </a:t>
            </a:r>
            <a:r>
              <a:rPr lang="en-US" dirty="0" smtClean="0"/>
              <a:t>colors are </a:t>
            </a:r>
            <a:r>
              <a:rPr lang="en-US" dirty="0"/>
              <a:t>needed</a:t>
            </a:r>
            <a:r>
              <a:rPr lang="en-US" dirty="0" smtClean="0"/>
              <a:t>? </a:t>
            </a:r>
            <a:endParaRPr lang="en-IN" dirty="0"/>
          </a:p>
        </p:txBody>
      </p:sp>
    </p:spTree>
    <p:extLst>
      <p:ext uri="{BB962C8B-B14F-4D97-AF65-F5344CB8AC3E}">
        <p14:creationId xmlns:p14="http://schemas.microsoft.com/office/powerpoint/2010/main" val="18454765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9512" y="620688"/>
            <a:ext cx="8712968" cy="5642000"/>
          </a:xfrm>
          <a:prstGeom prst="rect">
            <a:avLst/>
          </a:prstGeom>
        </p:spPr>
      </p:pic>
    </p:spTree>
    <p:extLst>
      <p:ext uri="{BB962C8B-B14F-4D97-AF65-F5344CB8AC3E}">
        <p14:creationId xmlns:p14="http://schemas.microsoft.com/office/powerpoint/2010/main" val="34675876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 GRAPH COLORING</a:t>
            </a:r>
            <a:br>
              <a:rPr lang="en-IN" dirty="0"/>
            </a:br>
            <a:endParaRPr lang="en-IN" dirty="0"/>
          </a:p>
        </p:txBody>
      </p:sp>
      <p:sp>
        <p:nvSpPr>
          <p:cNvPr id="3" name="Content Placeholder 2"/>
          <p:cNvSpPr>
            <a:spLocks noGrp="1"/>
          </p:cNvSpPr>
          <p:nvPr>
            <p:ph idx="1"/>
          </p:nvPr>
        </p:nvSpPr>
        <p:spPr>
          <a:xfrm>
            <a:off x="827584" y="1340768"/>
            <a:ext cx="8064896" cy="5256584"/>
          </a:xfrm>
        </p:spPr>
        <p:txBody>
          <a:bodyPr/>
          <a:lstStyle/>
          <a:p>
            <a:r>
              <a:rPr lang="en-US" dirty="0" smtClean="0"/>
              <a:t>This </a:t>
            </a:r>
            <a:r>
              <a:rPr lang="en-US" dirty="0"/>
              <a:t>turns out to be a </a:t>
            </a:r>
            <a:r>
              <a:rPr lang="en-US" dirty="0" smtClean="0"/>
              <a:t>problem for </a:t>
            </a:r>
            <a:r>
              <a:rPr lang="en-US" dirty="0"/>
              <a:t>which</a:t>
            </a:r>
          </a:p>
          <a:p>
            <a:r>
              <a:rPr lang="en-US" dirty="0" smtClean="0"/>
              <a:t>Graphs are very </a:t>
            </a:r>
            <a:r>
              <a:rPr lang="en-US" dirty="0"/>
              <a:t>useful</a:t>
            </a:r>
            <a:r>
              <a:rPr lang="en-US" dirty="0" smtClean="0"/>
              <a:t>, because a </a:t>
            </a:r>
            <a:r>
              <a:rPr lang="en-US" dirty="0"/>
              <a:t>map </a:t>
            </a:r>
            <a:r>
              <a:rPr lang="en-US" dirty="0" smtClean="0"/>
              <a:t>can easily be transformed into </a:t>
            </a:r>
            <a:r>
              <a:rPr lang="en-US" dirty="0"/>
              <a:t>a graph.</a:t>
            </a:r>
          </a:p>
          <a:p>
            <a:r>
              <a:rPr lang="en-US" dirty="0"/>
              <a:t>Each </a:t>
            </a:r>
            <a:r>
              <a:rPr lang="en-US" dirty="0" smtClean="0"/>
              <a:t>region of </a:t>
            </a:r>
            <a:r>
              <a:rPr lang="en-US" dirty="0"/>
              <a:t>the map </a:t>
            </a:r>
            <a:r>
              <a:rPr lang="en-US" dirty="0" smtClean="0"/>
              <a:t>becomes a </a:t>
            </a:r>
            <a:r>
              <a:rPr lang="en-US" dirty="0"/>
              <a:t>node</a:t>
            </a:r>
            <a:r>
              <a:rPr lang="en-US" dirty="0" smtClean="0"/>
              <a:t>, and </a:t>
            </a:r>
            <a:r>
              <a:rPr lang="en-US" dirty="0"/>
              <a:t>if two </a:t>
            </a:r>
            <a:r>
              <a:rPr lang="en-US" dirty="0" smtClean="0"/>
              <a:t>regions are </a:t>
            </a:r>
            <a:r>
              <a:rPr lang="en-US" dirty="0"/>
              <a:t>adjacent</a:t>
            </a:r>
            <a:r>
              <a:rPr lang="en-US" dirty="0" smtClean="0"/>
              <a:t>, then </a:t>
            </a:r>
            <a:r>
              <a:rPr lang="en-US" dirty="0"/>
              <a:t>the corresponding </a:t>
            </a:r>
            <a:r>
              <a:rPr lang="en-US" dirty="0" smtClean="0"/>
              <a:t>nodes are joined by </a:t>
            </a:r>
            <a:r>
              <a:rPr lang="en-US" dirty="0"/>
              <a:t>an edge</a:t>
            </a:r>
            <a:r>
              <a:rPr lang="en-US" dirty="0" smtClean="0"/>
              <a:t>. Figure 7.12 shows a map </a:t>
            </a:r>
            <a:r>
              <a:rPr lang="en-US" dirty="0"/>
              <a:t>with five </a:t>
            </a:r>
            <a:r>
              <a:rPr lang="en-US" dirty="0" smtClean="0"/>
              <a:t>regions and its corresponding </a:t>
            </a:r>
            <a:r>
              <a:rPr lang="en-US" dirty="0"/>
              <a:t>graph</a:t>
            </a:r>
            <a:r>
              <a:rPr lang="en-US" dirty="0" smtClean="0"/>
              <a:t>. This </a:t>
            </a:r>
            <a:r>
              <a:rPr lang="en-US" dirty="0"/>
              <a:t>map </a:t>
            </a:r>
            <a:r>
              <a:rPr lang="en-US" dirty="0" smtClean="0"/>
              <a:t>requires four colors. For many years, </a:t>
            </a:r>
            <a:r>
              <a:rPr lang="en-US" dirty="0"/>
              <a:t>it was known that five </a:t>
            </a:r>
            <a:r>
              <a:rPr lang="en-US" dirty="0" smtClean="0"/>
              <a:t>colors were sufficient </a:t>
            </a:r>
            <a:r>
              <a:rPr lang="en-US" dirty="0"/>
              <a:t>to </a:t>
            </a:r>
            <a:r>
              <a:rPr lang="en-US" dirty="0" smtClean="0"/>
              <a:t>color any </a:t>
            </a:r>
            <a:r>
              <a:rPr lang="en-US" dirty="0"/>
              <a:t>map</a:t>
            </a:r>
            <a:r>
              <a:rPr lang="en-US" dirty="0" smtClean="0"/>
              <a:t>, but </a:t>
            </a:r>
            <a:r>
              <a:rPr lang="en-US" dirty="0"/>
              <a:t>no map that </a:t>
            </a:r>
            <a:r>
              <a:rPr lang="en-US" dirty="0" smtClean="0"/>
              <a:t>required more than </a:t>
            </a:r>
            <a:r>
              <a:rPr lang="en-US" dirty="0"/>
              <a:t>four </a:t>
            </a:r>
            <a:r>
              <a:rPr lang="en-US" dirty="0" smtClean="0"/>
              <a:t>colors had </a:t>
            </a:r>
            <a:r>
              <a:rPr lang="en-US" dirty="0"/>
              <a:t>ever </a:t>
            </a:r>
            <a:r>
              <a:rPr lang="en-US" dirty="0" smtClean="0"/>
              <a:t>been found.</a:t>
            </a:r>
          </a:p>
          <a:p>
            <a:r>
              <a:rPr lang="en-US" dirty="0" smtClean="0"/>
              <a:t> </a:t>
            </a:r>
            <a:endParaRPr lang="en-IN" dirty="0"/>
          </a:p>
        </p:txBody>
      </p:sp>
    </p:spTree>
    <p:extLst>
      <p:ext uri="{BB962C8B-B14F-4D97-AF65-F5344CB8AC3E}">
        <p14:creationId xmlns:p14="http://schemas.microsoft.com/office/powerpoint/2010/main" val="40590129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9512" y="620688"/>
            <a:ext cx="8712968" cy="5642000"/>
          </a:xfrm>
          <a:prstGeom prst="rect">
            <a:avLst/>
          </a:prstGeom>
        </p:spPr>
      </p:pic>
    </p:spTree>
    <p:extLst>
      <p:ext uri="{BB962C8B-B14F-4D97-AF65-F5344CB8AC3E}">
        <p14:creationId xmlns:p14="http://schemas.microsoft.com/office/powerpoint/2010/main" val="5063900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 GRAPH COLORING</a:t>
            </a:r>
            <a:br>
              <a:rPr lang="en-IN" dirty="0"/>
            </a:br>
            <a:endParaRPr lang="en-IN" dirty="0"/>
          </a:p>
        </p:txBody>
      </p:sp>
      <p:sp>
        <p:nvSpPr>
          <p:cNvPr id="3" name="Content Placeholder 2"/>
          <p:cNvSpPr>
            <a:spLocks noGrp="1"/>
          </p:cNvSpPr>
          <p:nvPr>
            <p:ph idx="1"/>
          </p:nvPr>
        </p:nvSpPr>
        <p:spPr>
          <a:xfrm>
            <a:off x="611560" y="2132856"/>
            <a:ext cx="7772400" cy="4114800"/>
          </a:xfrm>
        </p:spPr>
        <p:txBody>
          <a:bodyPr/>
          <a:lstStyle/>
          <a:p>
            <a:r>
              <a:rPr lang="en-US" dirty="0" smtClean="0"/>
              <a:t>After several hundred years</a:t>
            </a:r>
            <a:r>
              <a:rPr lang="en-US" dirty="0"/>
              <a:t>, this </a:t>
            </a:r>
            <a:r>
              <a:rPr lang="en-US" dirty="0" smtClean="0"/>
              <a:t>problem was </a:t>
            </a:r>
            <a:r>
              <a:rPr lang="en-US" dirty="0"/>
              <a:t>solved by a </a:t>
            </a:r>
            <a:r>
              <a:rPr lang="en-US" dirty="0" smtClean="0"/>
              <a:t>group of Mathematicians with </a:t>
            </a:r>
            <a:r>
              <a:rPr lang="en-US" dirty="0"/>
              <a:t>the </a:t>
            </a:r>
            <a:r>
              <a:rPr lang="en-US" dirty="0" smtClean="0"/>
              <a:t>help of </a:t>
            </a:r>
            <a:r>
              <a:rPr lang="en-US" dirty="0"/>
              <a:t>a </a:t>
            </a:r>
            <a:r>
              <a:rPr lang="en-US" dirty="0" smtClean="0"/>
              <a:t>computer. They showed that </a:t>
            </a:r>
            <a:r>
              <a:rPr lang="en-US" dirty="0"/>
              <a:t>in fact </a:t>
            </a:r>
            <a:r>
              <a:rPr lang="en-US" dirty="0" smtClean="0"/>
              <a:t>four colors are </a:t>
            </a:r>
            <a:r>
              <a:rPr lang="en-US" dirty="0"/>
              <a:t>sufficient. In this </a:t>
            </a:r>
            <a:r>
              <a:rPr lang="en-US" dirty="0" smtClean="0"/>
              <a:t>section we consider not </a:t>
            </a:r>
            <a:r>
              <a:rPr lang="en-US" dirty="0"/>
              <a:t>only graphs that </a:t>
            </a:r>
            <a:r>
              <a:rPr lang="en-US" dirty="0" smtClean="0"/>
              <a:t>are produced from </a:t>
            </a:r>
            <a:r>
              <a:rPr lang="en-US" dirty="0"/>
              <a:t>maps but all graphs</a:t>
            </a:r>
            <a:r>
              <a:rPr lang="en-US" dirty="0" smtClean="0"/>
              <a:t>. We </a:t>
            </a:r>
            <a:r>
              <a:rPr lang="en-US" dirty="0"/>
              <a:t>are </a:t>
            </a:r>
            <a:r>
              <a:rPr lang="en-US" dirty="0" smtClean="0"/>
              <a:t>interested in determining all the </a:t>
            </a:r>
            <a:r>
              <a:rPr lang="en-US" dirty="0"/>
              <a:t>different ways in which a given graph can be </a:t>
            </a:r>
            <a:r>
              <a:rPr lang="en-US" dirty="0" smtClean="0"/>
              <a:t>colored using at </a:t>
            </a:r>
            <a:r>
              <a:rPr lang="en-US" dirty="0"/>
              <a:t>most </a:t>
            </a:r>
            <a:r>
              <a:rPr lang="en-US" dirty="0" smtClean="0"/>
              <a:t>m </a:t>
            </a:r>
            <a:r>
              <a:rPr lang="en-IN" dirty="0" err="1" smtClean="0"/>
              <a:t>colors</a:t>
            </a:r>
            <a:r>
              <a:rPr lang="en-IN" dirty="0" smtClean="0"/>
              <a:t>.</a:t>
            </a:r>
            <a:endParaRPr lang="en-IN" dirty="0"/>
          </a:p>
        </p:txBody>
      </p:sp>
    </p:spTree>
    <p:extLst>
      <p:ext uri="{BB962C8B-B14F-4D97-AF65-F5344CB8AC3E}">
        <p14:creationId xmlns:p14="http://schemas.microsoft.com/office/powerpoint/2010/main" val="12071934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 GRAPH COLORING</a:t>
            </a:r>
            <a:br>
              <a:rPr lang="en-IN" dirty="0"/>
            </a:br>
            <a:endParaRPr lang="en-IN" dirty="0"/>
          </a:p>
        </p:txBody>
      </p:sp>
      <p:sp>
        <p:nvSpPr>
          <p:cNvPr id="3" name="Content Placeholder 2"/>
          <p:cNvSpPr>
            <a:spLocks noGrp="1"/>
          </p:cNvSpPr>
          <p:nvPr>
            <p:ph idx="1"/>
          </p:nvPr>
        </p:nvSpPr>
        <p:spPr>
          <a:xfrm>
            <a:off x="683568" y="1700808"/>
            <a:ext cx="7848872" cy="4608512"/>
          </a:xfrm>
        </p:spPr>
        <p:txBody>
          <a:bodyPr/>
          <a:lstStyle/>
          <a:p>
            <a:r>
              <a:rPr lang="en-US" dirty="0" smtClean="0"/>
              <a:t>Suppose we represent a </a:t>
            </a:r>
            <a:r>
              <a:rPr lang="en-US" dirty="0"/>
              <a:t>graph by its </a:t>
            </a:r>
            <a:r>
              <a:rPr lang="en-US" dirty="0" smtClean="0"/>
              <a:t>adjacency matrix G[1 </a:t>
            </a:r>
            <a:r>
              <a:rPr lang="en-US" dirty="0"/>
              <a:t>: n, 1 : n</a:t>
            </a:r>
            <a:r>
              <a:rPr lang="en-US" dirty="0" smtClean="0"/>
              <a:t>], where G[</a:t>
            </a:r>
            <a:r>
              <a:rPr lang="en-US" dirty="0" err="1" smtClean="0"/>
              <a:t>i</a:t>
            </a:r>
            <a:r>
              <a:rPr lang="en-US" dirty="0"/>
              <a:t>, j] = </a:t>
            </a:r>
            <a:r>
              <a:rPr lang="en-US" dirty="0" smtClean="0"/>
              <a:t>1 if </a:t>
            </a:r>
            <a:r>
              <a:rPr lang="en-US" dirty="0"/>
              <a:t>(</a:t>
            </a:r>
            <a:r>
              <a:rPr lang="en-US" dirty="0" err="1"/>
              <a:t>i,j</a:t>
            </a:r>
            <a:r>
              <a:rPr lang="en-US" dirty="0"/>
              <a:t>) is </a:t>
            </a:r>
            <a:r>
              <a:rPr lang="en-US" dirty="0" smtClean="0"/>
              <a:t>an edge of </a:t>
            </a:r>
            <a:r>
              <a:rPr lang="en-US" dirty="0"/>
              <a:t>G</a:t>
            </a:r>
            <a:r>
              <a:rPr lang="en-US" dirty="0" smtClean="0"/>
              <a:t>, and </a:t>
            </a:r>
            <a:r>
              <a:rPr lang="en-US" dirty="0"/>
              <a:t>G[</a:t>
            </a:r>
            <a:r>
              <a:rPr lang="en-US" dirty="0" err="1"/>
              <a:t>i,j</a:t>
            </a:r>
            <a:r>
              <a:rPr lang="en-US" dirty="0"/>
              <a:t>] = 0 otherwise</a:t>
            </a:r>
            <a:r>
              <a:rPr lang="en-US" dirty="0" smtClean="0"/>
              <a:t>. The colors are represented by </a:t>
            </a:r>
            <a:r>
              <a:rPr lang="en-US" dirty="0"/>
              <a:t>the </a:t>
            </a:r>
            <a:r>
              <a:rPr lang="en-US" dirty="0" smtClean="0"/>
              <a:t>integers 1,2,…,m. and </a:t>
            </a:r>
            <a:r>
              <a:rPr lang="en-US" dirty="0"/>
              <a:t>the </a:t>
            </a:r>
            <a:r>
              <a:rPr lang="en-US" dirty="0" smtClean="0"/>
              <a:t>solutions are given </a:t>
            </a:r>
            <a:r>
              <a:rPr lang="en-US" dirty="0"/>
              <a:t>by </a:t>
            </a:r>
            <a:r>
              <a:rPr lang="en-US" dirty="0" smtClean="0"/>
              <a:t>the n-tuple (x1,... </a:t>
            </a:r>
            <a:r>
              <a:rPr lang="en-US" dirty="0"/>
              <a:t>,</a:t>
            </a:r>
            <a:r>
              <a:rPr lang="en-US" dirty="0" err="1"/>
              <a:t>xn</a:t>
            </a:r>
            <a:r>
              <a:rPr lang="en-US" dirty="0" smtClean="0"/>
              <a:t>), where xi </a:t>
            </a:r>
            <a:r>
              <a:rPr lang="en-US" dirty="0"/>
              <a:t>is the </a:t>
            </a:r>
            <a:r>
              <a:rPr lang="en-US" dirty="0" smtClean="0"/>
              <a:t>color of node </a:t>
            </a:r>
            <a:r>
              <a:rPr lang="en-US" dirty="0" err="1" smtClean="0"/>
              <a:t>i</a:t>
            </a:r>
            <a:r>
              <a:rPr lang="en-US" dirty="0"/>
              <a:t>. </a:t>
            </a:r>
            <a:r>
              <a:rPr lang="en-US" dirty="0" smtClean="0"/>
              <a:t>Using the recursive Backtracking formulation </a:t>
            </a:r>
            <a:r>
              <a:rPr lang="en-US" dirty="0"/>
              <a:t>as given in Algorithm 7.1, the </a:t>
            </a:r>
            <a:r>
              <a:rPr lang="en-US" dirty="0" smtClean="0"/>
              <a:t>resulting algorithm is </a:t>
            </a:r>
            <a:r>
              <a:rPr lang="en-US" dirty="0" err="1"/>
              <a:t>mColoring</a:t>
            </a:r>
            <a:r>
              <a:rPr lang="en-US" dirty="0"/>
              <a:t> (Algorithm 7.7). </a:t>
            </a:r>
            <a:endParaRPr lang="en-IN" dirty="0"/>
          </a:p>
        </p:txBody>
      </p:sp>
    </p:spTree>
    <p:extLst>
      <p:ext uri="{BB962C8B-B14F-4D97-AF65-F5344CB8AC3E}">
        <p14:creationId xmlns:p14="http://schemas.microsoft.com/office/powerpoint/2010/main" val="39124219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 GRAPH COLORING</a:t>
            </a:r>
            <a:br>
              <a:rPr lang="en-IN" dirty="0"/>
            </a:br>
            <a:endParaRPr lang="en-IN" dirty="0"/>
          </a:p>
        </p:txBody>
      </p:sp>
      <p:sp>
        <p:nvSpPr>
          <p:cNvPr id="3" name="Content Placeholder 2"/>
          <p:cNvSpPr>
            <a:spLocks noGrp="1"/>
          </p:cNvSpPr>
          <p:nvPr>
            <p:ph idx="1"/>
          </p:nvPr>
        </p:nvSpPr>
        <p:spPr>
          <a:xfrm>
            <a:off x="683568" y="1700808"/>
            <a:ext cx="7772400" cy="4114800"/>
          </a:xfrm>
        </p:spPr>
        <p:txBody>
          <a:bodyPr/>
          <a:lstStyle/>
          <a:p>
            <a:r>
              <a:rPr lang="en-US" dirty="0" smtClean="0"/>
              <a:t>The </a:t>
            </a:r>
            <a:r>
              <a:rPr lang="en-US" dirty="0"/>
              <a:t>underlying state </a:t>
            </a:r>
            <a:r>
              <a:rPr lang="en-US" dirty="0" smtClean="0"/>
              <a:t>space tree </a:t>
            </a:r>
            <a:r>
              <a:rPr lang="en-US" dirty="0"/>
              <a:t>used is a</a:t>
            </a:r>
          </a:p>
          <a:p>
            <a:r>
              <a:rPr lang="en-US" dirty="0"/>
              <a:t>tree of </a:t>
            </a:r>
            <a:r>
              <a:rPr lang="en-US" dirty="0" smtClean="0"/>
              <a:t>degree m </a:t>
            </a:r>
            <a:r>
              <a:rPr lang="en-US" dirty="0"/>
              <a:t>and </a:t>
            </a:r>
            <a:r>
              <a:rPr lang="en-US" dirty="0" smtClean="0"/>
              <a:t>height n </a:t>
            </a:r>
            <a:r>
              <a:rPr lang="en-US" dirty="0"/>
              <a:t>+ 1. </a:t>
            </a:r>
            <a:r>
              <a:rPr lang="en-US" dirty="0" smtClean="0"/>
              <a:t>Each node at </a:t>
            </a:r>
            <a:r>
              <a:rPr lang="en-US" dirty="0"/>
              <a:t>level </a:t>
            </a:r>
            <a:r>
              <a:rPr lang="en-US" dirty="0" err="1" smtClean="0"/>
              <a:t>i</a:t>
            </a:r>
            <a:r>
              <a:rPr lang="en-US" dirty="0" smtClean="0"/>
              <a:t> </a:t>
            </a:r>
            <a:r>
              <a:rPr lang="en-US" dirty="0"/>
              <a:t>has m </a:t>
            </a:r>
            <a:r>
              <a:rPr lang="en-US" dirty="0" smtClean="0"/>
              <a:t>children corresponding to </a:t>
            </a:r>
            <a:r>
              <a:rPr lang="en-US" dirty="0"/>
              <a:t>the m </a:t>
            </a:r>
            <a:r>
              <a:rPr lang="en-US" dirty="0" smtClean="0"/>
              <a:t>possible assignments to xi, </a:t>
            </a:r>
            <a:r>
              <a:rPr lang="en-US" dirty="0"/>
              <a:t>1&lt; </a:t>
            </a:r>
            <a:r>
              <a:rPr lang="en-US" dirty="0" err="1"/>
              <a:t>i</a:t>
            </a:r>
            <a:r>
              <a:rPr lang="en-US" dirty="0"/>
              <a:t> &lt; n. </a:t>
            </a:r>
            <a:r>
              <a:rPr lang="en-US" dirty="0" smtClean="0"/>
              <a:t>Nodes at </a:t>
            </a:r>
            <a:r>
              <a:rPr lang="en-IN" dirty="0"/>
              <a:t>3 and m = 3.</a:t>
            </a:r>
          </a:p>
          <a:p>
            <a:r>
              <a:rPr lang="en-US" dirty="0"/>
              <a:t>Function </a:t>
            </a:r>
            <a:r>
              <a:rPr lang="en-US" dirty="0" err="1"/>
              <a:t>mColoring</a:t>
            </a:r>
            <a:r>
              <a:rPr lang="en-US" dirty="0"/>
              <a:t> is begun by first </a:t>
            </a:r>
            <a:r>
              <a:rPr lang="en-US" dirty="0" smtClean="0"/>
              <a:t>assigning the </a:t>
            </a:r>
            <a:r>
              <a:rPr lang="en-US" dirty="0"/>
              <a:t>graph to </a:t>
            </a:r>
            <a:r>
              <a:rPr lang="en-US" dirty="0" smtClean="0"/>
              <a:t>its adjacency </a:t>
            </a:r>
            <a:r>
              <a:rPr lang="en-US" dirty="0"/>
              <a:t>matrix</a:t>
            </a:r>
            <a:r>
              <a:rPr lang="en-US" dirty="0" smtClean="0"/>
              <a:t>, setting the array  </a:t>
            </a:r>
            <a:r>
              <a:rPr lang="en-US" dirty="0"/>
              <a:t>x[] to zero</a:t>
            </a:r>
            <a:r>
              <a:rPr lang="en-US" dirty="0" smtClean="0"/>
              <a:t>, and </a:t>
            </a:r>
            <a:r>
              <a:rPr lang="en-US" dirty="0"/>
              <a:t>then invoking the </a:t>
            </a:r>
            <a:r>
              <a:rPr lang="en-US" dirty="0" smtClean="0"/>
              <a:t>statement </a:t>
            </a:r>
            <a:r>
              <a:rPr lang="en-IN" dirty="0" err="1" smtClean="0"/>
              <a:t>mColoring</a:t>
            </a:r>
            <a:r>
              <a:rPr lang="en-IN" dirty="0" smtClean="0"/>
              <a:t>(l);.</a:t>
            </a:r>
            <a:endParaRPr lang="en-IN" dirty="0"/>
          </a:p>
        </p:txBody>
      </p:sp>
    </p:spTree>
    <p:extLst>
      <p:ext uri="{BB962C8B-B14F-4D97-AF65-F5344CB8AC3E}">
        <p14:creationId xmlns:p14="http://schemas.microsoft.com/office/powerpoint/2010/main" val="199803703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 GRAPH COLORING</a:t>
            </a:r>
            <a:br>
              <a:rPr lang="en-IN" dirty="0"/>
            </a:br>
            <a:endParaRPr lang="en-IN" dirty="0"/>
          </a:p>
        </p:txBody>
      </p:sp>
      <p:sp>
        <p:nvSpPr>
          <p:cNvPr id="3" name="Content Placeholder 2"/>
          <p:cNvSpPr>
            <a:spLocks noGrp="1"/>
          </p:cNvSpPr>
          <p:nvPr>
            <p:ph idx="1"/>
          </p:nvPr>
        </p:nvSpPr>
        <p:spPr>
          <a:xfrm>
            <a:off x="683568" y="1700808"/>
            <a:ext cx="8136904" cy="4114800"/>
          </a:xfrm>
        </p:spPr>
        <p:txBody>
          <a:bodyPr/>
          <a:lstStyle/>
          <a:p>
            <a:r>
              <a:rPr lang="en-US" dirty="0" smtClean="0"/>
              <a:t>Notice the </a:t>
            </a:r>
            <a:r>
              <a:rPr lang="en-US" dirty="0"/>
              <a:t>similarity </a:t>
            </a:r>
            <a:r>
              <a:rPr lang="en-US" dirty="0" smtClean="0"/>
              <a:t>between this algorithm and </a:t>
            </a:r>
            <a:r>
              <a:rPr lang="en-US" dirty="0"/>
              <a:t>the </a:t>
            </a:r>
            <a:r>
              <a:rPr lang="en-US" dirty="0" smtClean="0"/>
              <a:t>general form </a:t>
            </a:r>
            <a:r>
              <a:rPr lang="en-US" dirty="0"/>
              <a:t>of </a:t>
            </a:r>
            <a:r>
              <a:rPr lang="en-US" dirty="0" smtClean="0"/>
              <a:t>the r</a:t>
            </a:r>
            <a:r>
              <a:rPr lang="en-IN" dirty="0" err="1" smtClean="0"/>
              <a:t>ecursive</a:t>
            </a:r>
            <a:r>
              <a:rPr lang="en-IN" dirty="0" smtClean="0"/>
              <a:t> backtracking schema of </a:t>
            </a:r>
            <a:r>
              <a:rPr lang="en-IN" dirty="0"/>
              <a:t>Algorithm 7.1</a:t>
            </a:r>
            <a:r>
              <a:rPr lang="en-IN" dirty="0" smtClean="0"/>
              <a:t>. Function </a:t>
            </a:r>
            <a:r>
              <a:rPr lang="en-IN" dirty="0" err="1" smtClean="0"/>
              <a:t>NextValue</a:t>
            </a:r>
            <a:r>
              <a:rPr lang="en-US" dirty="0" smtClean="0"/>
              <a:t>(Algorithm </a:t>
            </a:r>
            <a:r>
              <a:rPr lang="en-US" dirty="0"/>
              <a:t>7.8</a:t>
            </a:r>
            <a:r>
              <a:rPr lang="en-US" dirty="0" smtClean="0"/>
              <a:t>) produces the possible colors for </a:t>
            </a:r>
            <a:r>
              <a:rPr lang="en-US" dirty="0" err="1" smtClean="0"/>
              <a:t>xk</a:t>
            </a:r>
            <a:r>
              <a:rPr lang="en-US" dirty="0" smtClean="0"/>
              <a:t> </a:t>
            </a:r>
            <a:r>
              <a:rPr lang="en-US" dirty="0"/>
              <a:t>after </a:t>
            </a:r>
            <a:r>
              <a:rPr lang="en-US" dirty="0" smtClean="0"/>
              <a:t>xi </a:t>
            </a:r>
            <a:r>
              <a:rPr lang="en-US" dirty="0"/>
              <a:t>through </a:t>
            </a:r>
            <a:r>
              <a:rPr lang="en-US" dirty="0" smtClean="0"/>
              <a:t>Xk-1 have b</a:t>
            </a:r>
            <a:r>
              <a:rPr lang="en-IN" dirty="0" err="1" smtClean="0"/>
              <a:t>een</a:t>
            </a:r>
            <a:r>
              <a:rPr lang="en-IN" dirty="0" smtClean="0"/>
              <a:t> defined. The main loop of </a:t>
            </a:r>
            <a:r>
              <a:rPr lang="en-IN" dirty="0" err="1"/>
              <a:t>mColoring</a:t>
            </a:r>
            <a:r>
              <a:rPr lang="en-IN" dirty="0"/>
              <a:t> </a:t>
            </a:r>
            <a:r>
              <a:rPr lang="en-IN" dirty="0" smtClean="0"/>
              <a:t>repeatedly picks an element from </a:t>
            </a:r>
            <a:r>
              <a:rPr lang="en-US" dirty="0" smtClean="0"/>
              <a:t>the set of possibilities assigns it </a:t>
            </a:r>
            <a:r>
              <a:rPr lang="en-US" dirty="0"/>
              <a:t>to </a:t>
            </a:r>
            <a:r>
              <a:rPr lang="en-US" dirty="0" err="1"/>
              <a:t>x</a:t>
            </a:r>
            <a:r>
              <a:rPr lang="en-US" dirty="0" err="1" smtClean="0"/>
              <a:t>k</a:t>
            </a:r>
            <a:r>
              <a:rPr lang="en-US" dirty="0" smtClean="0"/>
              <a:t>, </a:t>
            </a:r>
            <a:r>
              <a:rPr lang="en-US" dirty="0"/>
              <a:t>and then </a:t>
            </a:r>
            <a:r>
              <a:rPr lang="en-US" dirty="0" smtClean="0"/>
              <a:t>calls </a:t>
            </a:r>
            <a:r>
              <a:rPr lang="en-US" dirty="0" err="1" smtClean="0"/>
              <a:t>mColoring</a:t>
            </a:r>
            <a:r>
              <a:rPr lang="en-US" dirty="0" smtClean="0"/>
              <a:t> </a:t>
            </a:r>
            <a:r>
              <a:rPr lang="en-US" dirty="0"/>
              <a:t>recursively</a:t>
            </a:r>
            <a:r>
              <a:rPr lang="en-US" dirty="0" smtClean="0"/>
              <a:t>.</a:t>
            </a:r>
            <a:endParaRPr lang="en-US" dirty="0"/>
          </a:p>
        </p:txBody>
      </p:sp>
    </p:spTree>
    <p:extLst>
      <p:ext uri="{BB962C8B-B14F-4D97-AF65-F5344CB8AC3E}">
        <p14:creationId xmlns:p14="http://schemas.microsoft.com/office/powerpoint/2010/main" val="151320939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179512" y="44624"/>
            <a:ext cx="8812088" cy="6552728"/>
          </a:xfrm>
          <a:prstGeom prst="rect">
            <a:avLst/>
          </a:prstGeom>
        </p:spPr>
      </p:pic>
    </p:spTree>
    <p:extLst>
      <p:ext uri="{BB962C8B-B14F-4D97-AF65-F5344CB8AC3E}">
        <p14:creationId xmlns:p14="http://schemas.microsoft.com/office/powerpoint/2010/main" val="47553821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0" y="0"/>
            <a:ext cx="8820472" cy="6813376"/>
          </a:xfrm>
          <a:prstGeom prst="rect">
            <a:avLst/>
          </a:prstGeom>
        </p:spPr>
      </p:pic>
    </p:spTree>
    <p:extLst>
      <p:ext uri="{BB962C8B-B14F-4D97-AF65-F5344CB8AC3E}">
        <p14:creationId xmlns:p14="http://schemas.microsoft.com/office/powerpoint/2010/main" val="747992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g0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15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 GRAPH COLORING</a:t>
            </a:r>
            <a:br>
              <a:rPr lang="en-IN" dirty="0"/>
            </a:br>
            <a:endParaRPr lang="en-IN" dirty="0"/>
          </a:p>
        </p:txBody>
      </p:sp>
      <p:sp>
        <p:nvSpPr>
          <p:cNvPr id="3" name="Content Placeholder 2"/>
          <p:cNvSpPr>
            <a:spLocks noGrp="1"/>
          </p:cNvSpPr>
          <p:nvPr>
            <p:ph idx="1"/>
          </p:nvPr>
        </p:nvSpPr>
        <p:spPr>
          <a:xfrm>
            <a:off x="683568" y="1700808"/>
            <a:ext cx="7772400" cy="4114800"/>
          </a:xfrm>
        </p:spPr>
        <p:txBody>
          <a:bodyPr/>
          <a:lstStyle/>
          <a:p>
            <a:r>
              <a:rPr lang="en-IN" dirty="0" smtClean="0"/>
              <a:t>For instance, Figure7.14 shows a simple graph containing four </a:t>
            </a:r>
            <a:r>
              <a:rPr lang="en-IN" dirty="0"/>
              <a:t>nodes. </a:t>
            </a:r>
            <a:r>
              <a:rPr lang="en-IN" dirty="0" smtClean="0"/>
              <a:t>Below </a:t>
            </a:r>
            <a:r>
              <a:rPr lang="en-US" dirty="0" smtClean="0"/>
              <a:t>that </a:t>
            </a:r>
            <a:r>
              <a:rPr lang="en-US" dirty="0"/>
              <a:t>is the tree that is </a:t>
            </a:r>
            <a:r>
              <a:rPr lang="en-US" dirty="0" smtClean="0"/>
              <a:t>generated by </a:t>
            </a:r>
            <a:r>
              <a:rPr lang="en-US" dirty="0" err="1"/>
              <a:t>mColoring</a:t>
            </a:r>
            <a:r>
              <a:rPr lang="en-US" dirty="0" smtClean="0"/>
              <a:t>. </a:t>
            </a:r>
          </a:p>
          <a:p>
            <a:r>
              <a:rPr lang="en-US" dirty="0" smtClean="0"/>
              <a:t>Each path </a:t>
            </a:r>
            <a:r>
              <a:rPr lang="en-US" dirty="0"/>
              <a:t>to a </a:t>
            </a:r>
            <a:r>
              <a:rPr lang="en-US" dirty="0" smtClean="0"/>
              <a:t>leaf represents </a:t>
            </a:r>
            <a:r>
              <a:rPr lang="en-US" dirty="0"/>
              <a:t>a </a:t>
            </a:r>
            <a:r>
              <a:rPr lang="en-US" dirty="0" smtClean="0"/>
              <a:t>coloring using at most three colors. </a:t>
            </a:r>
          </a:p>
          <a:p>
            <a:r>
              <a:rPr lang="en-US" dirty="0" smtClean="0"/>
              <a:t>Note </a:t>
            </a:r>
            <a:r>
              <a:rPr lang="en-US" dirty="0"/>
              <a:t>that only </a:t>
            </a:r>
            <a:r>
              <a:rPr lang="en-US" dirty="0" smtClean="0"/>
              <a:t>12 solutions exist with </a:t>
            </a:r>
            <a:r>
              <a:rPr lang="en-US" dirty="0"/>
              <a:t>exactly </a:t>
            </a:r>
            <a:r>
              <a:rPr lang="en-US" dirty="0" smtClean="0"/>
              <a:t>three colors</a:t>
            </a:r>
            <a:r>
              <a:rPr lang="en-US" dirty="0"/>
              <a:t>. </a:t>
            </a:r>
            <a:endParaRPr lang="en-US" dirty="0" smtClean="0"/>
          </a:p>
          <a:p>
            <a:r>
              <a:rPr lang="en-US" dirty="0" smtClean="0"/>
              <a:t>In </a:t>
            </a:r>
            <a:r>
              <a:rPr lang="en-US" dirty="0"/>
              <a:t>this tree, after </a:t>
            </a:r>
            <a:r>
              <a:rPr lang="en-US" dirty="0" smtClean="0"/>
              <a:t>choosing x1 </a:t>
            </a:r>
            <a:r>
              <a:rPr lang="en-US" dirty="0"/>
              <a:t>= 2 and X2 = 1</a:t>
            </a:r>
            <a:r>
              <a:rPr lang="en-US" dirty="0" smtClean="0"/>
              <a:t>, the possible choices for x3 </a:t>
            </a:r>
            <a:r>
              <a:rPr lang="en-US" dirty="0"/>
              <a:t>are 2 and 3</a:t>
            </a:r>
            <a:r>
              <a:rPr lang="en-US" dirty="0" smtClean="0"/>
              <a:t>. After choosing x1 </a:t>
            </a:r>
            <a:r>
              <a:rPr lang="en-US" dirty="0"/>
              <a:t>= 2,X2 = 1</a:t>
            </a:r>
            <a:r>
              <a:rPr lang="en-US" dirty="0" smtClean="0"/>
              <a:t>, and X3 </a:t>
            </a:r>
            <a:r>
              <a:rPr lang="en-US" dirty="0"/>
              <a:t>= 2</a:t>
            </a:r>
            <a:r>
              <a:rPr lang="en-US" dirty="0" smtClean="0"/>
              <a:t>, possible values </a:t>
            </a:r>
            <a:r>
              <a:rPr lang="en-US" dirty="0"/>
              <a:t>for </a:t>
            </a:r>
            <a:r>
              <a:rPr lang="en-US" dirty="0" smtClean="0"/>
              <a:t>x4 </a:t>
            </a:r>
            <a:r>
              <a:rPr lang="en-US" dirty="0"/>
              <a:t>are </a:t>
            </a:r>
            <a:r>
              <a:rPr lang="en-US" dirty="0" smtClean="0"/>
              <a:t>1 and </a:t>
            </a:r>
            <a:r>
              <a:rPr lang="en-US" dirty="0"/>
              <a:t>3</a:t>
            </a:r>
            <a:r>
              <a:rPr lang="en-US" dirty="0" smtClean="0"/>
              <a:t>. </a:t>
            </a:r>
            <a:r>
              <a:rPr lang="en-US" dirty="0"/>
              <a:t>a</a:t>
            </a:r>
            <a:r>
              <a:rPr lang="en-US" dirty="0" smtClean="0"/>
              <a:t>nd so on.</a:t>
            </a:r>
            <a:endParaRPr lang="en-US" dirty="0"/>
          </a:p>
        </p:txBody>
      </p:sp>
    </p:spTree>
    <p:extLst>
      <p:ext uri="{BB962C8B-B14F-4D97-AF65-F5344CB8AC3E}">
        <p14:creationId xmlns:p14="http://schemas.microsoft.com/office/powerpoint/2010/main" val="38460797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107504" y="116632"/>
            <a:ext cx="8884096" cy="6480720"/>
          </a:xfrm>
          <a:prstGeom prst="rect">
            <a:avLst/>
          </a:prstGeom>
        </p:spPr>
      </p:pic>
    </p:spTree>
    <p:extLst>
      <p:ext uri="{BB962C8B-B14F-4D97-AF65-F5344CB8AC3E}">
        <p14:creationId xmlns:p14="http://schemas.microsoft.com/office/powerpoint/2010/main" val="414262129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825" y="197768"/>
            <a:ext cx="7772400" cy="1143000"/>
          </a:xfrm>
        </p:spPr>
        <p:txBody>
          <a:bodyPr/>
          <a:lstStyle/>
          <a:p>
            <a:r>
              <a:rPr lang="en-IN" dirty="0"/>
              <a:t>7.4 GRAPH COLORING</a:t>
            </a:r>
            <a:br>
              <a:rPr lang="en-IN" dirty="0"/>
            </a:br>
            <a:endParaRPr lang="en-IN" dirty="0"/>
          </a:p>
        </p:txBody>
      </p:sp>
      <p:sp>
        <p:nvSpPr>
          <p:cNvPr id="3" name="Content Placeholder 2"/>
          <p:cNvSpPr>
            <a:spLocks noGrp="1"/>
          </p:cNvSpPr>
          <p:nvPr>
            <p:ph idx="1"/>
          </p:nvPr>
        </p:nvSpPr>
        <p:spPr>
          <a:xfrm>
            <a:off x="899592" y="908720"/>
            <a:ext cx="7848872" cy="5616624"/>
          </a:xfrm>
        </p:spPr>
        <p:txBody>
          <a:bodyPr/>
          <a:lstStyle/>
          <a:p>
            <a:r>
              <a:rPr lang="en-IN" sz="1800" dirty="0"/>
              <a:t>1 </a:t>
            </a:r>
            <a:r>
              <a:rPr lang="en-IN" sz="1800" dirty="0" smtClean="0"/>
              <a:t>Algorithm </a:t>
            </a:r>
            <a:r>
              <a:rPr lang="en-IN" sz="1800" dirty="0" err="1" smtClean="0"/>
              <a:t>mColoring</a:t>
            </a:r>
            <a:r>
              <a:rPr lang="en-IN" sz="1800" dirty="0" smtClean="0"/>
              <a:t>(A</a:t>
            </a:r>
            <a:r>
              <a:rPr lang="en-IN" sz="1800" dirty="0"/>
              <a:t>;)</a:t>
            </a:r>
          </a:p>
          <a:p>
            <a:r>
              <a:rPr lang="en-US" sz="1800" dirty="0"/>
              <a:t>2 // This </a:t>
            </a:r>
            <a:r>
              <a:rPr lang="en-US" sz="1800" dirty="0" smtClean="0"/>
              <a:t>algorithm was </a:t>
            </a:r>
            <a:r>
              <a:rPr lang="en-US" sz="1800" dirty="0"/>
              <a:t>formed </a:t>
            </a:r>
            <a:r>
              <a:rPr lang="en-US" sz="1800" dirty="0" smtClean="0"/>
              <a:t>using the recursive backtracking</a:t>
            </a:r>
            <a:endParaRPr lang="en-US" sz="1800" dirty="0"/>
          </a:p>
          <a:p>
            <a:r>
              <a:rPr lang="en-US" sz="1800" dirty="0"/>
              <a:t>3 // schema</a:t>
            </a:r>
            <a:r>
              <a:rPr lang="en-US" sz="1800" dirty="0" smtClean="0"/>
              <a:t>. The graph is represented by </a:t>
            </a:r>
            <a:r>
              <a:rPr lang="en-US" sz="1800" dirty="0"/>
              <a:t>its </a:t>
            </a:r>
            <a:r>
              <a:rPr lang="en-US" sz="1800" dirty="0" smtClean="0"/>
              <a:t>Boolean adjacency</a:t>
            </a:r>
            <a:endParaRPr lang="en-US" sz="1800" dirty="0"/>
          </a:p>
          <a:p>
            <a:r>
              <a:rPr lang="en-US" sz="1800" dirty="0"/>
              <a:t>4 // </a:t>
            </a:r>
            <a:r>
              <a:rPr lang="en-US" sz="1800" dirty="0" smtClean="0"/>
              <a:t>matrix G[</a:t>
            </a:r>
            <a:r>
              <a:rPr lang="en-US" sz="1800" dirty="0" err="1" smtClean="0"/>
              <a:t>l:n</a:t>
            </a:r>
            <a:r>
              <a:rPr lang="en-US" sz="1800" dirty="0"/>
              <a:t>, 1:n</a:t>
            </a:r>
            <a:r>
              <a:rPr lang="en-US" sz="1800" dirty="0" smtClean="0"/>
              <a:t>]. All assignments of </a:t>
            </a:r>
            <a:r>
              <a:rPr lang="en-US" sz="1800" dirty="0"/>
              <a:t>1,2,m..t.o</a:t>
            </a:r>
            <a:r>
              <a:rPr lang="en-US" sz="1800" dirty="0" smtClean="0"/>
              <a:t>, the</a:t>
            </a:r>
            <a:endParaRPr lang="en-US" sz="1800" dirty="0"/>
          </a:p>
          <a:p>
            <a:r>
              <a:rPr lang="en-US" sz="1800" dirty="0"/>
              <a:t>5 // </a:t>
            </a:r>
            <a:r>
              <a:rPr lang="en-US" sz="1800" dirty="0" smtClean="0"/>
              <a:t>vertices of </a:t>
            </a:r>
            <a:r>
              <a:rPr lang="en-US" sz="1800" dirty="0"/>
              <a:t>the </a:t>
            </a:r>
            <a:r>
              <a:rPr lang="en-US" sz="1800" dirty="0" smtClean="0"/>
              <a:t>graph such that adjacent vertices are</a:t>
            </a:r>
            <a:endParaRPr lang="en-US" sz="1800" dirty="0"/>
          </a:p>
          <a:p>
            <a:r>
              <a:rPr lang="en-US" sz="1800" dirty="0"/>
              <a:t>6 // </a:t>
            </a:r>
            <a:r>
              <a:rPr lang="en-US" sz="1800" dirty="0" smtClean="0"/>
              <a:t>assigned distinct integers are printed, k </a:t>
            </a:r>
            <a:r>
              <a:rPr lang="en-US" sz="1800" dirty="0"/>
              <a:t>is the index</a:t>
            </a:r>
          </a:p>
          <a:p>
            <a:r>
              <a:rPr lang="en-US" sz="1800" dirty="0"/>
              <a:t>7 // of the next </a:t>
            </a:r>
            <a:r>
              <a:rPr lang="en-US" sz="1800" dirty="0" smtClean="0"/>
              <a:t>vertex to </a:t>
            </a:r>
            <a:r>
              <a:rPr lang="en-US" sz="1800" dirty="0"/>
              <a:t>color.</a:t>
            </a:r>
          </a:p>
          <a:p>
            <a:r>
              <a:rPr lang="en-IN" sz="1800" dirty="0"/>
              <a:t>8 {</a:t>
            </a:r>
          </a:p>
          <a:p>
            <a:r>
              <a:rPr lang="en-IN" sz="1800" dirty="0"/>
              <a:t>9 repeat</a:t>
            </a:r>
          </a:p>
          <a:p>
            <a:r>
              <a:rPr lang="en-US" sz="1800" dirty="0"/>
              <a:t>10 {//</a:t>
            </a:r>
            <a:r>
              <a:rPr lang="en-US" sz="1800" dirty="0" smtClean="0"/>
              <a:t>Generate all legal assignments for </a:t>
            </a:r>
            <a:r>
              <a:rPr lang="en-US" sz="1800" dirty="0"/>
              <a:t>x[k]. </a:t>
            </a:r>
            <a:endParaRPr lang="en-US" sz="1800" dirty="0" smtClean="0"/>
          </a:p>
          <a:p>
            <a:r>
              <a:rPr lang="en-US" sz="1800" dirty="0" smtClean="0"/>
              <a:t>11 </a:t>
            </a:r>
            <a:r>
              <a:rPr lang="en-US" sz="1800" dirty="0" err="1" smtClean="0"/>
              <a:t>NextValue</a:t>
            </a:r>
            <a:r>
              <a:rPr lang="en-US" sz="1800" dirty="0" smtClean="0"/>
              <a:t>(k);// </a:t>
            </a:r>
            <a:r>
              <a:rPr lang="en-US" sz="1800" dirty="0"/>
              <a:t>Assign to x[k]a </a:t>
            </a:r>
            <a:r>
              <a:rPr lang="en-US" sz="1800" dirty="0" smtClean="0"/>
              <a:t>legal color</a:t>
            </a:r>
            <a:r>
              <a:rPr lang="en-US" sz="1800" dirty="0"/>
              <a:t>.</a:t>
            </a:r>
          </a:p>
          <a:p>
            <a:r>
              <a:rPr lang="en-US" sz="1800" dirty="0"/>
              <a:t>12 if (x[k]= 0) </a:t>
            </a:r>
            <a:r>
              <a:rPr lang="en-US" sz="1800" dirty="0" smtClean="0"/>
              <a:t>then return</a:t>
            </a:r>
            <a:r>
              <a:rPr lang="en-US" sz="1800" dirty="0"/>
              <a:t>;// No new </a:t>
            </a:r>
            <a:r>
              <a:rPr lang="en-US" sz="1800" dirty="0" smtClean="0"/>
              <a:t>color possible</a:t>
            </a:r>
            <a:endParaRPr lang="en-US" sz="1800" dirty="0"/>
          </a:p>
          <a:p>
            <a:r>
              <a:rPr lang="en-US" sz="1800" dirty="0"/>
              <a:t>13 if (k = n) then // At </a:t>
            </a:r>
            <a:r>
              <a:rPr lang="en-US" sz="1800" dirty="0" smtClean="0"/>
              <a:t>most m colors have </a:t>
            </a:r>
            <a:r>
              <a:rPr lang="en-US" sz="1800" dirty="0"/>
              <a:t>been</a:t>
            </a:r>
          </a:p>
          <a:p>
            <a:r>
              <a:rPr lang="en-US" sz="1800" dirty="0"/>
              <a:t>14 // </a:t>
            </a:r>
            <a:r>
              <a:rPr lang="en-US" sz="1800" dirty="0" smtClean="0"/>
              <a:t>used to color the </a:t>
            </a:r>
            <a:r>
              <a:rPr lang="en-US" sz="1800" dirty="0"/>
              <a:t>n vertices.</a:t>
            </a:r>
          </a:p>
          <a:p>
            <a:r>
              <a:rPr lang="en-US" sz="1800" dirty="0"/>
              <a:t>15 write (x[l :n]); 16 </a:t>
            </a:r>
            <a:r>
              <a:rPr lang="en-US" sz="1800" dirty="0" smtClean="0"/>
              <a:t>else </a:t>
            </a:r>
            <a:r>
              <a:rPr lang="en-US" sz="1800" dirty="0" err="1" smtClean="0"/>
              <a:t>mColoring</a:t>
            </a:r>
            <a:r>
              <a:rPr lang="en-US" sz="1800" dirty="0" smtClean="0"/>
              <a:t>(A</a:t>
            </a:r>
            <a:r>
              <a:rPr lang="en-US" sz="1800" dirty="0"/>
              <a:t>; + 1);</a:t>
            </a:r>
          </a:p>
          <a:p>
            <a:r>
              <a:rPr lang="en-IN" sz="1800" dirty="0"/>
              <a:t>17 }until(false);</a:t>
            </a:r>
          </a:p>
          <a:p>
            <a:r>
              <a:rPr lang="en-IN" sz="1800" dirty="0"/>
              <a:t>18 }</a:t>
            </a:r>
          </a:p>
        </p:txBody>
      </p:sp>
    </p:spTree>
    <p:extLst>
      <p:ext uri="{BB962C8B-B14F-4D97-AF65-F5344CB8AC3E}">
        <p14:creationId xmlns:p14="http://schemas.microsoft.com/office/powerpoint/2010/main" val="14102303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096" y="188640"/>
            <a:ext cx="7772400" cy="1143000"/>
          </a:xfrm>
        </p:spPr>
        <p:txBody>
          <a:bodyPr/>
          <a:lstStyle/>
          <a:p>
            <a:r>
              <a:rPr lang="en-IN" dirty="0"/>
              <a:t>7.4 GRAPH </a:t>
            </a:r>
            <a:r>
              <a:rPr lang="en-IN" dirty="0" smtClean="0"/>
              <a:t>COLORING</a:t>
            </a:r>
            <a:endParaRPr lang="en-IN" dirty="0"/>
          </a:p>
        </p:txBody>
      </p:sp>
      <p:pic>
        <p:nvPicPr>
          <p:cNvPr id="4" name="Content Placeholder 3"/>
          <p:cNvPicPr>
            <a:picLocks noGrp="1" noChangeAspect="1"/>
          </p:cNvPicPr>
          <p:nvPr>
            <p:ph idx="1"/>
          </p:nvPr>
        </p:nvPicPr>
        <p:blipFill>
          <a:blip r:embed="rId2"/>
          <a:stretch>
            <a:fillRect/>
          </a:stretch>
        </p:blipFill>
        <p:spPr>
          <a:xfrm>
            <a:off x="685800" y="1196752"/>
            <a:ext cx="8350696" cy="5472609"/>
          </a:xfrm>
          <a:prstGeom prst="rect">
            <a:avLst/>
          </a:prstGeom>
        </p:spPr>
      </p:pic>
    </p:spTree>
    <p:extLst>
      <p:ext uri="{BB962C8B-B14F-4D97-AF65-F5344CB8AC3E}">
        <p14:creationId xmlns:p14="http://schemas.microsoft.com/office/powerpoint/2010/main" val="7822290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89248"/>
            <a:ext cx="7920880" cy="6768752"/>
          </a:xfrm>
        </p:spPr>
        <p:txBody>
          <a:bodyPr/>
          <a:lstStyle/>
          <a:p>
            <a:r>
              <a:rPr lang="en-IN" sz="1600" dirty="0"/>
              <a:t>1 </a:t>
            </a:r>
            <a:r>
              <a:rPr lang="en-IN" sz="1600" dirty="0" err="1" smtClean="0"/>
              <a:t>AlgorithmNextValue</a:t>
            </a:r>
            <a:r>
              <a:rPr lang="en-IN" sz="1600" dirty="0" smtClean="0"/>
              <a:t>(k)</a:t>
            </a:r>
            <a:endParaRPr lang="en-IN" sz="1600" dirty="0"/>
          </a:p>
          <a:p>
            <a:r>
              <a:rPr lang="en-US" sz="1600" dirty="0"/>
              <a:t>2 // </a:t>
            </a:r>
            <a:r>
              <a:rPr lang="en-US" sz="1600" dirty="0" smtClean="0"/>
              <a:t>x[l],…x[k-1] have been assigned integer values </a:t>
            </a:r>
            <a:r>
              <a:rPr lang="en-US" sz="1600" dirty="0"/>
              <a:t>in</a:t>
            </a:r>
          </a:p>
          <a:p>
            <a:r>
              <a:rPr lang="en-US" sz="1600" dirty="0"/>
              <a:t>3 // the range [</a:t>
            </a:r>
            <a:r>
              <a:rPr lang="en-US" sz="1600" dirty="0" err="1"/>
              <a:t>l,m</a:t>
            </a:r>
            <a:r>
              <a:rPr lang="en-US" sz="1600" dirty="0" smtClean="0"/>
              <a:t>] such that adjacent vertices have </a:t>
            </a:r>
            <a:r>
              <a:rPr lang="en-US" sz="1600" dirty="0"/>
              <a:t>distinct</a:t>
            </a:r>
          </a:p>
          <a:p>
            <a:r>
              <a:rPr lang="en-US" sz="1600" dirty="0"/>
              <a:t>4 // integers</a:t>
            </a:r>
            <a:r>
              <a:rPr lang="en-US" sz="1600" dirty="0" smtClean="0"/>
              <a:t>. A </a:t>
            </a:r>
            <a:r>
              <a:rPr lang="en-US" sz="1600" dirty="0"/>
              <a:t>value for x[k] is </a:t>
            </a:r>
            <a:r>
              <a:rPr lang="en-US" sz="1600" dirty="0" smtClean="0"/>
              <a:t>determined in </a:t>
            </a:r>
            <a:r>
              <a:rPr lang="en-US" sz="1600" dirty="0"/>
              <a:t>the range</a:t>
            </a:r>
          </a:p>
          <a:p>
            <a:r>
              <a:rPr lang="en-US" sz="1600" dirty="0"/>
              <a:t>5 // [0,m</a:t>
            </a:r>
            <a:r>
              <a:rPr lang="en-US" sz="1600" dirty="0" smtClean="0"/>
              <a:t>]. x[k</a:t>
            </a:r>
            <a:r>
              <a:rPr lang="en-US" sz="1600" dirty="0"/>
              <a:t>] is </a:t>
            </a:r>
            <a:r>
              <a:rPr lang="en-US" sz="1600" dirty="0" smtClean="0"/>
              <a:t>assigned the </a:t>
            </a:r>
            <a:r>
              <a:rPr lang="en-US" sz="1600" dirty="0"/>
              <a:t>next </a:t>
            </a:r>
            <a:r>
              <a:rPr lang="en-US" sz="1600" dirty="0" smtClean="0"/>
              <a:t>highest numbered color</a:t>
            </a:r>
            <a:endParaRPr lang="en-US" sz="1600" dirty="0"/>
          </a:p>
          <a:p>
            <a:r>
              <a:rPr lang="en-US" sz="1600" dirty="0"/>
              <a:t>6 // while </a:t>
            </a:r>
            <a:r>
              <a:rPr lang="en-US" sz="1600" dirty="0" smtClean="0"/>
              <a:t>maintaining distinctness from </a:t>
            </a:r>
            <a:r>
              <a:rPr lang="en-US" sz="1600" dirty="0"/>
              <a:t>the </a:t>
            </a:r>
            <a:r>
              <a:rPr lang="en-US" sz="1600" dirty="0" smtClean="0"/>
              <a:t>adjacent vertices</a:t>
            </a:r>
            <a:endParaRPr lang="en-US" sz="1600" dirty="0"/>
          </a:p>
          <a:p>
            <a:r>
              <a:rPr lang="en-US" sz="1600" dirty="0"/>
              <a:t>7 // of </a:t>
            </a:r>
            <a:r>
              <a:rPr lang="en-US" sz="1600" dirty="0" smtClean="0"/>
              <a:t>vertex k</a:t>
            </a:r>
            <a:r>
              <a:rPr lang="en-US" sz="1600" dirty="0"/>
              <a:t>. If no </a:t>
            </a:r>
            <a:r>
              <a:rPr lang="en-US" sz="1600" dirty="0" smtClean="0"/>
              <a:t>such color exists, then </a:t>
            </a:r>
            <a:r>
              <a:rPr lang="en-US" sz="1600" dirty="0"/>
              <a:t>x[k] is 0.</a:t>
            </a:r>
          </a:p>
          <a:p>
            <a:r>
              <a:rPr lang="en-IN" sz="1600" dirty="0"/>
              <a:t>8 {</a:t>
            </a:r>
          </a:p>
          <a:p>
            <a:r>
              <a:rPr lang="en-IN" sz="1600" dirty="0"/>
              <a:t>9 repeat</a:t>
            </a:r>
          </a:p>
          <a:p>
            <a:r>
              <a:rPr lang="en-US" sz="1600" dirty="0"/>
              <a:t>10 </a:t>
            </a:r>
            <a:r>
              <a:rPr lang="en-US" sz="1600" dirty="0" smtClean="0"/>
              <a:t>{</a:t>
            </a:r>
          </a:p>
          <a:p>
            <a:r>
              <a:rPr lang="en-US" sz="1600" dirty="0" smtClean="0"/>
              <a:t>11 </a:t>
            </a:r>
            <a:r>
              <a:rPr lang="en-US" sz="1600" dirty="0"/>
              <a:t>x[k] :=(x[k]+ 1) mod(m+ 1);// Next </a:t>
            </a:r>
            <a:r>
              <a:rPr lang="en-US" sz="1600" dirty="0" smtClean="0"/>
              <a:t>highest color</a:t>
            </a:r>
            <a:r>
              <a:rPr lang="en-US" sz="1600" dirty="0"/>
              <a:t>.</a:t>
            </a:r>
          </a:p>
          <a:p>
            <a:r>
              <a:rPr lang="en-US" sz="1600" dirty="0"/>
              <a:t>12 if (x[k]= 0) </a:t>
            </a:r>
            <a:r>
              <a:rPr lang="en-US" sz="1600" dirty="0" smtClean="0"/>
              <a:t>then return</a:t>
            </a:r>
            <a:r>
              <a:rPr lang="en-US" sz="1600" dirty="0"/>
              <a:t>;// All </a:t>
            </a:r>
            <a:r>
              <a:rPr lang="en-US" sz="1600" dirty="0" smtClean="0"/>
              <a:t>colors have been used</a:t>
            </a:r>
            <a:r>
              <a:rPr lang="en-US" sz="1600" dirty="0"/>
              <a:t>.</a:t>
            </a:r>
          </a:p>
          <a:p>
            <a:r>
              <a:rPr lang="pt-BR" sz="1600" dirty="0"/>
              <a:t>13 for j :=1to n do</a:t>
            </a:r>
          </a:p>
          <a:p>
            <a:r>
              <a:rPr lang="en-IN" sz="1600" dirty="0"/>
              <a:t>14 { // </a:t>
            </a:r>
            <a:r>
              <a:rPr lang="en-IN" sz="1600" dirty="0" smtClean="0"/>
              <a:t>Check if </a:t>
            </a:r>
            <a:r>
              <a:rPr lang="en-IN" sz="1600" dirty="0"/>
              <a:t>this </a:t>
            </a:r>
            <a:r>
              <a:rPr lang="en-IN" sz="1600" dirty="0" err="1" smtClean="0"/>
              <a:t>color</a:t>
            </a:r>
            <a:r>
              <a:rPr lang="en-IN" sz="1600" dirty="0" smtClean="0"/>
              <a:t> is</a:t>
            </a:r>
            <a:endParaRPr lang="en-IN" sz="1600" dirty="0"/>
          </a:p>
          <a:p>
            <a:r>
              <a:rPr lang="en-IN" sz="1600" dirty="0"/>
              <a:t>15 // </a:t>
            </a:r>
            <a:r>
              <a:rPr lang="en-IN" sz="1600" dirty="0" smtClean="0"/>
              <a:t>distinct from adjacent </a:t>
            </a:r>
            <a:r>
              <a:rPr lang="en-IN" sz="1600" dirty="0" err="1" smtClean="0"/>
              <a:t>colors</a:t>
            </a:r>
            <a:r>
              <a:rPr lang="en-IN" sz="1600" dirty="0"/>
              <a:t>.</a:t>
            </a:r>
          </a:p>
          <a:p>
            <a:r>
              <a:rPr lang="en-US" sz="1600" dirty="0"/>
              <a:t>16 if ((</a:t>
            </a:r>
            <a:r>
              <a:rPr lang="en-US" sz="1600" dirty="0" smtClean="0"/>
              <a:t>G[</a:t>
            </a:r>
            <a:r>
              <a:rPr lang="en-US" sz="1600" dirty="0" err="1" smtClean="0"/>
              <a:t>k,j</a:t>
            </a:r>
            <a:r>
              <a:rPr lang="en-US" sz="1600" dirty="0" smtClean="0"/>
              <a:t>] != 0) and </a:t>
            </a:r>
            <a:r>
              <a:rPr lang="en-US" sz="1600" dirty="0"/>
              <a:t>(x[k]= </a:t>
            </a:r>
            <a:r>
              <a:rPr lang="en-US" sz="1600" dirty="0" smtClean="0"/>
              <a:t>x[j])) </a:t>
            </a:r>
          </a:p>
          <a:p>
            <a:r>
              <a:rPr lang="en-US" sz="1600" dirty="0" smtClean="0"/>
              <a:t>17 </a:t>
            </a:r>
            <a:r>
              <a:rPr lang="en-US" sz="1600" dirty="0"/>
              <a:t>// If (</a:t>
            </a:r>
            <a:r>
              <a:rPr lang="en-US" sz="1600" dirty="0" err="1"/>
              <a:t>k,j</a:t>
            </a:r>
            <a:r>
              <a:rPr lang="en-US" sz="1600" dirty="0" smtClean="0"/>
              <a:t>) is </a:t>
            </a:r>
            <a:r>
              <a:rPr lang="en-US" sz="1600" dirty="0"/>
              <a:t>and </a:t>
            </a:r>
            <a:r>
              <a:rPr lang="en-US" sz="1600" dirty="0" smtClean="0"/>
              <a:t>edge and </a:t>
            </a:r>
            <a:r>
              <a:rPr lang="en-US" sz="1600" dirty="0"/>
              <a:t>if adj.</a:t>
            </a:r>
          </a:p>
          <a:p>
            <a:r>
              <a:rPr lang="en-IN" sz="1600" dirty="0"/>
              <a:t>18 // </a:t>
            </a:r>
            <a:r>
              <a:rPr lang="en-IN" sz="1600" dirty="0" smtClean="0"/>
              <a:t>vertices have </a:t>
            </a:r>
            <a:r>
              <a:rPr lang="en-IN" sz="1600" dirty="0"/>
              <a:t>the </a:t>
            </a:r>
            <a:r>
              <a:rPr lang="en-IN" sz="1600" dirty="0" smtClean="0"/>
              <a:t>same </a:t>
            </a:r>
            <a:r>
              <a:rPr lang="en-IN" sz="1600" dirty="0" err="1" smtClean="0"/>
              <a:t>color</a:t>
            </a:r>
            <a:r>
              <a:rPr lang="en-IN" sz="1600" dirty="0"/>
              <a:t>.</a:t>
            </a:r>
          </a:p>
          <a:p>
            <a:r>
              <a:rPr lang="en-IN" sz="1600" dirty="0"/>
              <a:t>19 then break;</a:t>
            </a:r>
          </a:p>
          <a:p>
            <a:r>
              <a:rPr lang="en-US" sz="1600" dirty="0"/>
              <a:t>20 </a:t>
            </a:r>
            <a:r>
              <a:rPr lang="en-US" sz="1600" dirty="0" smtClean="0"/>
              <a:t>}</a:t>
            </a:r>
          </a:p>
          <a:p>
            <a:r>
              <a:rPr lang="en-US" sz="1600" dirty="0" smtClean="0"/>
              <a:t>21 </a:t>
            </a:r>
            <a:r>
              <a:rPr lang="en-US" sz="1600" dirty="0"/>
              <a:t>if (j = n + 1) </a:t>
            </a:r>
            <a:r>
              <a:rPr lang="en-US" sz="1600" dirty="0" smtClean="0"/>
              <a:t>then return</a:t>
            </a:r>
            <a:r>
              <a:rPr lang="en-US" sz="1600" dirty="0"/>
              <a:t>;// New </a:t>
            </a:r>
            <a:r>
              <a:rPr lang="en-US" sz="1600" dirty="0" smtClean="0"/>
              <a:t>color found</a:t>
            </a:r>
            <a:endParaRPr lang="en-US" sz="1600" dirty="0"/>
          </a:p>
          <a:p>
            <a:r>
              <a:rPr lang="en-US" sz="1600" dirty="0"/>
              <a:t>22 }until(false); // </a:t>
            </a:r>
            <a:r>
              <a:rPr lang="en-US" sz="1600" dirty="0" smtClean="0"/>
              <a:t>Otherwise try </a:t>
            </a:r>
            <a:r>
              <a:rPr lang="en-US" sz="1600" dirty="0"/>
              <a:t>to find </a:t>
            </a:r>
            <a:r>
              <a:rPr lang="en-US" sz="1600" dirty="0" smtClean="0"/>
              <a:t>another color</a:t>
            </a:r>
            <a:r>
              <a:rPr lang="en-US" sz="1600" dirty="0"/>
              <a:t>.</a:t>
            </a:r>
          </a:p>
          <a:p>
            <a:r>
              <a:rPr lang="en-IN" sz="1600" dirty="0"/>
              <a:t>23 }</a:t>
            </a:r>
          </a:p>
        </p:txBody>
      </p:sp>
    </p:spTree>
    <p:extLst>
      <p:ext uri="{BB962C8B-B14F-4D97-AF65-F5344CB8AC3E}">
        <p14:creationId xmlns:p14="http://schemas.microsoft.com/office/powerpoint/2010/main" val="138963444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2"/>
          <p:cNvSpPr>
            <a:spLocks noChangeShapeType="1"/>
          </p:cNvSpPr>
          <p:nvPr/>
        </p:nvSpPr>
        <p:spPr bwMode="auto">
          <a:xfrm flipH="1">
            <a:off x="4876800" y="2590800"/>
            <a:ext cx="838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nvGrpSpPr>
          <p:cNvPr id="11267" name="Group 3"/>
          <p:cNvGrpSpPr>
            <a:grpSpLocks/>
          </p:cNvGrpSpPr>
          <p:nvPr/>
        </p:nvGrpSpPr>
        <p:grpSpPr bwMode="auto">
          <a:xfrm>
            <a:off x="1676400" y="2590800"/>
            <a:ext cx="1905000" cy="762000"/>
            <a:chOff x="1056" y="1728"/>
            <a:chExt cx="1200" cy="480"/>
          </a:xfrm>
        </p:grpSpPr>
        <p:sp>
          <p:nvSpPr>
            <p:cNvPr id="11291" name="Line 4"/>
            <p:cNvSpPr>
              <a:spLocks noChangeShapeType="1"/>
            </p:cNvSpPr>
            <p:nvPr/>
          </p:nvSpPr>
          <p:spPr bwMode="auto">
            <a:xfrm>
              <a:off x="1056" y="1728"/>
              <a:ext cx="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92" name="Line 5"/>
            <p:cNvSpPr>
              <a:spLocks noChangeShapeType="1"/>
            </p:cNvSpPr>
            <p:nvPr/>
          </p:nvSpPr>
          <p:spPr bwMode="auto">
            <a:xfrm>
              <a:off x="1056" y="1728"/>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93" name="Line 6"/>
            <p:cNvSpPr>
              <a:spLocks noChangeShapeType="1"/>
            </p:cNvSpPr>
            <p:nvPr/>
          </p:nvSpPr>
          <p:spPr bwMode="auto">
            <a:xfrm flipV="1">
              <a:off x="1056" y="1728"/>
              <a:ext cx="624"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94" name="Line 7"/>
            <p:cNvSpPr>
              <a:spLocks noChangeShapeType="1"/>
            </p:cNvSpPr>
            <p:nvPr/>
          </p:nvSpPr>
          <p:spPr bwMode="auto">
            <a:xfrm>
              <a:off x="1056" y="1728"/>
              <a:ext cx="624"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95" name="Line 8"/>
            <p:cNvSpPr>
              <a:spLocks noChangeShapeType="1"/>
            </p:cNvSpPr>
            <p:nvPr/>
          </p:nvSpPr>
          <p:spPr bwMode="auto">
            <a:xfrm>
              <a:off x="2256" y="1728"/>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96" name="Line 9"/>
            <p:cNvSpPr>
              <a:spLocks noChangeShapeType="1"/>
            </p:cNvSpPr>
            <p:nvPr/>
          </p:nvSpPr>
          <p:spPr bwMode="auto">
            <a:xfrm flipH="1">
              <a:off x="1680" y="2208"/>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11268" name="Rectangle 10"/>
          <p:cNvSpPr>
            <a:spLocks noGrp="1" noChangeArrowheads="1"/>
          </p:cNvSpPr>
          <p:nvPr>
            <p:ph type="title"/>
          </p:nvPr>
        </p:nvSpPr>
        <p:spPr>
          <a:xfrm>
            <a:off x="685800" y="304800"/>
            <a:ext cx="7772400" cy="533400"/>
          </a:xfrm>
          <a:noFill/>
        </p:spPr>
        <p:txBody>
          <a:bodyPr/>
          <a:lstStyle/>
          <a:p>
            <a:pPr eaLnBrk="1" hangingPunct="1"/>
            <a:r>
              <a:rPr lang="en-US" altLang="en-US" sz="2400" b="1" smtClean="0">
                <a:latin typeface="Times New Roman" panose="02020603050405020304" pitchFamily="18" charset="0"/>
              </a:rPr>
              <a:t>Hamiltonian Circuits Problem</a:t>
            </a:r>
          </a:p>
        </p:txBody>
      </p:sp>
      <p:sp>
        <p:nvSpPr>
          <p:cNvPr id="11269" name="Text Box 11"/>
          <p:cNvSpPr txBox="1">
            <a:spLocks noChangeArrowheads="1"/>
          </p:cNvSpPr>
          <p:nvPr/>
        </p:nvSpPr>
        <p:spPr bwMode="auto">
          <a:xfrm>
            <a:off x="1115616" y="685006"/>
            <a:ext cx="792088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a:spcBef>
                <a:spcPct val="50000"/>
              </a:spcBef>
            </a:pPr>
            <a:r>
              <a:rPr lang="en-US" altLang="en-US" i="1" dirty="0"/>
              <a:t>A Hamiltonian circuit or tour of a graph is a path that starts at a given vertex, visits each vertex in the graph exactly once, and ends at the starting vertex.  Some graphs do not contain Hamiltonian circuits.</a:t>
            </a:r>
          </a:p>
        </p:txBody>
      </p:sp>
      <p:grpSp>
        <p:nvGrpSpPr>
          <p:cNvPr id="11270" name="Group 12"/>
          <p:cNvGrpSpPr>
            <a:grpSpLocks/>
          </p:cNvGrpSpPr>
          <p:nvPr/>
        </p:nvGrpSpPr>
        <p:grpSpPr bwMode="auto">
          <a:xfrm>
            <a:off x="1524000" y="2438400"/>
            <a:ext cx="2209800" cy="1066800"/>
            <a:chOff x="960" y="1632"/>
            <a:chExt cx="1392" cy="672"/>
          </a:xfrm>
        </p:grpSpPr>
        <p:sp>
          <p:nvSpPr>
            <p:cNvPr id="11285" name="Oval 13"/>
            <p:cNvSpPr>
              <a:spLocks noChangeArrowheads="1"/>
            </p:cNvSpPr>
            <p:nvPr/>
          </p:nvSpPr>
          <p:spPr bwMode="auto">
            <a:xfrm>
              <a:off x="960" y="1632"/>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1</a:t>
              </a:r>
            </a:p>
          </p:txBody>
        </p:sp>
        <p:sp>
          <p:nvSpPr>
            <p:cNvPr id="11286" name="Oval 14"/>
            <p:cNvSpPr>
              <a:spLocks noChangeArrowheads="1"/>
            </p:cNvSpPr>
            <p:nvPr/>
          </p:nvSpPr>
          <p:spPr bwMode="auto">
            <a:xfrm>
              <a:off x="1536" y="1632"/>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2</a:t>
              </a:r>
            </a:p>
          </p:txBody>
        </p:sp>
        <p:sp>
          <p:nvSpPr>
            <p:cNvPr id="11287" name="Oval 15"/>
            <p:cNvSpPr>
              <a:spLocks noChangeArrowheads="1"/>
            </p:cNvSpPr>
            <p:nvPr/>
          </p:nvSpPr>
          <p:spPr bwMode="auto">
            <a:xfrm>
              <a:off x="2112" y="206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6</a:t>
              </a:r>
            </a:p>
          </p:txBody>
        </p:sp>
        <p:sp>
          <p:nvSpPr>
            <p:cNvPr id="11288" name="Oval 16"/>
            <p:cNvSpPr>
              <a:spLocks noChangeArrowheads="1"/>
            </p:cNvSpPr>
            <p:nvPr/>
          </p:nvSpPr>
          <p:spPr bwMode="auto">
            <a:xfrm>
              <a:off x="960" y="206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4</a:t>
              </a:r>
            </a:p>
          </p:txBody>
        </p:sp>
        <p:sp>
          <p:nvSpPr>
            <p:cNvPr id="11289" name="Oval 17"/>
            <p:cNvSpPr>
              <a:spLocks noChangeArrowheads="1"/>
            </p:cNvSpPr>
            <p:nvPr/>
          </p:nvSpPr>
          <p:spPr bwMode="auto">
            <a:xfrm>
              <a:off x="1536" y="206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5</a:t>
              </a:r>
            </a:p>
          </p:txBody>
        </p:sp>
        <p:sp>
          <p:nvSpPr>
            <p:cNvPr id="11290" name="Oval 18"/>
            <p:cNvSpPr>
              <a:spLocks noChangeArrowheads="1"/>
            </p:cNvSpPr>
            <p:nvPr/>
          </p:nvSpPr>
          <p:spPr bwMode="auto">
            <a:xfrm>
              <a:off x="2112" y="1632"/>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3</a:t>
              </a:r>
            </a:p>
          </p:txBody>
        </p:sp>
      </p:grpSp>
      <p:sp>
        <p:nvSpPr>
          <p:cNvPr id="11271" name="Line 19"/>
          <p:cNvSpPr>
            <a:spLocks noChangeShapeType="1"/>
          </p:cNvSpPr>
          <p:nvPr/>
        </p:nvSpPr>
        <p:spPr bwMode="auto">
          <a:xfrm>
            <a:off x="4800600" y="2590800"/>
            <a:ext cx="190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2" name="Line 20"/>
          <p:cNvSpPr>
            <a:spLocks noChangeShapeType="1"/>
          </p:cNvSpPr>
          <p:nvPr/>
        </p:nvSpPr>
        <p:spPr bwMode="auto">
          <a:xfrm>
            <a:off x="4800600" y="2590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3" name="Line 21"/>
          <p:cNvSpPr>
            <a:spLocks noChangeShapeType="1"/>
          </p:cNvSpPr>
          <p:nvPr/>
        </p:nvSpPr>
        <p:spPr bwMode="auto">
          <a:xfrm flipV="1">
            <a:off x="4800600" y="3352800"/>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4" name="Line 22"/>
          <p:cNvSpPr>
            <a:spLocks noChangeShapeType="1"/>
          </p:cNvSpPr>
          <p:nvPr/>
        </p:nvSpPr>
        <p:spPr bwMode="auto">
          <a:xfrm>
            <a:off x="4800600" y="2590800"/>
            <a:ext cx="9906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5" name="Line 23"/>
          <p:cNvSpPr>
            <a:spLocks noChangeShapeType="1"/>
          </p:cNvSpPr>
          <p:nvPr/>
        </p:nvSpPr>
        <p:spPr bwMode="auto">
          <a:xfrm>
            <a:off x="6705600" y="2590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6" name="Line 24"/>
          <p:cNvSpPr>
            <a:spLocks noChangeShapeType="1"/>
          </p:cNvSpPr>
          <p:nvPr/>
        </p:nvSpPr>
        <p:spPr bwMode="auto">
          <a:xfrm flipH="1" flipV="1">
            <a:off x="5791200" y="2667000"/>
            <a:ext cx="914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7" name="Text Box 25"/>
          <p:cNvSpPr txBox="1">
            <a:spLocks noChangeArrowheads="1"/>
          </p:cNvSpPr>
          <p:nvPr/>
        </p:nvSpPr>
        <p:spPr bwMode="auto">
          <a:xfrm>
            <a:off x="457200" y="4038600"/>
            <a:ext cx="83058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a:spcBef>
                <a:spcPct val="50000"/>
              </a:spcBef>
            </a:pPr>
            <a:r>
              <a:rPr lang="en-US" altLang="en-US" i="1"/>
              <a:t>A state space tree for this problem is as follows. Put the starting vertex at level 0 in the tree, call this the zero'th vertex on the path.  At level 1, consider each vertex other than the starting vertex as the first vertex after the starting one.  At level 2, consider each of these vertices as the second vertex, and so on.  You may now backtrack in this state space tree.</a:t>
            </a:r>
          </a:p>
        </p:txBody>
      </p:sp>
      <p:grpSp>
        <p:nvGrpSpPr>
          <p:cNvPr id="11278" name="Group 26"/>
          <p:cNvGrpSpPr>
            <a:grpSpLocks/>
          </p:cNvGrpSpPr>
          <p:nvPr/>
        </p:nvGrpSpPr>
        <p:grpSpPr bwMode="auto">
          <a:xfrm>
            <a:off x="4648200" y="2438400"/>
            <a:ext cx="2209800" cy="1066800"/>
            <a:chOff x="960" y="1632"/>
            <a:chExt cx="1392" cy="672"/>
          </a:xfrm>
        </p:grpSpPr>
        <p:sp>
          <p:nvSpPr>
            <p:cNvPr id="11279" name="Oval 27"/>
            <p:cNvSpPr>
              <a:spLocks noChangeArrowheads="1"/>
            </p:cNvSpPr>
            <p:nvPr/>
          </p:nvSpPr>
          <p:spPr bwMode="auto">
            <a:xfrm>
              <a:off x="960" y="1632"/>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1</a:t>
              </a:r>
            </a:p>
          </p:txBody>
        </p:sp>
        <p:sp>
          <p:nvSpPr>
            <p:cNvPr id="11280" name="Oval 28"/>
            <p:cNvSpPr>
              <a:spLocks noChangeArrowheads="1"/>
            </p:cNvSpPr>
            <p:nvPr/>
          </p:nvSpPr>
          <p:spPr bwMode="auto">
            <a:xfrm>
              <a:off x="1536" y="1632"/>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2</a:t>
              </a:r>
            </a:p>
          </p:txBody>
        </p:sp>
        <p:sp>
          <p:nvSpPr>
            <p:cNvPr id="11281" name="Oval 29"/>
            <p:cNvSpPr>
              <a:spLocks noChangeArrowheads="1"/>
            </p:cNvSpPr>
            <p:nvPr/>
          </p:nvSpPr>
          <p:spPr bwMode="auto">
            <a:xfrm>
              <a:off x="2112" y="206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6</a:t>
              </a:r>
            </a:p>
          </p:txBody>
        </p:sp>
        <p:sp>
          <p:nvSpPr>
            <p:cNvPr id="11282" name="Oval 30"/>
            <p:cNvSpPr>
              <a:spLocks noChangeArrowheads="1"/>
            </p:cNvSpPr>
            <p:nvPr/>
          </p:nvSpPr>
          <p:spPr bwMode="auto">
            <a:xfrm>
              <a:off x="960" y="206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4</a:t>
              </a:r>
            </a:p>
          </p:txBody>
        </p:sp>
        <p:sp>
          <p:nvSpPr>
            <p:cNvPr id="11283" name="Oval 31"/>
            <p:cNvSpPr>
              <a:spLocks noChangeArrowheads="1"/>
            </p:cNvSpPr>
            <p:nvPr/>
          </p:nvSpPr>
          <p:spPr bwMode="auto">
            <a:xfrm>
              <a:off x="1536" y="206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5</a:t>
              </a:r>
            </a:p>
          </p:txBody>
        </p:sp>
        <p:sp>
          <p:nvSpPr>
            <p:cNvPr id="11284" name="Oval 32"/>
            <p:cNvSpPr>
              <a:spLocks noChangeArrowheads="1"/>
            </p:cNvSpPr>
            <p:nvPr/>
          </p:nvSpPr>
          <p:spPr bwMode="auto">
            <a:xfrm>
              <a:off x="2112" y="1632"/>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i="1"/>
                <a:t>v</a:t>
              </a:r>
              <a:r>
                <a:rPr lang="en-US" altLang="en-US" i="1" baseline="-25000"/>
                <a:t>3</a:t>
              </a:r>
            </a:p>
          </p:txBody>
        </p:sp>
      </p:grpSp>
    </p:spTree>
    <p:extLst>
      <p:ext uri="{BB962C8B-B14F-4D97-AF65-F5344CB8AC3E}">
        <p14:creationId xmlns:p14="http://schemas.microsoft.com/office/powerpoint/2010/main" val="3111650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0"/>
            <a:ext cx="8136904" cy="6858000"/>
          </a:xfrm>
        </p:spPr>
        <p:txBody>
          <a:bodyPr/>
          <a:lstStyle/>
          <a:p>
            <a:r>
              <a:rPr lang="en-IN" sz="1800" dirty="0"/>
              <a:t>1 </a:t>
            </a:r>
            <a:r>
              <a:rPr lang="en-IN" sz="1800" dirty="0" smtClean="0"/>
              <a:t>Algorithm </a:t>
            </a:r>
            <a:r>
              <a:rPr lang="en-IN" sz="1800" dirty="0" err="1" smtClean="0"/>
              <a:t>NextValue</a:t>
            </a:r>
            <a:r>
              <a:rPr lang="en-IN" sz="1800" dirty="0" smtClean="0"/>
              <a:t>(A</a:t>
            </a:r>
            <a:r>
              <a:rPr lang="en-IN" sz="1800" dirty="0"/>
              <a:t>:)</a:t>
            </a:r>
          </a:p>
          <a:p>
            <a:r>
              <a:rPr lang="en-US" sz="1800" dirty="0"/>
              <a:t>2 // </a:t>
            </a:r>
            <a:r>
              <a:rPr lang="en-US" sz="1800" dirty="0" smtClean="0"/>
              <a:t>x[l:k-1] </a:t>
            </a:r>
            <a:r>
              <a:rPr lang="en-US" sz="1800" dirty="0"/>
              <a:t>is a path of </a:t>
            </a:r>
            <a:r>
              <a:rPr lang="en-US" sz="1800" dirty="0" smtClean="0"/>
              <a:t>k-1  distinct vertices. If x[k]= </a:t>
            </a:r>
            <a:r>
              <a:rPr lang="en-US" sz="1800" dirty="0"/>
              <a:t>0, </a:t>
            </a:r>
            <a:r>
              <a:rPr lang="en-US" sz="1800" dirty="0" smtClean="0"/>
              <a:t>then </a:t>
            </a:r>
            <a:endParaRPr lang="en-US" sz="1800" dirty="0"/>
          </a:p>
          <a:p>
            <a:r>
              <a:rPr lang="en-US" sz="1800" dirty="0"/>
              <a:t>3 // no </a:t>
            </a:r>
            <a:r>
              <a:rPr lang="en-US" sz="1800" dirty="0" smtClean="0"/>
              <a:t>vertex has </a:t>
            </a:r>
            <a:r>
              <a:rPr lang="en-US" sz="1800" dirty="0"/>
              <a:t>as yet </a:t>
            </a:r>
            <a:r>
              <a:rPr lang="en-US" sz="1800" dirty="0" smtClean="0"/>
              <a:t>been assigned to x[k]. </a:t>
            </a:r>
            <a:r>
              <a:rPr lang="en-US" sz="1800" dirty="0"/>
              <a:t>After execution</a:t>
            </a:r>
            <a:r>
              <a:rPr lang="en-US" sz="1800" dirty="0" smtClean="0"/>
              <a:t>, </a:t>
            </a:r>
          </a:p>
          <a:p>
            <a:r>
              <a:rPr lang="en-US" sz="1800" dirty="0" smtClean="0"/>
              <a:t>4 // x[k]is assigned to the next highest numbered vertex which</a:t>
            </a:r>
          </a:p>
          <a:p>
            <a:r>
              <a:rPr lang="en-US" sz="1800" dirty="0" smtClean="0"/>
              <a:t>5 </a:t>
            </a:r>
            <a:r>
              <a:rPr lang="en-US" sz="1800" dirty="0"/>
              <a:t>// </a:t>
            </a:r>
            <a:r>
              <a:rPr lang="en-US" sz="1800" dirty="0" smtClean="0"/>
              <a:t>does not </a:t>
            </a:r>
            <a:r>
              <a:rPr lang="en-US" sz="1800" dirty="0"/>
              <a:t>already </a:t>
            </a:r>
            <a:r>
              <a:rPr lang="en-US" sz="1800" dirty="0" smtClean="0"/>
              <a:t>appear in x[l:k-1</a:t>
            </a:r>
            <a:r>
              <a:rPr lang="en-US" sz="1800" dirty="0"/>
              <a:t>] and is </a:t>
            </a:r>
            <a:r>
              <a:rPr lang="en-US" sz="1800" dirty="0" smtClean="0"/>
              <a:t>connected by</a:t>
            </a:r>
            <a:endParaRPr lang="en-US" sz="1800" dirty="0"/>
          </a:p>
          <a:p>
            <a:r>
              <a:rPr lang="en-US" sz="1800" dirty="0"/>
              <a:t>6 // an </a:t>
            </a:r>
            <a:r>
              <a:rPr lang="en-US" sz="1800" dirty="0" smtClean="0"/>
              <a:t>edge to x[k- </a:t>
            </a:r>
            <a:r>
              <a:rPr lang="en-US" sz="1800" dirty="0"/>
              <a:t>1</a:t>
            </a:r>
            <a:r>
              <a:rPr lang="en-US" sz="1800" dirty="0" smtClean="0"/>
              <a:t>]. Otherwise x[k</a:t>
            </a:r>
            <a:r>
              <a:rPr lang="en-US" sz="1800" dirty="0"/>
              <a:t>]=0</a:t>
            </a:r>
            <a:r>
              <a:rPr lang="en-US" sz="1800" dirty="0" smtClean="0"/>
              <a:t>. If </a:t>
            </a:r>
            <a:r>
              <a:rPr lang="en-US" sz="1800" dirty="0"/>
              <a:t>k = n, then</a:t>
            </a:r>
          </a:p>
          <a:p>
            <a:r>
              <a:rPr lang="en-US" sz="1800" dirty="0"/>
              <a:t>7 // in </a:t>
            </a:r>
            <a:r>
              <a:rPr lang="en-US" sz="1800" dirty="0" smtClean="0"/>
              <a:t>addition x[k</a:t>
            </a:r>
            <a:r>
              <a:rPr lang="en-US" sz="1800" dirty="0"/>
              <a:t>] is </a:t>
            </a:r>
            <a:r>
              <a:rPr lang="en-US" sz="1800" dirty="0" smtClean="0"/>
              <a:t>connected to </a:t>
            </a:r>
            <a:r>
              <a:rPr lang="en-US" sz="1800" dirty="0"/>
              <a:t>x[l].</a:t>
            </a:r>
          </a:p>
          <a:p>
            <a:r>
              <a:rPr lang="en-IN" sz="1800" dirty="0"/>
              <a:t>8 {</a:t>
            </a:r>
          </a:p>
          <a:p>
            <a:r>
              <a:rPr lang="en-IN" sz="1800" dirty="0"/>
              <a:t>9 repeat</a:t>
            </a:r>
          </a:p>
          <a:p>
            <a:r>
              <a:rPr lang="da-DK" sz="1800" dirty="0"/>
              <a:t>10 {</a:t>
            </a:r>
            <a:endParaRPr lang="da-DK" sz="1800" dirty="0" smtClean="0"/>
          </a:p>
          <a:p>
            <a:r>
              <a:rPr lang="da-DK" sz="1800" dirty="0" smtClean="0"/>
              <a:t>11 x[k</a:t>
            </a:r>
            <a:r>
              <a:rPr lang="da-DK" sz="1800" dirty="0"/>
              <a:t>] </a:t>
            </a:r>
            <a:r>
              <a:rPr lang="da-DK" sz="1800" dirty="0" smtClean="0"/>
              <a:t>:=x[k </a:t>
            </a:r>
            <a:r>
              <a:rPr lang="da-DK" sz="1800" dirty="0"/>
              <a:t>+ 1) mod(n + 1);// Next vertex.</a:t>
            </a:r>
          </a:p>
          <a:p>
            <a:r>
              <a:rPr lang="en-US" sz="1800" dirty="0"/>
              <a:t>12 if (x[k]= 0) </a:t>
            </a:r>
            <a:r>
              <a:rPr lang="en-US" sz="1800" dirty="0" smtClean="0"/>
              <a:t>then return</a:t>
            </a:r>
            <a:r>
              <a:rPr lang="en-US" sz="1800" dirty="0"/>
              <a:t>;</a:t>
            </a:r>
          </a:p>
          <a:p>
            <a:r>
              <a:rPr lang="en-US" sz="1800" dirty="0"/>
              <a:t>13 if (G[x[k-l],</a:t>
            </a:r>
            <a:r>
              <a:rPr lang="en-US" sz="1800" dirty="0" smtClean="0"/>
              <a:t>x[k] !=0</a:t>
            </a:r>
            <a:r>
              <a:rPr lang="en-US" sz="1800" dirty="0"/>
              <a:t>]) then</a:t>
            </a:r>
          </a:p>
          <a:p>
            <a:r>
              <a:rPr lang="en-US" sz="1800" dirty="0"/>
              <a:t>14 { // </a:t>
            </a:r>
            <a:r>
              <a:rPr lang="en-US" sz="1800" dirty="0" smtClean="0"/>
              <a:t>Is there an </a:t>
            </a:r>
            <a:r>
              <a:rPr lang="en-US" sz="1800" dirty="0"/>
              <a:t>edge? </a:t>
            </a:r>
            <a:endParaRPr lang="en-US" sz="1800" dirty="0" smtClean="0"/>
          </a:p>
          <a:p>
            <a:r>
              <a:rPr lang="en-US" sz="1800" dirty="0" smtClean="0"/>
              <a:t>15 </a:t>
            </a:r>
            <a:r>
              <a:rPr lang="en-US" sz="1800" dirty="0"/>
              <a:t>for j :=1to </a:t>
            </a:r>
            <a:r>
              <a:rPr lang="en-US" sz="1800" dirty="0" smtClean="0"/>
              <a:t>k- 1 do if </a:t>
            </a:r>
            <a:r>
              <a:rPr lang="en-US" sz="1800" dirty="0"/>
              <a:t>(x[j]= x[k</a:t>
            </a:r>
            <a:r>
              <a:rPr lang="en-US" sz="1800" dirty="0" smtClean="0"/>
              <a:t>]) then break</a:t>
            </a:r>
            <a:r>
              <a:rPr lang="en-US" sz="1800" dirty="0"/>
              <a:t>;</a:t>
            </a:r>
          </a:p>
          <a:p>
            <a:r>
              <a:rPr lang="en-IN" sz="1800" dirty="0"/>
              <a:t>16 // </a:t>
            </a:r>
            <a:r>
              <a:rPr lang="en-IN" sz="1800" dirty="0" smtClean="0"/>
              <a:t>Check for </a:t>
            </a:r>
            <a:r>
              <a:rPr lang="en-IN" sz="1800" dirty="0"/>
              <a:t>distinctness.</a:t>
            </a:r>
          </a:p>
          <a:p>
            <a:r>
              <a:rPr lang="en-US" sz="1800" dirty="0"/>
              <a:t>17 if (j = k) then// If true</a:t>
            </a:r>
            <a:r>
              <a:rPr lang="en-US" sz="1800" dirty="0" smtClean="0"/>
              <a:t>, then </a:t>
            </a:r>
            <a:r>
              <a:rPr lang="en-US" sz="1800" dirty="0"/>
              <a:t>the </a:t>
            </a:r>
            <a:r>
              <a:rPr lang="en-US" sz="1800" dirty="0" smtClean="0"/>
              <a:t>vertex is </a:t>
            </a:r>
            <a:r>
              <a:rPr lang="en-US" sz="1800" dirty="0"/>
              <a:t>distinct.</a:t>
            </a:r>
          </a:p>
          <a:p>
            <a:r>
              <a:rPr lang="en-US" sz="1800" dirty="0"/>
              <a:t>18 if {{k&lt;n) or ((A:= n) </a:t>
            </a:r>
            <a:r>
              <a:rPr lang="en-US" sz="1800" dirty="0" err="1"/>
              <a:t>andG</a:t>
            </a:r>
            <a:r>
              <a:rPr lang="en-US" sz="1800" dirty="0"/>
              <a:t>[x[n], x[l</a:t>
            </a:r>
            <a:r>
              <a:rPr lang="en-US" sz="1800" dirty="0" smtClean="0"/>
              <a:t>]] != </a:t>
            </a:r>
            <a:r>
              <a:rPr lang="en-US" sz="1800" dirty="0"/>
              <a:t>0)) </a:t>
            </a:r>
            <a:endParaRPr lang="en-US" sz="1800" dirty="0" smtClean="0"/>
          </a:p>
          <a:p>
            <a:r>
              <a:rPr lang="en-US" sz="1800" dirty="0" smtClean="0"/>
              <a:t>19 </a:t>
            </a:r>
            <a:r>
              <a:rPr lang="en-US" sz="1800" dirty="0"/>
              <a:t>then return;</a:t>
            </a:r>
          </a:p>
          <a:p>
            <a:r>
              <a:rPr lang="en-IN" sz="1800" dirty="0"/>
              <a:t>20 } </a:t>
            </a:r>
            <a:endParaRPr lang="en-IN" sz="1800" dirty="0" smtClean="0"/>
          </a:p>
          <a:p>
            <a:r>
              <a:rPr lang="en-IN" sz="1800" dirty="0" smtClean="0"/>
              <a:t>21 } until(false</a:t>
            </a:r>
            <a:r>
              <a:rPr lang="en-IN" sz="1800" dirty="0"/>
              <a:t>);</a:t>
            </a:r>
          </a:p>
          <a:p>
            <a:r>
              <a:rPr lang="en-IN" sz="1800" dirty="0"/>
              <a:t>22 }</a:t>
            </a:r>
          </a:p>
        </p:txBody>
      </p:sp>
    </p:spTree>
    <p:extLst>
      <p:ext uri="{BB962C8B-B14F-4D97-AF65-F5344CB8AC3E}">
        <p14:creationId xmlns:p14="http://schemas.microsoft.com/office/powerpoint/2010/main" val="16255826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0"/>
            <a:ext cx="7772400" cy="609600"/>
          </a:xfrm>
          <a:noFill/>
        </p:spPr>
        <p:txBody>
          <a:bodyPr/>
          <a:lstStyle/>
          <a:p>
            <a:pPr eaLnBrk="1" hangingPunct="1"/>
            <a:r>
              <a:rPr lang="en-US" altLang="en-US" sz="2400" b="1" smtClean="0">
                <a:latin typeface="Times New Roman" panose="02020603050405020304" pitchFamily="18" charset="0"/>
              </a:rPr>
              <a:t>Backtracking in a State Space Tree</a:t>
            </a:r>
          </a:p>
        </p:txBody>
      </p:sp>
      <p:sp>
        <p:nvSpPr>
          <p:cNvPr id="12291" name="Text Box 4"/>
          <p:cNvSpPr txBox="1">
            <a:spLocks noChangeArrowheads="1"/>
          </p:cNvSpPr>
          <p:nvPr/>
        </p:nvSpPr>
        <p:spPr bwMode="auto">
          <a:xfrm>
            <a:off x="228600" y="4994275"/>
            <a:ext cx="47244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a:lnSpc>
                <a:spcPct val="70000"/>
              </a:lnSpc>
              <a:spcBef>
                <a:spcPct val="50000"/>
              </a:spcBef>
            </a:pPr>
            <a:r>
              <a:rPr lang="en-US" altLang="en-US" sz="2000" i="1"/>
              <a:t>1. The ith vertex on the path must be adjacent to the (i-1)st vertex on the path.</a:t>
            </a:r>
          </a:p>
          <a:p>
            <a:pPr algn="just">
              <a:lnSpc>
                <a:spcPct val="70000"/>
              </a:lnSpc>
              <a:spcBef>
                <a:spcPct val="50000"/>
              </a:spcBef>
            </a:pPr>
            <a:r>
              <a:rPr lang="en-US" altLang="en-US" sz="2000" i="1"/>
              <a:t>2. The (n-1)st vertex must be adjacent to the 0'th vertex.</a:t>
            </a:r>
          </a:p>
          <a:p>
            <a:pPr algn="just">
              <a:lnSpc>
                <a:spcPct val="70000"/>
              </a:lnSpc>
              <a:spcBef>
                <a:spcPct val="50000"/>
              </a:spcBef>
            </a:pPr>
            <a:r>
              <a:rPr lang="en-US" altLang="en-US" sz="2000" i="1"/>
              <a:t>3. The ith vertex cannot be one of the i-1 vertices.</a:t>
            </a:r>
          </a:p>
        </p:txBody>
      </p:sp>
      <p:sp>
        <p:nvSpPr>
          <p:cNvPr id="12292" name="Text Box 5"/>
          <p:cNvSpPr txBox="1">
            <a:spLocks noChangeArrowheads="1"/>
          </p:cNvSpPr>
          <p:nvPr/>
        </p:nvSpPr>
        <p:spPr bwMode="auto">
          <a:xfrm>
            <a:off x="228600" y="838200"/>
            <a:ext cx="5638800" cy="4125913"/>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nSpc>
                <a:spcPct val="50000"/>
              </a:lnSpc>
              <a:spcBef>
                <a:spcPct val="50000"/>
              </a:spcBef>
            </a:pPr>
            <a:r>
              <a:rPr lang="en-US" altLang="en-US" sz="1600" b="1" i="1">
                <a:latin typeface="Courier New" panose="02070309020205020404" pitchFamily="49" charset="0"/>
              </a:rPr>
              <a:t>function</a:t>
            </a:r>
            <a:r>
              <a:rPr lang="en-US" altLang="en-US" sz="1600" i="1">
                <a:latin typeface="Courier New" panose="02070309020205020404" pitchFamily="49" charset="0"/>
              </a:rPr>
              <a:t> ok(i)</a:t>
            </a:r>
            <a:r>
              <a:rPr lang="en-US" altLang="en-US" sz="1600" b="1" i="1">
                <a:latin typeface="Courier New" panose="02070309020205020404" pitchFamily="49" charset="0"/>
              </a:rPr>
              <a:t>return </a:t>
            </a:r>
            <a:r>
              <a:rPr lang="en-US" altLang="en-US" sz="1600" i="1">
                <a:latin typeface="Courier New" panose="02070309020205020404" pitchFamily="49" charset="0"/>
              </a:rPr>
              <a:t>boolean</a:t>
            </a:r>
          </a:p>
          <a:p>
            <a:pPr>
              <a:lnSpc>
                <a:spcPct val="50000"/>
              </a:lnSpc>
              <a:spcBef>
                <a:spcPct val="50000"/>
              </a:spcBef>
            </a:pPr>
            <a:r>
              <a:rPr lang="en-US" altLang="en-US" sz="1600" i="1">
                <a:latin typeface="Courier New" panose="02070309020205020404" pitchFamily="49" charset="0"/>
              </a:rPr>
              <a:t>  j:index isok:boolean</a:t>
            </a:r>
          </a:p>
          <a:p>
            <a:pPr>
              <a:lnSpc>
                <a:spcPct val="50000"/>
              </a:lnSpc>
              <a:spcBef>
                <a:spcPct val="50000"/>
              </a:spcBef>
            </a:pPr>
            <a:r>
              <a:rPr lang="en-US" altLang="en-US" sz="1600" b="1" i="1">
                <a:latin typeface="Courier New" panose="02070309020205020404" pitchFamily="49" charset="0"/>
              </a:rPr>
              <a:t>begin</a:t>
            </a:r>
          </a:p>
          <a:p>
            <a:pPr>
              <a:lnSpc>
                <a:spcPct val="5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if</a:t>
            </a:r>
            <a:r>
              <a:rPr lang="en-US" altLang="en-US" sz="1600" i="1">
                <a:latin typeface="Courier New" panose="02070309020205020404" pitchFamily="49" charset="0"/>
              </a:rPr>
              <a:t> i=n-1 </a:t>
            </a:r>
            <a:r>
              <a:rPr lang="en-US" altLang="en-US" sz="1600" b="1" i="1">
                <a:latin typeface="Courier New" panose="02070309020205020404" pitchFamily="49" charset="0"/>
              </a:rPr>
              <a:t>and not</a:t>
            </a:r>
            <a:r>
              <a:rPr lang="en-US" altLang="en-US" sz="1600" i="1">
                <a:latin typeface="Courier New" panose="02070309020205020404" pitchFamily="49" charset="0"/>
              </a:rPr>
              <a:t> W(v(n-1),v(0)) </a:t>
            </a:r>
            <a:r>
              <a:rPr lang="en-US" altLang="en-US" sz="1600" b="1" i="1">
                <a:latin typeface="Courier New" panose="02070309020205020404" pitchFamily="49" charset="0"/>
              </a:rPr>
              <a:t>then</a:t>
            </a:r>
            <a:endParaRPr lang="en-US" altLang="en-US" sz="1600" i="1">
              <a:latin typeface="Courier New" panose="02070309020205020404" pitchFamily="49" charset="0"/>
            </a:endParaRPr>
          </a:p>
          <a:p>
            <a:pPr>
              <a:lnSpc>
                <a:spcPct val="50000"/>
              </a:lnSpc>
              <a:spcBef>
                <a:spcPct val="50000"/>
              </a:spcBef>
            </a:pPr>
            <a:r>
              <a:rPr lang="en-US" altLang="en-US" sz="1600" i="1">
                <a:latin typeface="Courier New" panose="02070309020205020404" pitchFamily="49" charset="0"/>
              </a:rPr>
              <a:t>    isok:=false</a:t>
            </a:r>
          </a:p>
          <a:p>
            <a:pPr>
              <a:lnSpc>
                <a:spcPct val="5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elsif</a:t>
            </a:r>
            <a:r>
              <a:rPr lang="en-US" altLang="en-US" sz="1600" i="1">
                <a:latin typeface="Courier New" panose="02070309020205020404" pitchFamily="49" charset="0"/>
              </a:rPr>
              <a:t> i&gt;0 </a:t>
            </a:r>
            <a:r>
              <a:rPr lang="en-US" altLang="en-US" sz="1600" b="1" i="1">
                <a:latin typeface="Courier New" panose="02070309020205020404" pitchFamily="49" charset="0"/>
              </a:rPr>
              <a:t>and not</a:t>
            </a:r>
            <a:r>
              <a:rPr lang="en-US" altLang="en-US" sz="1600" i="1">
                <a:latin typeface="Courier New" panose="02070309020205020404" pitchFamily="49" charset="0"/>
              </a:rPr>
              <a:t> W(v(n-1),v(i)) </a:t>
            </a:r>
            <a:r>
              <a:rPr lang="en-US" altLang="en-US" sz="1600" b="1" i="1">
                <a:latin typeface="Courier New" panose="02070309020205020404" pitchFamily="49" charset="0"/>
              </a:rPr>
              <a:t>then</a:t>
            </a:r>
            <a:endParaRPr lang="en-US" altLang="en-US" sz="1600" i="1">
              <a:latin typeface="Courier New" panose="02070309020205020404" pitchFamily="49" charset="0"/>
            </a:endParaRPr>
          </a:p>
          <a:p>
            <a:pPr>
              <a:lnSpc>
                <a:spcPct val="50000"/>
              </a:lnSpc>
              <a:spcBef>
                <a:spcPct val="50000"/>
              </a:spcBef>
            </a:pPr>
            <a:r>
              <a:rPr lang="en-US" altLang="en-US" sz="1600" i="1">
                <a:latin typeface="Courier New" panose="02070309020205020404" pitchFamily="49" charset="0"/>
              </a:rPr>
              <a:t>    isok:=false</a:t>
            </a:r>
          </a:p>
          <a:p>
            <a:pPr>
              <a:lnSpc>
                <a:spcPct val="5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else</a:t>
            </a:r>
            <a:endParaRPr lang="en-US" altLang="en-US" sz="1600" i="1">
              <a:latin typeface="Courier New" panose="02070309020205020404" pitchFamily="49" charset="0"/>
            </a:endParaRPr>
          </a:p>
          <a:p>
            <a:pPr>
              <a:lnSpc>
                <a:spcPct val="50000"/>
              </a:lnSpc>
              <a:spcBef>
                <a:spcPct val="50000"/>
              </a:spcBef>
            </a:pPr>
            <a:r>
              <a:rPr lang="en-US" altLang="en-US" sz="1600" i="1">
                <a:latin typeface="Courier New" panose="02070309020205020404" pitchFamily="49" charset="0"/>
              </a:rPr>
              <a:t>    isok:=true;</a:t>
            </a:r>
          </a:p>
          <a:p>
            <a:pPr>
              <a:lnSpc>
                <a:spcPct val="50000"/>
              </a:lnSpc>
              <a:spcBef>
                <a:spcPct val="50000"/>
              </a:spcBef>
            </a:pPr>
            <a:r>
              <a:rPr lang="en-US" altLang="en-US" sz="1600" i="1">
                <a:latin typeface="Courier New" panose="02070309020205020404" pitchFamily="49" charset="0"/>
              </a:rPr>
              <a:t>    j:=1;</a:t>
            </a:r>
          </a:p>
          <a:p>
            <a:pPr>
              <a:lnSpc>
                <a:spcPct val="5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while</a:t>
            </a:r>
            <a:r>
              <a:rPr lang="en-US" altLang="en-US" sz="1600" i="1">
                <a:latin typeface="Courier New" panose="02070309020205020404" pitchFamily="49" charset="0"/>
              </a:rPr>
              <a:t> j&lt;i </a:t>
            </a:r>
            <a:r>
              <a:rPr lang="en-US" altLang="en-US" sz="1600" b="1" i="1">
                <a:latin typeface="Courier New" panose="02070309020205020404" pitchFamily="49" charset="0"/>
              </a:rPr>
              <a:t>and </a:t>
            </a:r>
            <a:r>
              <a:rPr lang="en-US" altLang="en-US" sz="1600" i="1">
                <a:latin typeface="Courier New" panose="02070309020205020404" pitchFamily="49" charset="0"/>
              </a:rPr>
              <a:t>isok </a:t>
            </a:r>
            <a:r>
              <a:rPr lang="en-US" altLang="en-US" sz="1600" b="1" i="1">
                <a:latin typeface="Courier New" panose="02070309020205020404" pitchFamily="49" charset="0"/>
              </a:rPr>
              <a:t>loop</a:t>
            </a:r>
            <a:endParaRPr lang="en-US" altLang="en-US" sz="1600" i="1">
              <a:latin typeface="Courier New" panose="02070309020205020404" pitchFamily="49" charset="0"/>
            </a:endParaRPr>
          </a:p>
          <a:p>
            <a:pPr>
              <a:lnSpc>
                <a:spcPct val="5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if</a:t>
            </a:r>
            <a:r>
              <a:rPr lang="en-US" altLang="en-US" sz="1600" i="1">
                <a:latin typeface="Courier New" panose="02070309020205020404" pitchFamily="49" charset="0"/>
              </a:rPr>
              <a:t> v(i)=v(j) </a:t>
            </a:r>
            <a:r>
              <a:rPr lang="en-US" altLang="en-US" sz="1600" b="1" i="1">
                <a:latin typeface="Courier New" panose="02070309020205020404" pitchFamily="49" charset="0"/>
              </a:rPr>
              <a:t>then</a:t>
            </a:r>
            <a:endParaRPr lang="en-US" altLang="en-US" sz="1600" i="1">
              <a:latin typeface="Courier New" panose="02070309020205020404" pitchFamily="49" charset="0"/>
            </a:endParaRPr>
          </a:p>
          <a:p>
            <a:pPr>
              <a:lnSpc>
                <a:spcPct val="50000"/>
              </a:lnSpc>
              <a:spcBef>
                <a:spcPct val="50000"/>
              </a:spcBef>
            </a:pPr>
            <a:r>
              <a:rPr lang="en-US" altLang="en-US" sz="1600" i="1">
                <a:latin typeface="Courier New" panose="02070309020205020404" pitchFamily="49" charset="0"/>
              </a:rPr>
              <a:t>      isok:=false;</a:t>
            </a:r>
          </a:p>
          <a:p>
            <a:pPr>
              <a:lnSpc>
                <a:spcPct val="50000"/>
              </a:lnSpc>
              <a:spcBef>
                <a:spcPct val="50000"/>
              </a:spcBef>
            </a:pPr>
            <a:r>
              <a:rPr lang="en-US" altLang="en-US" sz="1600" i="1">
                <a:latin typeface="Courier New" panose="02070309020205020404" pitchFamily="49" charset="0"/>
              </a:rPr>
              <a:t>      j:=j+1;</a:t>
            </a:r>
          </a:p>
          <a:p>
            <a:pPr>
              <a:lnSpc>
                <a:spcPct val="5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end loop;</a:t>
            </a:r>
          </a:p>
          <a:p>
            <a:pPr>
              <a:lnSpc>
                <a:spcPct val="50000"/>
              </a:lnSpc>
              <a:spcBef>
                <a:spcPct val="50000"/>
              </a:spcBef>
            </a:pPr>
            <a:r>
              <a:rPr lang="en-US" altLang="en-US" sz="1600" b="1" i="1">
                <a:latin typeface="Courier New" panose="02070309020205020404" pitchFamily="49" charset="0"/>
              </a:rPr>
              <a:t>  end if;</a:t>
            </a:r>
          </a:p>
          <a:p>
            <a:pPr>
              <a:lnSpc>
                <a:spcPct val="50000"/>
              </a:lnSpc>
              <a:spcBef>
                <a:spcPct val="50000"/>
              </a:spcBef>
            </a:pPr>
            <a:r>
              <a:rPr lang="en-US" altLang="en-US" sz="1600" b="1" i="1">
                <a:latin typeface="Courier New" panose="02070309020205020404" pitchFamily="49" charset="0"/>
              </a:rPr>
              <a:t>end </a:t>
            </a:r>
            <a:r>
              <a:rPr lang="en-US" altLang="en-US" sz="1600" i="1">
                <a:latin typeface="Courier New" panose="02070309020205020404" pitchFamily="49" charset="0"/>
              </a:rPr>
              <a:t>ok;</a:t>
            </a:r>
          </a:p>
        </p:txBody>
      </p:sp>
      <p:sp>
        <p:nvSpPr>
          <p:cNvPr id="12293" name="Text Box 6"/>
          <p:cNvSpPr txBox="1">
            <a:spLocks noChangeArrowheads="1"/>
          </p:cNvSpPr>
          <p:nvPr/>
        </p:nvSpPr>
        <p:spPr bwMode="auto">
          <a:xfrm>
            <a:off x="5029200" y="2743200"/>
            <a:ext cx="3962400" cy="37258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nSpc>
                <a:spcPct val="60000"/>
              </a:lnSpc>
              <a:spcBef>
                <a:spcPct val="50000"/>
              </a:spcBef>
            </a:pPr>
            <a:r>
              <a:rPr lang="en-US" altLang="en-US" sz="1600" b="1" i="1">
                <a:latin typeface="Courier New" panose="02070309020205020404" pitchFamily="49" charset="0"/>
              </a:rPr>
              <a:t>procedure</a:t>
            </a:r>
            <a:r>
              <a:rPr lang="en-US" altLang="en-US" sz="1600" i="1">
                <a:latin typeface="Courier New" panose="02070309020205020404" pitchFamily="49" charset="0"/>
              </a:rPr>
              <a:t> hamiltonian(i:index)</a:t>
            </a:r>
          </a:p>
          <a:p>
            <a:pPr>
              <a:lnSpc>
                <a:spcPct val="60000"/>
              </a:lnSpc>
              <a:spcBef>
                <a:spcPct val="50000"/>
              </a:spcBef>
            </a:pPr>
            <a:r>
              <a:rPr lang="en-US" altLang="en-US" sz="1600" i="1">
                <a:latin typeface="Courier New" panose="02070309020205020404" pitchFamily="49" charset="0"/>
              </a:rPr>
              <a:t>  j : index;</a:t>
            </a:r>
          </a:p>
          <a:p>
            <a:pPr>
              <a:lnSpc>
                <a:spcPct val="60000"/>
              </a:lnSpc>
              <a:spcBef>
                <a:spcPct val="50000"/>
              </a:spcBef>
            </a:pPr>
            <a:r>
              <a:rPr lang="en-US" altLang="en-US" sz="1600" b="1" i="1">
                <a:latin typeface="Courier New" panose="02070309020205020404" pitchFamily="49" charset="0"/>
              </a:rPr>
              <a:t>begin</a:t>
            </a:r>
            <a:endParaRPr lang="en-US" altLang="en-US" sz="1600" i="1">
              <a:latin typeface="Courier New" panose="02070309020205020404" pitchFamily="49" charset="0"/>
            </a:endParaRPr>
          </a:p>
          <a:p>
            <a:pPr>
              <a:lnSpc>
                <a:spcPct val="6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if</a:t>
            </a:r>
            <a:r>
              <a:rPr lang="en-US" altLang="en-US" sz="1600" i="1">
                <a:latin typeface="Courier New" panose="02070309020205020404" pitchFamily="49" charset="0"/>
              </a:rPr>
              <a:t> ok(i) </a:t>
            </a:r>
            <a:r>
              <a:rPr lang="en-US" altLang="en-US" sz="1600" b="1" i="1">
                <a:latin typeface="Courier New" panose="02070309020205020404" pitchFamily="49" charset="0"/>
              </a:rPr>
              <a:t>then</a:t>
            </a:r>
            <a:endParaRPr lang="en-US" altLang="en-US" sz="1600" i="1">
              <a:latin typeface="Courier New" panose="02070309020205020404" pitchFamily="49" charset="0"/>
            </a:endParaRPr>
          </a:p>
          <a:p>
            <a:pPr>
              <a:lnSpc>
                <a:spcPct val="6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if</a:t>
            </a:r>
            <a:r>
              <a:rPr lang="en-US" altLang="en-US" sz="1600" i="1">
                <a:latin typeface="Courier New" panose="02070309020205020404" pitchFamily="49" charset="0"/>
              </a:rPr>
              <a:t> i=n-1 </a:t>
            </a:r>
            <a:r>
              <a:rPr lang="en-US" altLang="en-US" sz="1600" b="1" i="1">
                <a:latin typeface="Courier New" panose="02070309020205020404" pitchFamily="49" charset="0"/>
              </a:rPr>
              <a:t>then</a:t>
            </a:r>
            <a:endParaRPr lang="en-US" altLang="en-US" sz="1600" i="1">
              <a:latin typeface="Courier New" panose="02070309020205020404" pitchFamily="49" charset="0"/>
            </a:endParaRPr>
          </a:p>
          <a:p>
            <a:pPr>
              <a:lnSpc>
                <a:spcPct val="60000"/>
              </a:lnSpc>
              <a:spcBef>
                <a:spcPct val="50000"/>
              </a:spcBef>
            </a:pPr>
            <a:r>
              <a:rPr lang="en-US" altLang="en-US" sz="1600" i="1">
                <a:latin typeface="Courier New" panose="02070309020205020404" pitchFamily="49" charset="0"/>
              </a:rPr>
              <a:t>      display(v(0..n-1))</a:t>
            </a:r>
          </a:p>
          <a:p>
            <a:pPr>
              <a:lnSpc>
                <a:spcPct val="6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else</a:t>
            </a:r>
            <a:endParaRPr lang="en-US" altLang="en-US" sz="1600" i="1">
              <a:latin typeface="Courier New" panose="02070309020205020404" pitchFamily="49" charset="0"/>
            </a:endParaRPr>
          </a:p>
          <a:p>
            <a:pPr>
              <a:lnSpc>
                <a:spcPct val="6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for</a:t>
            </a:r>
            <a:r>
              <a:rPr lang="en-US" altLang="en-US" sz="1600" i="1">
                <a:latin typeface="Courier New" panose="02070309020205020404" pitchFamily="49" charset="0"/>
              </a:rPr>
              <a:t> j in 2..n </a:t>
            </a:r>
            <a:r>
              <a:rPr lang="en-US" altLang="en-US" sz="1600" b="1" i="1">
                <a:latin typeface="Courier New" panose="02070309020205020404" pitchFamily="49" charset="0"/>
              </a:rPr>
              <a:t>loop</a:t>
            </a:r>
            <a:endParaRPr lang="en-US" altLang="en-US" sz="1600" i="1">
              <a:latin typeface="Courier New" panose="02070309020205020404" pitchFamily="49" charset="0"/>
            </a:endParaRPr>
          </a:p>
          <a:p>
            <a:pPr>
              <a:lnSpc>
                <a:spcPct val="60000"/>
              </a:lnSpc>
              <a:spcBef>
                <a:spcPct val="50000"/>
              </a:spcBef>
            </a:pPr>
            <a:r>
              <a:rPr lang="en-US" altLang="en-US" sz="1600" i="1">
                <a:latin typeface="Courier New" panose="02070309020205020404" pitchFamily="49" charset="0"/>
              </a:rPr>
              <a:t>        v(i+1):=j;</a:t>
            </a:r>
          </a:p>
          <a:p>
            <a:pPr>
              <a:lnSpc>
                <a:spcPct val="60000"/>
              </a:lnSpc>
              <a:spcBef>
                <a:spcPct val="50000"/>
              </a:spcBef>
            </a:pPr>
            <a:r>
              <a:rPr lang="en-US" altLang="en-US" sz="1600" i="1">
                <a:latin typeface="Courier New" panose="02070309020205020404" pitchFamily="49" charset="0"/>
              </a:rPr>
              <a:t>        hamiltonian(i+1);</a:t>
            </a:r>
          </a:p>
          <a:p>
            <a:pPr>
              <a:lnSpc>
                <a:spcPct val="6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end</a:t>
            </a:r>
            <a:r>
              <a:rPr lang="en-US" altLang="en-US" sz="1600" i="1">
                <a:latin typeface="Courier New" panose="02070309020205020404" pitchFamily="49" charset="0"/>
              </a:rPr>
              <a:t> </a:t>
            </a:r>
            <a:r>
              <a:rPr lang="en-US" altLang="en-US" sz="1600" b="1" i="1">
                <a:latin typeface="Courier New" panose="02070309020205020404" pitchFamily="49" charset="0"/>
              </a:rPr>
              <a:t>loop</a:t>
            </a:r>
            <a:r>
              <a:rPr lang="en-US" altLang="en-US" sz="1600" i="1">
                <a:latin typeface="Courier New" panose="02070309020205020404" pitchFamily="49" charset="0"/>
              </a:rPr>
              <a:t>;</a:t>
            </a:r>
          </a:p>
          <a:p>
            <a:pPr>
              <a:lnSpc>
                <a:spcPct val="6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end if</a:t>
            </a:r>
            <a:r>
              <a:rPr lang="en-US" altLang="en-US" sz="1600" i="1">
                <a:latin typeface="Courier New" panose="02070309020205020404" pitchFamily="49" charset="0"/>
              </a:rPr>
              <a:t>;</a:t>
            </a:r>
          </a:p>
          <a:p>
            <a:pPr>
              <a:lnSpc>
                <a:spcPct val="60000"/>
              </a:lnSpc>
              <a:spcBef>
                <a:spcPct val="50000"/>
              </a:spcBef>
            </a:pPr>
            <a:r>
              <a:rPr lang="en-US" altLang="en-US" sz="1600" i="1">
                <a:latin typeface="Courier New" panose="02070309020205020404" pitchFamily="49" charset="0"/>
              </a:rPr>
              <a:t>  </a:t>
            </a:r>
            <a:r>
              <a:rPr lang="en-US" altLang="en-US" sz="1600" b="1" i="1">
                <a:latin typeface="Courier New" panose="02070309020205020404" pitchFamily="49" charset="0"/>
              </a:rPr>
              <a:t>end if</a:t>
            </a:r>
            <a:r>
              <a:rPr lang="en-US" altLang="en-US" sz="1600" i="1">
                <a:latin typeface="Courier New" panose="02070309020205020404" pitchFamily="49" charset="0"/>
              </a:rPr>
              <a:t>;</a:t>
            </a:r>
          </a:p>
          <a:p>
            <a:pPr>
              <a:lnSpc>
                <a:spcPct val="60000"/>
              </a:lnSpc>
              <a:spcBef>
                <a:spcPct val="50000"/>
              </a:spcBef>
            </a:pPr>
            <a:r>
              <a:rPr lang="en-US" altLang="en-US" sz="1600" b="1" i="1">
                <a:latin typeface="Courier New" panose="02070309020205020404" pitchFamily="49" charset="0"/>
              </a:rPr>
              <a:t>end</a:t>
            </a:r>
            <a:r>
              <a:rPr lang="en-US" altLang="en-US" sz="1600" i="1">
                <a:latin typeface="Courier New" panose="02070309020205020404" pitchFamily="49" charset="0"/>
              </a:rPr>
              <a:t> hamiltonian;</a:t>
            </a:r>
          </a:p>
        </p:txBody>
      </p:sp>
    </p:spTree>
    <p:extLst>
      <p:ext uri="{BB962C8B-B14F-4D97-AF65-F5344CB8AC3E}">
        <p14:creationId xmlns:p14="http://schemas.microsoft.com/office/powerpoint/2010/main" val="41235789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908720"/>
            <a:ext cx="7772400" cy="4114800"/>
          </a:xfrm>
        </p:spPr>
        <p:txBody>
          <a:bodyPr/>
          <a:lstStyle/>
          <a:p>
            <a:r>
              <a:rPr lang="en-IN" sz="2000" dirty="0"/>
              <a:t>1 </a:t>
            </a:r>
            <a:r>
              <a:rPr lang="en-IN" sz="2000" dirty="0" smtClean="0"/>
              <a:t>Algorithm Hamiltonian(A</a:t>
            </a:r>
            <a:r>
              <a:rPr lang="en-IN" sz="2000" dirty="0"/>
              <a:t>:)</a:t>
            </a:r>
          </a:p>
          <a:p>
            <a:r>
              <a:rPr lang="en-US" sz="2000" dirty="0" smtClean="0"/>
              <a:t>2 </a:t>
            </a:r>
            <a:r>
              <a:rPr lang="en-US" sz="2000" dirty="0"/>
              <a:t>// This </a:t>
            </a:r>
            <a:r>
              <a:rPr lang="en-US" sz="2000" dirty="0" smtClean="0"/>
              <a:t>algorithm uses the recursive formulation </a:t>
            </a:r>
            <a:r>
              <a:rPr lang="en-US" sz="2000" dirty="0"/>
              <a:t>of</a:t>
            </a:r>
          </a:p>
          <a:p>
            <a:r>
              <a:rPr lang="en-IN" sz="2000" dirty="0"/>
              <a:t>3 // </a:t>
            </a:r>
            <a:r>
              <a:rPr lang="en-IN" sz="2000" dirty="0" smtClean="0"/>
              <a:t>backtracking to find all the Hamiltonian cycles</a:t>
            </a:r>
            <a:endParaRPr lang="en-IN" sz="2000" dirty="0"/>
          </a:p>
          <a:p>
            <a:r>
              <a:rPr lang="en-US" sz="2000" dirty="0"/>
              <a:t>4 // of a graph</a:t>
            </a:r>
            <a:r>
              <a:rPr lang="en-US" sz="2000" dirty="0" smtClean="0"/>
              <a:t>. The graph </a:t>
            </a:r>
            <a:r>
              <a:rPr lang="en-US" sz="2000" dirty="0"/>
              <a:t>is </a:t>
            </a:r>
            <a:r>
              <a:rPr lang="en-US" sz="2000" dirty="0" smtClean="0"/>
              <a:t>stored as </a:t>
            </a:r>
            <a:r>
              <a:rPr lang="en-US" sz="2000" dirty="0"/>
              <a:t>an adjacency</a:t>
            </a:r>
          </a:p>
          <a:p>
            <a:r>
              <a:rPr lang="en-US" sz="2000" dirty="0"/>
              <a:t>5 // </a:t>
            </a:r>
            <a:r>
              <a:rPr lang="en-US" sz="2000" dirty="0" smtClean="0"/>
              <a:t>matrix G[</a:t>
            </a:r>
            <a:r>
              <a:rPr lang="en-US" sz="2000" dirty="0" err="1" smtClean="0"/>
              <a:t>l:n</a:t>
            </a:r>
            <a:r>
              <a:rPr lang="en-US" sz="2000" dirty="0"/>
              <a:t>, 1:n</a:t>
            </a:r>
            <a:r>
              <a:rPr lang="en-US" sz="2000" dirty="0" smtClean="0"/>
              <a:t>]. All cycles begin at node 1</a:t>
            </a:r>
            <a:r>
              <a:rPr lang="en-US" sz="2000" dirty="0"/>
              <a:t>.</a:t>
            </a:r>
          </a:p>
          <a:p>
            <a:r>
              <a:rPr lang="en-IN" sz="2000" dirty="0"/>
              <a:t>6 {</a:t>
            </a:r>
          </a:p>
          <a:p>
            <a:r>
              <a:rPr lang="en-IN" sz="2000" dirty="0"/>
              <a:t>7 repeat</a:t>
            </a:r>
          </a:p>
          <a:p>
            <a:r>
              <a:rPr lang="en-IN" sz="2000" dirty="0"/>
              <a:t>8 {// </a:t>
            </a:r>
            <a:r>
              <a:rPr lang="en-IN" sz="2000" dirty="0" err="1"/>
              <a:t>Generatevalues</a:t>
            </a:r>
            <a:r>
              <a:rPr lang="en-IN" sz="2000" dirty="0"/>
              <a:t> for x[k].</a:t>
            </a:r>
          </a:p>
          <a:p>
            <a:r>
              <a:rPr lang="en-US" sz="2000" dirty="0"/>
              <a:t>9 </a:t>
            </a:r>
            <a:r>
              <a:rPr lang="en-US" sz="2000" dirty="0" err="1"/>
              <a:t>NextValue</a:t>
            </a:r>
            <a:r>
              <a:rPr lang="en-US" sz="2000" dirty="0"/>
              <a:t>(A:);// Assign a </a:t>
            </a:r>
            <a:r>
              <a:rPr lang="en-US" sz="2000" dirty="0" smtClean="0"/>
              <a:t>legal next </a:t>
            </a:r>
            <a:r>
              <a:rPr lang="en-US" sz="2000" dirty="0"/>
              <a:t>value to x[k]. </a:t>
            </a:r>
            <a:endParaRPr lang="en-US" sz="2000" dirty="0" smtClean="0"/>
          </a:p>
          <a:p>
            <a:r>
              <a:rPr lang="en-US" sz="2000" dirty="0" smtClean="0"/>
              <a:t>10 </a:t>
            </a:r>
            <a:r>
              <a:rPr lang="en-US" sz="2000" dirty="0"/>
              <a:t>if (x[k]= 0) then </a:t>
            </a:r>
            <a:r>
              <a:rPr lang="en-US" sz="2000" dirty="0" smtClean="0"/>
              <a:t>return</a:t>
            </a:r>
            <a:r>
              <a:rPr lang="en-US" sz="2000" dirty="0"/>
              <a:t>; </a:t>
            </a:r>
            <a:endParaRPr lang="en-US" sz="2000" dirty="0" smtClean="0"/>
          </a:p>
          <a:p>
            <a:r>
              <a:rPr lang="en-US" sz="2000" dirty="0" smtClean="0"/>
              <a:t>11 if </a:t>
            </a:r>
            <a:r>
              <a:rPr lang="en-US" sz="2000" dirty="0"/>
              <a:t>(k = n) </a:t>
            </a:r>
            <a:r>
              <a:rPr lang="en-US" sz="2000" dirty="0" smtClean="0"/>
              <a:t>then write </a:t>
            </a:r>
            <a:r>
              <a:rPr lang="en-US" sz="2000" dirty="0"/>
              <a:t>(x[l :n]); </a:t>
            </a:r>
            <a:endParaRPr lang="en-US" sz="2000" dirty="0" smtClean="0"/>
          </a:p>
          <a:p>
            <a:r>
              <a:rPr lang="en-US" sz="2000" dirty="0" smtClean="0"/>
              <a:t>12 else Hamiltonian(k </a:t>
            </a:r>
            <a:r>
              <a:rPr lang="en-US" sz="2000" dirty="0"/>
              <a:t>+ 1); </a:t>
            </a:r>
            <a:endParaRPr lang="en-US" sz="2000" dirty="0" smtClean="0"/>
          </a:p>
          <a:p>
            <a:r>
              <a:rPr lang="en-US" sz="2000" dirty="0" smtClean="0"/>
              <a:t>13 </a:t>
            </a:r>
            <a:r>
              <a:rPr lang="en-US" sz="2000" dirty="0"/>
              <a:t>}until(false); </a:t>
            </a:r>
            <a:endParaRPr lang="en-US" sz="2000" dirty="0" smtClean="0"/>
          </a:p>
          <a:p>
            <a:r>
              <a:rPr lang="en-US" sz="2000" dirty="0" smtClean="0"/>
              <a:t>14 </a:t>
            </a:r>
            <a:r>
              <a:rPr lang="en-US" sz="2000" dirty="0"/>
              <a:t>}</a:t>
            </a:r>
            <a:endParaRPr lang="en-IN" sz="2000" dirty="0"/>
          </a:p>
        </p:txBody>
      </p:sp>
    </p:spTree>
    <p:extLst>
      <p:ext uri="{BB962C8B-B14F-4D97-AF65-F5344CB8AC3E}">
        <p14:creationId xmlns:p14="http://schemas.microsoft.com/office/powerpoint/2010/main" val="145130084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2"/>
          <p:cNvSpPr>
            <a:spLocks noChangeShapeType="1"/>
          </p:cNvSpPr>
          <p:nvPr/>
        </p:nvSpPr>
        <p:spPr bwMode="auto">
          <a:xfrm flipH="1">
            <a:off x="5646738" y="15240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15" name="Line 3"/>
          <p:cNvSpPr>
            <a:spLocks noChangeShapeType="1"/>
          </p:cNvSpPr>
          <p:nvPr/>
        </p:nvSpPr>
        <p:spPr bwMode="auto">
          <a:xfrm>
            <a:off x="6103938" y="1524000"/>
            <a:ext cx="381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16" name="Line 4"/>
          <p:cNvSpPr>
            <a:spLocks noChangeShapeType="1"/>
          </p:cNvSpPr>
          <p:nvPr/>
        </p:nvSpPr>
        <p:spPr bwMode="auto">
          <a:xfrm flipH="1">
            <a:off x="4960938" y="2209800"/>
            <a:ext cx="6858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17" name="Line 5"/>
          <p:cNvSpPr>
            <a:spLocks noChangeShapeType="1"/>
          </p:cNvSpPr>
          <p:nvPr/>
        </p:nvSpPr>
        <p:spPr bwMode="auto">
          <a:xfrm>
            <a:off x="5646738" y="2133600"/>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18" name="Line 6"/>
          <p:cNvSpPr>
            <a:spLocks noChangeShapeType="1"/>
          </p:cNvSpPr>
          <p:nvPr/>
        </p:nvSpPr>
        <p:spPr bwMode="auto">
          <a:xfrm>
            <a:off x="6484938" y="22098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19" name="Line 7"/>
          <p:cNvSpPr>
            <a:spLocks noChangeShapeType="1"/>
          </p:cNvSpPr>
          <p:nvPr/>
        </p:nvSpPr>
        <p:spPr bwMode="auto">
          <a:xfrm>
            <a:off x="6484938" y="2209800"/>
            <a:ext cx="6858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0" name="Line 8"/>
          <p:cNvSpPr>
            <a:spLocks noChangeShapeType="1"/>
          </p:cNvSpPr>
          <p:nvPr/>
        </p:nvSpPr>
        <p:spPr bwMode="auto">
          <a:xfrm>
            <a:off x="4884738" y="31242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1" name="Line 9"/>
          <p:cNvSpPr>
            <a:spLocks noChangeShapeType="1"/>
          </p:cNvSpPr>
          <p:nvPr/>
        </p:nvSpPr>
        <p:spPr bwMode="auto">
          <a:xfrm flipH="1">
            <a:off x="5418138" y="3124200"/>
            <a:ext cx="2286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2" name="Line 10"/>
          <p:cNvSpPr>
            <a:spLocks noChangeShapeType="1"/>
          </p:cNvSpPr>
          <p:nvPr/>
        </p:nvSpPr>
        <p:spPr bwMode="auto">
          <a:xfrm>
            <a:off x="5646738" y="3124200"/>
            <a:ext cx="3048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3" name="Line 11"/>
          <p:cNvSpPr>
            <a:spLocks noChangeShapeType="1"/>
          </p:cNvSpPr>
          <p:nvPr/>
        </p:nvSpPr>
        <p:spPr bwMode="auto">
          <a:xfrm>
            <a:off x="6484938" y="31242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4" name="Line 12"/>
          <p:cNvSpPr>
            <a:spLocks noChangeShapeType="1"/>
          </p:cNvSpPr>
          <p:nvPr/>
        </p:nvSpPr>
        <p:spPr bwMode="auto">
          <a:xfrm flipH="1">
            <a:off x="7170738" y="30480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5" name="Line 13"/>
          <p:cNvSpPr>
            <a:spLocks noChangeShapeType="1"/>
          </p:cNvSpPr>
          <p:nvPr/>
        </p:nvSpPr>
        <p:spPr bwMode="auto">
          <a:xfrm>
            <a:off x="4808538" y="3886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6" name="Line 14"/>
          <p:cNvSpPr>
            <a:spLocks noChangeShapeType="1"/>
          </p:cNvSpPr>
          <p:nvPr/>
        </p:nvSpPr>
        <p:spPr bwMode="auto">
          <a:xfrm flipH="1">
            <a:off x="4960938" y="4572000"/>
            <a:ext cx="3810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7" name="Line 15"/>
          <p:cNvSpPr>
            <a:spLocks noChangeShapeType="1"/>
          </p:cNvSpPr>
          <p:nvPr/>
        </p:nvSpPr>
        <p:spPr bwMode="auto">
          <a:xfrm>
            <a:off x="5418138" y="4572000"/>
            <a:ext cx="1524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8" name="Line 16"/>
          <p:cNvSpPr>
            <a:spLocks noChangeShapeType="1"/>
          </p:cNvSpPr>
          <p:nvPr/>
        </p:nvSpPr>
        <p:spPr bwMode="auto">
          <a:xfrm>
            <a:off x="5951538" y="4572000"/>
            <a:ext cx="1524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nvGrpSpPr>
          <p:cNvPr id="13329" name="Group 17"/>
          <p:cNvGrpSpPr>
            <a:grpSpLocks/>
          </p:cNvGrpSpPr>
          <p:nvPr/>
        </p:nvGrpSpPr>
        <p:grpSpPr bwMode="auto">
          <a:xfrm>
            <a:off x="1219200" y="1676400"/>
            <a:ext cx="2590800" cy="990600"/>
            <a:chOff x="768" y="1056"/>
            <a:chExt cx="1632" cy="624"/>
          </a:xfrm>
        </p:grpSpPr>
        <p:sp>
          <p:nvSpPr>
            <p:cNvPr id="13361" name="Line 18"/>
            <p:cNvSpPr>
              <a:spLocks noChangeShapeType="1"/>
            </p:cNvSpPr>
            <p:nvPr/>
          </p:nvSpPr>
          <p:spPr bwMode="auto">
            <a:xfrm>
              <a:off x="768" y="1056"/>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62" name="Line 19"/>
            <p:cNvSpPr>
              <a:spLocks noChangeShapeType="1"/>
            </p:cNvSpPr>
            <p:nvPr/>
          </p:nvSpPr>
          <p:spPr bwMode="auto">
            <a:xfrm>
              <a:off x="1296" y="1056"/>
              <a:ext cx="52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63" name="Line 20"/>
            <p:cNvSpPr>
              <a:spLocks noChangeShapeType="1"/>
            </p:cNvSpPr>
            <p:nvPr/>
          </p:nvSpPr>
          <p:spPr bwMode="auto">
            <a:xfrm flipH="1">
              <a:off x="1296" y="1056"/>
              <a:ext cx="52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64" name="Line 21"/>
            <p:cNvSpPr>
              <a:spLocks noChangeShapeType="1"/>
            </p:cNvSpPr>
            <p:nvPr/>
          </p:nvSpPr>
          <p:spPr bwMode="auto">
            <a:xfrm>
              <a:off x="1872" y="1056"/>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65" name="Line 22"/>
            <p:cNvSpPr>
              <a:spLocks noChangeShapeType="1"/>
            </p:cNvSpPr>
            <p:nvPr/>
          </p:nvSpPr>
          <p:spPr bwMode="auto">
            <a:xfrm flipH="1">
              <a:off x="1872" y="1056"/>
              <a:ext cx="52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66" name="Line 23"/>
            <p:cNvSpPr>
              <a:spLocks noChangeShapeType="1"/>
            </p:cNvSpPr>
            <p:nvPr/>
          </p:nvSpPr>
          <p:spPr bwMode="auto">
            <a:xfrm>
              <a:off x="2352" y="1056"/>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67" name="Line 24"/>
            <p:cNvSpPr>
              <a:spLocks noChangeShapeType="1"/>
            </p:cNvSpPr>
            <p:nvPr/>
          </p:nvSpPr>
          <p:spPr bwMode="auto">
            <a:xfrm flipH="1">
              <a:off x="1872" y="1632"/>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68" name="Line 25"/>
            <p:cNvSpPr>
              <a:spLocks noChangeShapeType="1"/>
            </p:cNvSpPr>
            <p:nvPr/>
          </p:nvSpPr>
          <p:spPr bwMode="auto">
            <a:xfrm flipH="1">
              <a:off x="768" y="1632"/>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69" name="Line 26"/>
            <p:cNvSpPr>
              <a:spLocks noChangeShapeType="1"/>
            </p:cNvSpPr>
            <p:nvPr/>
          </p:nvSpPr>
          <p:spPr bwMode="auto">
            <a:xfrm flipH="1">
              <a:off x="768" y="1056"/>
              <a:ext cx="52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70" name="Line 27"/>
            <p:cNvSpPr>
              <a:spLocks noChangeShapeType="1"/>
            </p:cNvSpPr>
            <p:nvPr/>
          </p:nvSpPr>
          <p:spPr bwMode="auto">
            <a:xfrm>
              <a:off x="768" y="1056"/>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13330" name="Rectangle 28"/>
          <p:cNvSpPr>
            <a:spLocks noGrp="1" noChangeArrowheads="1"/>
          </p:cNvSpPr>
          <p:nvPr>
            <p:ph type="title"/>
          </p:nvPr>
        </p:nvSpPr>
        <p:spPr>
          <a:xfrm>
            <a:off x="609600" y="76200"/>
            <a:ext cx="7772400" cy="533400"/>
          </a:xfrm>
          <a:noFill/>
        </p:spPr>
        <p:txBody>
          <a:bodyPr/>
          <a:lstStyle/>
          <a:p>
            <a:pPr eaLnBrk="1" hangingPunct="1"/>
            <a:r>
              <a:rPr lang="en-US" altLang="en-US" sz="2400" b="1" smtClean="0">
                <a:latin typeface="Times New Roman" panose="02020603050405020304" pitchFamily="18" charset="0"/>
              </a:rPr>
              <a:t>Sample Problem</a:t>
            </a:r>
          </a:p>
        </p:txBody>
      </p:sp>
      <p:grpSp>
        <p:nvGrpSpPr>
          <p:cNvPr id="13331" name="Group 29"/>
          <p:cNvGrpSpPr>
            <a:grpSpLocks/>
          </p:cNvGrpSpPr>
          <p:nvPr/>
        </p:nvGrpSpPr>
        <p:grpSpPr bwMode="auto">
          <a:xfrm>
            <a:off x="990600" y="1447800"/>
            <a:ext cx="2971800" cy="1371600"/>
            <a:chOff x="624" y="912"/>
            <a:chExt cx="1872" cy="864"/>
          </a:xfrm>
        </p:grpSpPr>
        <p:sp>
          <p:nvSpPr>
            <p:cNvPr id="13353" name="Oval 30"/>
            <p:cNvSpPr>
              <a:spLocks noChangeArrowheads="1"/>
            </p:cNvSpPr>
            <p:nvPr/>
          </p:nvSpPr>
          <p:spPr bwMode="auto">
            <a:xfrm>
              <a:off x="624" y="912"/>
              <a:ext cx="288" cy="288"/>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v</a:t>
              </a:r>
              <a:r>
                <a:rPr lang="en-US" altLang="en-US" sz="2000" i="1" baseline="-25000"/>
                <a:t>1</a:t>
              </a:r>
              <a:endParaRPr lang="en-US" altLang="en-US" sz="2000" i="1"/>
            </a:p>
          </p:txBody>
        </p:sp>
        <p:sp>
          <p:nvSpPr>
            <p:cNvPr id="13354" name="Oval 31"/>
            <p:cNvSpPr>
              <a:spLocks noChangeArrowheads="1"/>
            </p:cNvSpPr>
            <p:nvPr/>
          </p:nvSpPr>
          <p:spPr bwMode="auto">
            <a:xfrm>
              <a:off x="1152" y="912"/>
              <a:ext cx="288" cy="288"/>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v</a:t>
              </a:r>
              <a:r>
                <a:rPr lang="en-US" altLang="en-US" sz="2000" i="1" baseline="-25000"/>
                <a:t>2</a:t>
              </a:r>
              <a:endParaRPr lang="en-US" altLang="en-US" sz="2000" i="1"/>
            </a:p>
          </p:txBody>
        </p:sp>
        <p:sp>
          <p:nvSpPr>
            <p:cNvPr id="13355" name="Oval 32"/>
            <p:cNvSpPr>
              <a:spLocks noChangeArrowheads="1"/>
            </p:cNvSpPr>
            <p:nvPr/>
          </p:nvSpPr>
          <p:spPr bwMode="auto">
            <a:xfrm>
              <a:off x="1680" y="912"/>
              <a:ext cx="288" cy="288"/>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v</a:t>
              </a:r>
              <a:r>
                <a:rPr lang="en-US" altLang="en-US" sz="2000" i="1" baseline="-25000"/>
                <a:t>3</a:t>
              </a:r>
              <a:endParaRPr lang="en-US" altLang="en-US" sz="2000" i="1"/>
            </a:p>
          </p:txBody>
        </p:sp>
        <p:sp>
          <p:nvSpPr>
            <p:cNvPr id="13356" name="Oval 33"/>
            <p:cNvSpPr>
              <a:spLocks noChangeArrowheads="1"/>
            </p:cNvSpPr>
            <p:nvPr/>
          </p:nvSpPr>
          <p:spPr bwMode="auto">
            <a:xfrm>
              <a:off x="624" y="1488"/>
              <a:ext cx="288" cy="288"/>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v</a:t>
              </a:r>
              <a:r>
                <a:rPr lang="en-US" altLang="en-US" sz="2000" i="1" baseline="-25000"/>
                <a:t>5</a:t>
              </a:r>
              <a:endParaRPr lang="en-US" altLang="en-US" sz="2000" i="1"/>
            </a:p>
          </p:txBody>
        </p:sp>
        <p:sp>
          <p:nvSpPr>
            <p:cNvPr id="13357" name="Oval 34"/>
            <p:cNvSpPr>
              <a:spLocks noChangeArrowheads="1"/>
            </p:cNvSpPr>
            <p:nvPr/>
          </p:nvSpPr>
          <p:spPr bwMode="auto">
            <a:xfrm>
              <a:off x="1152" y="1488"/>
              <a:ext cx="288" cy="288"/>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v</a:t>
              </a:r>
              <a:r>
                <a:rPr lang="en-US" altLang="en-US" sz="2000" i="1" baseline="-25000"/>
                <a:t>6</a:t>
              </a:r>
              <a:endParaRPr lang="en-US" altLang="en-US" sz="2000" i="1"/>
            </a:p>
          </p:txBody>
        </p:sp>
        <p:sp>
          <p:nvSpPr>
            <p:cNvPr id="13358" name="Oval 35"/>
            <p:cNvSpPr>
              <a:spLocks noChangeArrowheads="1"/>
            </p:cNvSpPr>
            <p:nvPr/>
          </p:nvSpPr>
          <p:spPr bwMode="auto">
            <a:xfrm>
              <a:off x="1680" y="1488"/>
              <a:ext cx="288" cy="288"/>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v</a:t>
              </a:r>
              <a:r>
                <a:rPr lang="en-US" altLang="en-US" sz="2000" i="1" baseline="-25000"/>
                <a:t>7</a:t>
              </a:r>
              <a:endParaRPr lang="en-US" altLang="en-US" sz="2000" i="1"/>
            </a:p>
          </p:txBody>
        </p:sp>
        <p:sp>
          <p:nvSpPr>
            <p:cNvPr id="13359" name="Oval 36"/>
            <p:cNvSpPr>
              <a:spLocks noChangeArrowheads="1"/>
            </p:cNvSpPr>
            <p:nvPr/>
          </p:nvSpPr>
          <p:spPr bwMode="auto">
            <a:xfrm>
              <a:off x="2208" y="912"/>
              <a:ext cx="288" cy="288"/>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v</a:t>
              </a:r>
              <a:r>
                <a:rPr lang="en-US" altLang="en-US" sz="2000" i="1" baseline="-25000"/>
                <a:t>4</a:t>
              </a:r>
              <a:endParaRPr lang="en-US" altLang="en-US" sz="2000" i="1"/>
            </a:p>
          </p:txBody>
        </p:sp>
        <p:sp>
          <p:nvSpPr>
            <p:cNvPr id="13360" name="Oval 37"/>
            <p:cNvSpPr>
              <a:spLocks noChangeArrowheads="1"/>
            </p:cNvSpPr>
            <p:nvPr/>
          </p:nvSpPr>
          <p:spPr bwMode="auto">
            <a:xfrm>
              <a:off x="2208" y="1488"/>
              <a:ext cx="288" cy="288"/>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v</a:t>
              </a:r>
              <a:r>
                <a:rPr lang="en-US" altLang="en-US" sz="2000" i="1" baseline="-25000"/>
                <a:t>8</a:t>
              </a:r>
              <a:endParaRPr lang="en-US" altLang="en-US" sz="2000" i="1"/>
            </a:p>
          </p:txBody>
        </p:sp>
      </p:grpSp>
      <p:grpSp>
        <p:nvGrpSpPr>
          <p:cNvPr id="13332" name="Group 38"/>
          <p:cNvGrpSpPr>
            <a:grpSpLocks/>
          </p:cNvGrpSpPr>
          <p:nvPr/>
        </p:nvGrpSpPr>
        <p:grpSpPr bwMode="auto">
          <a:xfrm>
            <a:off x="4656138" y="1371600"/>
            <a:ext cx="2743200" cy="4191000"/>
            <a:chOff x="2784" y="864"/>
            <a:chExt cx="1728" cy="2640"/>
          </a:xfrm>
        </p:grpSpPr>
        <p:sp>
          <p:nvSpPr>
            <p:cNvPr id="13337" name="Oval 39"/>
            <p:cNvSpPr>
              <a:spLocks noChangeArrowheads="1"/>
            </p:cNvSpPr>
            <p:nvPr/>
          </p:nvSpPr>
          <p:spPr bwMode="auto">
            <a:xfrm>
              <a:off x="3552" y="86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1</a:t>
              </a:r>
            </a:p>
          </p:txBody>
        </p:sp>
        <p:sp>
          <p:nvSpPr>
            <p:cNvPr id="13338" name="Oval 40"/>
            <p:cNvSpPr>
              <a:spLocks noChangeArrowheads="1"/>
            </p:cNvSpPr>
            <p:nvPr/>
          </p:nvSpPr>
          <p:spPr bwMode="auto">
            <a:xfrm>
              <a:off x="3312" y="1248"/>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2</a:t>
              </a:r>
            </a:p>
          </p:txBody>
        </p:sp>
        <p:sp>
          <p:nvSpPr>
            <p:cNvPr id="13339" name="Oval 41"/>
            <p:cNvSpPr>
              <a:spLocks noChangeArrowheads="1"/>
            </p:cNvSpPr>
            <p:nvPr/>
          </p:nvSpPr>
          <p:spPr bwMode="auto">
            <a:xfrm>
              <a:off x="3792" y="1248"/>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5</a:t>
              </a:r>
            </a:p>
          </p:txBody>
        </p:sp>
        <p:sp>
          <p:nvSpPr>
            <p:cNvPr id="13340" name="Oval 42"/>
            <p:cNvSpPr>
              <a:spLocks noChangeArrowheads="1"/>
            </p:cNvSpPr>
            <p:nvPr/>
          </p:nvSpPr>
          <p:spPr bwMode="auto">
            <a:xfrm>
              <a:off x="2832" y="182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5</a:t>
              </a:r>
            </a:p>
          </p:txBody>
        </p:sp>
        <p:sp>
          <p:nvSpPr>
            <p:cNvPr id="13341" name="Oval 43"/>
            <p:cNvSpPr>
              <a:spLocks noChangeArrowheads="1"/>
            </p:cNvSpPr>
            <p:nvPr/>
          </p:nvSpPr>
          <p:spPr bwMode="auto">
            <a:xfrm>
              <a:off x="3312" y="182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7</a:t>
              </a:r>
            </a:p>
          </p:txBody>
        </p:sp>
        <p:sp>
          <p:nvSpPr>
            <p:cNvPr id="13342" name="Oval 44"/>
            <p:cNvSpPr>
              <a:spLocks noChangeArrowheads="1"/>
            </p:cNvSpPr>
            <p:nvPr/>
          </p:nvSpPr>
          <p:spPr bwMode="auto">
            <a:xfrm>
              <a:off x="3792" y="182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2</a:t>
              </a:r>
            </a:p>
          </p:txBody>
        </p:sp>
        <p:sp>
          <p:nvSpPr>
            <p:cNvPr id="13343" name="Oval 45"/>
            <p:cNvSpPr>
              <a:spLocks noChangeArrowheads="1"/>
            </p:cNvSpPr>
            <p:nvPr/>
          </p:nvSpPr>
          <p:spPr bwMode="auto">
            <a:xfrm>
              <a:off x="4272" y="182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6</a:t>
              </a:r>
            </a:p>
          </p:txBody>
        </p:sp>
        <p:sp>
          <p:nvSpPr>
            <p:cNvPr id="13344" name="Oval 46"/>
            <p:cNvSpPr>
              <a:spLocks noChangeArrowheads="1"/>
            </p:cNvSpPr>
            <p:nvPr/>
          </p:nvSpPr>
          <p:spPr bwMode="auto">
            <a:xfrm>
              <a:off x="2784" y="230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6</a:t>
              </a:r>
            </a:p>
          </p:txBody>
        </p:sp>
        <p:sp>
          <p:nvSpPr>
            <p:cNvPr id="13345" name="Oval 47"/>
            <p:cNvSpPr>
              <a:spLocks noChangeArrowheads="1"/>
            </p:cNvSpPr>
            <p:nvPr/>
          </p:nvSpPr>
          <p:spPr bwMode="auto">
            <a:xfrm>
              <a:off x="3120" y="2736"/>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4</a:t>
              </a:r>
            </a:p>
          </p:txBody>
        </p:sp>
        <p:sp>
          <p:nvSpPr>
            <p:cNvPr id="13346" name="Oval 48"/>
            <p:cNvSpPr>
              <a:spLocks noChangeArrowheads="1"/>
            </p:cNvSpPr>
            <p:nvPr/>
          </p:nvSpPr>
          <p:spPr bwMode="auto">
            <a:xfrm>
              <a:off x="3504" y="2736"/>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8</a:t>
              </a:r>
            </a:p>
          </p:txBody>
        </p:sp>
        <p:sp>
          <p:nvSpPr>
            <p:cNvPr id="13347" name="Oval 49"/>
            <p:cNvSpPr>
              <a:spLocks noChangeArrowheads="1"/>
            </p:cNvSpPr>
            <p:nvPr/>
          </p:nvSpPr>
          <p:spPr bwMode="auto">
            <a:xfrm>
              <a:off x="3792" y="230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7</a:t>
              </a:r>
            </a:p>
          </p:txBody>
        </p:sp>
        <p:sp>
          <p:nvSpPr>
            <p:cNvPr id="13348" name="Oval 50"/>
            <p:cNvSpPr>
              <a:spLocks noChangeArrowheads="1"/>
            </p:cNvSpPr>
            <p:nvPr/>
          </p:nvSpPr>
          <p:spPr bwMode="auto">
            <a:xfrm>
              <a:off x="4272" y="230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3</a:t>
              </a:r>
            </a:p>
          </p:txBody>
        </p:sp>
        <p:sp>
          <p:nvSpPr>
            <p:cNvPr id="13349" name="Oval 51"/>
            <p:cNvSpPr>
              <a:spLocks noChangeArrowheads="1"/>
            </p:cNvSpPr>
            <p:nvPr/>
          </p:nvSpPr>
          <p:spPr bwMode="auto">
            <a:xfrm>
              <a:off x="2784" y="2736"/>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3</a:t>
              </a:r>
            </a:p>
          </p:txBody>
        </p:sp>
        <p:sp>
          <p:nvSpPr>
            <p:cNvPr id="13350" name="Oval 52"/>
            <p:cNvSpPr>
              <a:spLocks noChangeArrowheads="1"/>
            </p:cNvSpPr>
            <p:nvPr/>
          </p:nvSpPr>
          <p:spPr bwMode="auto">
            <a:xfrm>
              <a:off x="2880" y="326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3</a:t>
              </a:r>
            </a:p>
          </p:txBody>
        </p:sp>
        <p:sp>
          <p:nvSpPr>
            <p:cNvPr id="13351" name="Oval 53"/>
            <p:cNvSpPr>
              <a:spLocks noChangeArrowheads="1"/>
            </p:cNvSpPr>
            <p:nvPr/>
          </p:nvSpPr>
          <p:spPr bwMode="auto">
            <a:xfrm>
              <a:off x="3216" y="326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8</a:t>
              </a:r>
            </a:p>
          </p:txBody>
        </p:sp>
        <p:sp>
          <p:nvSpPr>
            <p:cNvPr id="13352" name="Oval 54"/>
            <p:cNvSpPr>
              <a:spLocks noChangeArrowheads="1"/>
            </p:cNvSpPr>
            <p:nvPr/>
          </p:nvSpPr>
          <p:spPr bwMode="auto">
            <a:xfrm>
              <a:off x="3552" y="326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2000" i="1"/>
                <a:t>4</a:t>
              </a:r>
            </a:p>
          </p:txBody>
        </p:sp>
      </p:grpSp>
      <p:sp>
        <p:nvSpPr>
          <p:cNvPr id="13333" name="Text Box 55"/>
          <p:cNvSpPr txBox="1">
            <a:spLocks noChangeArrowheads="1"/>
          </p:cNvSpPr>
          <p:nvPr/>
        </p:nvSpPr>
        <p:spPr bwMode="auto">
          <a:xfrm>
            <a:off x="6713538" y="4419600"/>
            <a:ext cx="25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2000"/>
              <a:t>:</a:t>
            </a:r>
          </a:p>
          <a:p>
            <a:r>
              <a:rPr lang="en-US" altLang="en-US" sz="2000"/>
              <a:t>:</a:t>
            </a:r>
          </a:p>
        </p:txBody>
      </p:sp>
      <p:sp>
        <p:nvSpPr>
          <p:cNvPr id="13334" name="Text Box 56"/>
          <p:cNvSpPr txBox="1">
            <a:spLocks noChangeArrowheads="1"/>
          </p:cNvSpPr>
          <p:nvPr/>
        </p:nvSpPr>
        <p:spPr bwMode="auto">
          <a:xfrm>
            <a:off x="5418138" y="5715000"/>
            <a:ext cx="25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2000"/>
              <a:t>:</a:t>
            </a:r>
          </a:p>
          <a:p>
            <a:r>
              <a:rPr lang="en-US" altLang="en-US" sz="2000"/>
              <a:t>:</a:t>
            </a:r>
          </a:p>
        </p:txBody>
      </p:sp>
      <p:sp>
        <p:nvSpPr>
          <p:cNvPr id="13335" name="Text Box 57"/>
          <p:cNvSpPr txBox="1">
            <a:spLocks noChangeArrowheads="1"/>
          </p:cNvSpPr>
          <p:nvPr/>
        </p:nvSpPr>
        <p:spPr bwMode="auto">
          <a:xfrm>
            <a:off x="6697663" y="16383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i="1"/>
              <a:t>state space tree</a:t>
            </a:r>
          </a:p>
        </p:txBody>
      </p:sp>
      <p:sp>
        <p:nvSpPr>
          <p:cNvPr id="13336" name="Text Box 58"/>
          <p:cNvSpPr txBox="1">
            <a:spLocks noChangeArrowheads="1"/>
          </p:cNvSpPr>
          <p:nvPr/>
        </p:nvSpPr>
        <p:spPr bwMode="auto">
          <a:xfrm>
            <a:off x="2041525" y="3086100"/>
            <a:ext cx="730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i="1"/>
              <a:t>graph</a:t>
            </a:r>
          </a:p>
        </p:txBody>
      </p:sp>
    </p:spTree>
    <p:extLst>
      <p:ext uri="{BB962C8B-B14F-4D97-AF65-F5344CB8AC3E}">
        <p14:creationId xmlns:p14="http://schemas.microsoft.com/office/powerpoint/2010/main" val="2147049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1026"/>
          <p:cNvSpPr>
            <a:spLocks noGrp="1" noChangeArrowheads="1"/>
          </p:cNvSpPr>
          <p:nvPr>
            <p:ph type="title"/>
          </p:nvPr>
        </p:nvSpPr>
        <p:spPr>
          <a:xfrm>
            <a:off x="990600" y="1905000"/>
            <a:ext cx="7772400" cy="914400"/>
          </a:xfrm>
        </p:spPr>
        <p:txBody>
          <a:bodyPr/>
          <a:lstStyle/>
          <a:p>
            <a:pPr eaLnBrk="1" hangingPunct="1"/>
            <a:r>
              <a:rPr lang="en-US" altLang="en-US"/>
              <a:t>Problem Solving: Main Steps</a:t>
            </a:r>
          </a:p>
        </p:txBody>
      </p:sp>
      <p:sp>
        <p:nvSpPr>
          <p:cNvPr id="147459" name="Rectangle 1027"/>
          <p:cNvSpPr>
            <a:spLocks noGrp="1" noChangeArrowheads="1"/>
          </p:cNvSpPr>
          <p:nvPr>
            <p:ph idx="1"/>
          </p:nvPr>
        </p:nvSpPr>
        <p:spPr>
          <a:xfrm>
            <a:off x="685800" y="2971800"/>
            <a:ext cx="7772400" cy="3124200"/>
          </a:xfrm>
        </p:spPr>
        <p:txBody>
          <a:bodyPr/>
          <a:lstStyle/>
          <a:p>
            <a:pPr marL="457200" indent="-457200" eaLnBrk="1" hangingPunct="1">
              <a:buFont typeface="Wingdings" panose="05000000000000000000" pitchFamily="2" charset="2"/>
              <a:buAutoNum type="arabicPeriod"/>
            </a:pPr>
            <a:r>
              <a:rPr lang="en-US" altLang="en-US"/>
              <a:t>Problem definition</a:t>
            </a:r>
          </a:p>
          <a:p>
            <a:pPr marL="457200" indent="-457200" eaLnBrk="1" hangingPunct="1">
              <a:buFont typeface="Wingdings" panose="05000000000000000000" pitchFamily="2" charset="2"/>
              <a:buAutoNum type="arabicPeriod"/>
            </a:pPr>
            <a:r>
              <a:rPr lang="en-US" altLang="en-US"/>
              <a:t>Algorithm design / Algorithm specification</a:t>
            </a:r>
          </a:p>
          <a:p>
            <a:pPr marL="457200" indent="-457200" eaLnBrk="1" hangingPunct="1">
              <a:buFont typeface="Wingdings" panose="05000000000000000000" pitchFamily="2" charset="2"/>
              <a:buAutoNum type="arabicPeriod"/>
            </a:pPr>
            <a:r>
              <a:rPr lang="en-US" altLang="en-US"/>
              <a:t>Algorithm analysis</a:t>
            </a:r>
          </a:p>
          <a:p>
            <a:pPr marL="457200" indent="-457200" eaLnBrk="1" hangingPunct="1">
              <a:buFont typeface="Wingdings" panose="05000000000000000000" pitchFamily="2" charset="2"/>
              <a:buAutoNum type="arabicPeriod"/>
            </a:pPr>
            <a:r>
              <a:rPr lang="en-US" altLang="en-US"/>
              <a:t>Implementation</a:t>
            </a:r>
          </a:p>
          <a:p>
            <a:pPr marL="457200" indent="-457200" eaLnBrk="1" hangingPunct="1">
              <a:buFont typeface="Wingdings" panose="05000000000000000000" pitchFamily="2" charset="2"/>
              <a:buAutoNum type="arabicPeriod"/>
            </a:pPr>
            <a:r>
              <a:rPr lang="en-US" altLang="en-US"/>
              <a:t>Testing</a:t>
            </a:r>
          </a:p>
          <a:p>
            <a:pPr marL="457200" indent="-457200" eaLnBrk="1" hangingPunct="1">
              <a:buFont typeface="Wingdings" panose="05000000000000000000" pitchFamily="2" charset="2"/>
              <a:buAutoNum type="arabicPeriod"/>
            </a:pPr>
            <a:r>
              <a:rPr lang="en-US" altLang="en-US"/>
              <a:t>[Maintenance]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 calcmode="lin" valueType="num">
                                      <p:cBhvr additive="base">
                                        <p:cTn id="7" dur="500" fill="hold"/>
                                        <p:tgtEl>
                                          <p:spTgt spid="1474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4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459">
                                            <p:txEl>
                                              <p:pRg st="1" end="1"/>
                                            </p:txEl>
                                          </p:spTgt>
                                        </p:tgtEl>
                                        <p:attrNameLst>
                                          <p:attrName>style.visibility</p:attrName>
                                        </p:attrNameLst>
                                      </p:cBhvr>
                                      <p:to>
                                        <p:strVal val="visible"/>
                                      </p:to>
                                    </p:set>
                                    <p:anim calcmode="lin" valueType="num">
                                      <p:cBhvr additive="base">
                                        <p:cTn id="13" dur="500" fill="hold"/>
                                        <p:tgtEl>
                                          <p:spTgt spid="1474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4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459">
                                            <p:txEl>
                                              <p:pRg st="2" end="2"/>
                                            </p:txEl>
                                          </p:spTgt>
                                        </p:tgtEl>
                                        <p:attrNameLst>
                                          <p:attrName>style.visibility</p:attrName>
                                        </p:attrNameLst>
                                      </p:cBhvr>
                                      <p:to>
                                        <p:strVal val="visible"/>
                                      </p:to>
                                    </p:set>
                                    <p:anim calcmode="lin" valueType="num">
                                      <p:cBhvr additive="base">
                                        <p:cTn id="19" dur="500" fill="hold"/>
                                        <p:tgtEl>
                                          <p:spTgt spid="1474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4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7459">
                                            <p:txEl>
                                              <p:pRg st="3" end="3"/>
                                            </p:txEl>
                                          </p:spTgt>
                                        </p:tgtEl>
                                        <p:attrNameLst>
                                          <p:attrName>style.visibility</p:attrName>
                                        </p:attrNameLst>
                                      </p:cBhvr>
                                      <p:to>
                                        <p:strVal val="visible"/>
                                      </p:to>
                                    </p:set>
                                    <p:anim calcmode="lin" valueType="num">
                                      <p:cBhvr additive="base">
                                        <p:cTn id="25" dur="500" fill="hold"/>
                                        <p:tgtEl>
                                          <p:spTgt spid="1474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74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7459">
                                            <p:txEl>
                                              <p:pRg st="4" end="4"/>
                                            </p:txEl>
                                          </p:spTgt>
                                        </p:tgtEl>
                                        <p:attrNameLst>
                                          <p:attrName>style.visibility</p:attrName>
                                        </p:attrNameLst>
                                      </p:cBhvr>
                                      <p:to>
                                        <p:strVal val="visible"/>
                                      </p:to>
                                    </p:set>
                                    <p:anim calcmode="lin" valueType="num">
                                      <p:cBhvr additive="base">
                                        <p:cTn id="31" dur="500" fill="hold"/>
                                        <p:tgtEl>
                                          <p:spTgt spid="1474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74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7459">
                                            <p:txEl>
                                              <p:pRg st="5" end="5"/>
                                            </p:txEl>
                                          </p:spTgt>
                                        </p:tgtEl>
                                        <p:attrNameLst>
                                          <p:attrName>style.visibility</p:attrName>
                                        </p:attrNameLst>
                                      </p:cBhvr>
                                      <p:to>
                                        <p:strVal val="visible"/>
                                      </p:to>
                                    </p:set>
                                    <p:anim calcmode="lin" valueType="num">
                                      <p:cBhvr additive="base">
                                        <p:cTn id="37" dur="500" fill="hold"/>
                                        <p:tgtEl>
                                          <p:spTgt spid="14745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745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g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763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0"/>
            <a:ext cx="7772400" cy="685800"/>
          </a:xfrm>
          <a:noFill/>
        </p:spPr>
        <p:txBody>
          <a:bodyPr/>
          <a:lstStyle/>
          <a:p>
            <a:pPr eaLnBrk="1" hangingPunct="1"/>
            <a:r>
              <a:rPr lang="en-US" altLang="en-US" sz="2400" b="1" smtClean="0">
                <a:latin typeface="Times New Roman" panose="02020603050405020304" pitchFamily="18" charset="0"/>
              </a:rPr>
              <a:t>Game Trees </a:t>
            </a:r>
          </a:p>
        </p:txBody>
      </p:sp>
      <p:grpSp>
        <p:nvGrpSpPr>
          <p:cNvPr id="14339" name="Group 3"/>
          <p:cNvGrpSpPr>
            <a:grpSpLocks/>
          </p:cNvGrpSpPr>
          <p:nvPr/>
        </p:nvGrpSpPr>
        <p:grpSpPr bwMode="auto">
          <a:xfrm>
            <a:off x="1905000" y="3505200"/>
            <a:ext cx="5595938" cy="2698750"/>
            <a:chOff x="1248" y="1296"/>
            <a:chExt cx="3525" cy="1700"/>
          </a:xfrm>
        </p:grpSpPr>
        <p:sp>
          <p:nvSpPr>
            <p:cNvPr id="14343" name="Line 4"/>
            <p:cNvSpPr>
              <a:spLocks noChangeShapeType="1"/>
            </p:cNvSpPr>
            <p:nvPr/>
          </p:nvSpPr>
          <p:spPr bwMode="auto">
            <a:xfrm flipH="1">
              <a:off x="1536" y="1392"/>
              <a:ext cx="1344"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4" name="Line 5"/>
            <p:cNvSpPr>
              <a:spLocks noChangeShapeType="1"/>
            </p:cNvSpPr>
            <p:nvPr/>
          </p:nvSpPr>
          <p:spPr bwMode="auto">
            <a:xfrm flipH="1">
              <a:off x="2400" y="1392"/>
              <a:ext cx="48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5" name="Line 6"/>
            <p:cNvSpPr>
              <a:spLocks noChangeShapeType="1"/>
            </p:cNvSpPr>
            <p:nvPr/>
          </p:nvSpPr>
          <p:spPr bwMode="auto">
            <a:xfrm>
              <a:off x="2880" y="1392"/>
              <a:ext cx="384"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6" name="Line 7"/>
            <p:cNvSpPr>
              <a:spLocks noChangeShapeType="1"/>
            </p:cNvSpPr>
            <p:nvPr/>
          </p:nvSpPr>
          <p:spPr bwMode="auto">
            <a:xfrm>
              <a:off x="2880" y="1392"/>
              <a:ext cx="1248"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7" name="Line 8"/>
            <p:cNvSpPr>
              <a:spLocks noChangeShapeType="1"/>
            </p:cNvSpPr>
            <p:nvPr/>
          </p:nvSpPr>
          <p:spPr bwMode="auto">
            <a:xfrm flipH="1">
              <a:off x="1344" y="2160"/>
              <a:ext cx="192"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8" name="Line 9"/>
            <p:cNvSpPr>
              <a:spLocks noChangeShapeType="1"/>
            </p:cNvSpPr>
            <p:nvPr/>
          </p:nvSpPr>
          <p:spPr bwMode="auto">
            <a:xfrm>
              <a:off x="1536" y="2160"/>
              <a:ext cx="24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9" name="Line 10"/>
            <p:cNvSpPr>
              <a:spLocks noChangeShapeType="1"/>
            </p:cNvSpPr>
            <p:nvPr/>
          </p:nvSpPr>
          <p:spPr bwMode="auto">
            <a:xfrm flipH="1">
              <a:off x="2208" y="2160"/>
              <a:ext cx="192"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0" name="Line 11"/>
            <p:cNvSpPr>
              <a:spLocks noChangeShapeType="1"/>
            </p:cNvSpPr>
            <p:nvPr/>
          </p:nvSpPr>
          <p:spPr bwMode="auto">
            <a:xfrm flipH="1">
              <a:off x="3072" y="2160"/>
              <a:ext cx="192"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1" name="Line 12"/>
            <p:cNvSpPr>
              <a:spLocks noChangeShapeType="1"/>
            </p:cNvSpPr>
            <p:nvPr/>
          </p:nvSpPr>
          <p:spPr bwMode="auto">
            <a:xfrm>
              <a:off x="2400" y="2160"/>
              <a:ext cx="24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2" name="Line 13"/>
            <p:cNvSpPr>
              <a:spLocks noChangeShapeType="1"/>
            </p:cNvSpPr>
            <p:nvPr/>
          </p:nvSpPr>
          <p:spPr bwMode="auto">
            <a:xfrm>
              <a:off x="3264" y="2160"/>
              <a:ext cx="24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3" name="Line 14"/>
            <p:cNvSpPr>
              <a:spLocks noChangeShapeType="1"/>
            </p:cNvSpPr>
            <p:nvPr/>
          </p:nvSpPr>
          <p:spPr bwMode="auto">
            <a:xfrm flipH="1">
              <a:off x="3936" y="2160"/>
              <a:ext cx="192"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4" name="Line 15"/>
            <p:cNvSpPr>
              <a:spLocks noChangeShapeType="1"/>
            </p:cNvSpPr>
            <p:nvPr/>
          </p:nvSpPr>
          <p:spPr bwMode="auto">
            <a:xfrm>
              <a:off x="4128" y="2160"/>
              <a:ext cx="24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5" name="Rectangle 16"/>
            <p:cNvSpPr>
              <a:spLocks noChangeArrowheads="1"/>
            </p:cNvSpPr>
            <p:nvPr/>
          </p:nvSpPr>
          <p:spPr bwMode="auto">
            <a:xfrm>
              <a:off x="1680" y="278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a:latin typeface="Courier New" panose="02070309020205020404" pitchFamily="49" charset="0"/>
                </a:rPr>
                <a:t>+2</a:t>
              </a:r>
            </a:p>
          </p:txBody>
        </p:sp>
        <p:sp>
          <p:nvSpPr>
            <p:cNvPr id="14356" name="Rectangle 17"/>
            <p:cNvSpPr>
              <a:spLocks noChangeArrowheads="1"/>
            </p:cNvSpPr>
            <p:nvPr/>
          </p:nvSpPr>
          <p:spPr bwMode="auto">
            <a:xfrm>
              <a:off x="2112" y="278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a:latin typeface="Courier New" panose="02070309020205020404" pitchFamily="49" charset="0"/>
                </a:rPr>
                <a:t>+1</a:t>
              </a:r>
            </a:p>
          </p:txBody>
        </p:sp>
        <p:sp>
          <p:nvSpPr>
            <p:cNvPr id="14357" name="Rectangle 18"/>
            <p:cNvSpPr>
              <a:spLocks noChangeArrowheads="1"/>
            </p:cNvSpPr>
            <p:nvPr/>
          </p:nvSpPr>
          <p:spPr bwMode="auto">
            <a:xfrm>
              <a:off x="2544" y="278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a:latin typeface="Courier New" panose="02070309020205020404" pitchFamily="49" charset="0"/>
                </a:rPr>
                <a:t>+3</a:t>
              </a:r>
            </a:p>
          </p:txBody>
        </p:sp>
        <p:sp>
          <p:nvSpPr>
            <p:cNvPr id="14358" name="Rectangle 19"/>
            <p:cNvSpPr>
              <a:spLocks noChangeArrowheads="1"/>
            </p:cNvSpPr>
            <p:nvPr/>
          </p:nvSpPr>
          <p:spPr bwMode="auto">
            <a:xfrm>
              <a:off x="2976" y="278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a:latin typeface="Courier New" panose="02070309020205020404" pitchFamily="49" charset="0"/>
                </a:rPr>
                <a:t>-1</a:t>
              </a:r>
            </a:p>
          </p:txBody>
        </p:sp>
        <p:sp>
          <p:nvSpPr>
            <p:cNvPr id="14359" name="Rectangle 20"/>
            <p:cNvSpPr>
              <a:spLocks noChangeArrowheads="1"/>
            </p:cNvSpPr>
            <p:nvPr/>
          </p:nvSpPr>
          <p:spPr bwMode="auto">
            <a:xfrm>
              <a:off x="3408" y="278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a:latin typeface="Courier New" panose="02070309020205020404" pitchFamily="49" charset="0"/>
                </a:rPr>
                <a:t>-3</a:t>
              </a:r>
            </a:p>
          </p:txBody>
        </p:sp>
        <p:sp>
          <p:nvSpPr>
            <p:cNvPr id="14360" name="Rectangle 21"/>
            <p:cNvSpPr>
              <a:spLocks noChangeArrowheads="1"/>
            </p:cNvSpPr>
            <p:nvPr/>
          </p:nvSpPr>
          <p:spPr bwMode="auto">
            <a:xfrm>
              <a:off x="3840" y="278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a:latin typeface="Courier New" panose="02070309020205020404" pitchFamily="49" charset="0"/>
                </a:rPr>
                <a:t>-2</a:t>
              </a:r>
            </a:p>
          </p:txBody>
        </p:sp>
        <p:sp>
          <p:nvSpPr>
            <p:cNvPr id="14361" name="Rectangle 22"/>
            <p:cNvSpPr>
              <a:spLocks noChangeArrowheads="1"/>
            </p:cNvSpPr>
            <p:nvPr/>
          </p:nvSpPr>
          <p:spPr bwMode="auto">
            <a:xfrm>
              <a:off x="4272" y="278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a:latin typeface="Courier New" panose="02070309020205020404" pitchFamily="49" charset="0"/>
                </a:rPr>
                <a:t>+1</a:t>
              </a:r>
            </a:p>
          </p:txBody>
        </p:sp>
        <p:sp>
          <p:nvSpPr>
            <p:cNvPr id="14362" name="Rectangle 23"/>
            <p:cNvSpPr>
              <a:spLocks noChangeArrowheads="1"/>
            </p:cNvSpPr>
            <p:nvPr/>
          </p:nvSpPr>
          <p:spPr bwMode="auto">
            <a:xfrm>
              <a:off x="1440" y="206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14363" name="Rectangle 24"/>
            <p:cNvSpPr>
              <a:spLocks noChangeArrowheads="1"/>
            </p:cNvSpPr>
            <p:nvPr/>
          </p:nvSpPr>
          <p:spPr bwMode="auto">
            <a:xfrm>
              <a:off x="2304" y="206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14364" name="Rectangle 25"/>
            <p:cNvSpPr>
              <a:spLocks noChangeArrowheads="1"/>
            </p:cNvSpPr>
            <p:nvPr/>
          </p:nvSpPr>
          <p:spPr bwMode="auto">
            <a:xfrm>
              <a:off x="3168" y="206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14365" name="Rectangle 26"/>
            <p:cNvSpPr>
              <a:spLocks noChangeArrowheads="1"/>
            </p:cNvSpPr>
            <p:nvPr/>
          </p:nvSpPr>
          <p:spPr bwMode="auto">
            <a:xfrm>
              <a:off x="4032" y="206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14366" name="Rectangle 27"/>
            <p:cNvSpPr>
              <a:spLocks noChangeArrowheads="1"/>
            </p:cNvSpPr>
            <p:nvPr/>
          </p:nvSpPr>
          <p:spPr bwMode="auto">
            <a:xfrm>
              <a:off x="2784" y="1296"/>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14367" name="Rectangle 28"/>
            <p:cNvSpPr>
              <a:spLocks noChangeArrowheads="1"/>
            </p:cNvSpPr>
            <p:nvPr/>
          </p:nvSpPr>
          <p:spPr bwMode="auto">
            <a:xfrm>
              <a:off x="1248" y="2784"/>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600">
                  <a:latin typeface="Courier New" panose="02070309020205020404" pitchFamily="49" charset="0"/>
                </a:rPr>
                <a:t>-3</a:t>
              </a:r>
            </a:p>
          </p:txBody>
        </p:sp>
        <p:sp>
          <p:nvSpPr>
            <p:cNvPr id="14368" name="Text Box 29"/>
            <p:cNvSpPr txBox="1">
              <a:spLocks noChangeArrowheads="1"/>
            </p:cNvSpPr>
            <p:nvPr/>
          </p:nvSpPr>
          <p:spPr bwMode="auto">
            <a:xfrm>
              <a:off x="3072" y="1296"/>
              <a:ext cx="5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1600">
                  <a:latin typeface="Courier New" panose="02070309020205020404" pitchFamily="49" charset="0"/>
                </a:rPr>
                <a:t>Ply 0</a:t>
              </a:r>
            </a:p>
          </p:txBody>
        </p:sp>
        <p:sp>
          <p:nvSpPr>
            <p:cNvPr id="14369" name="Text Box 30"/>
            <p:cNvSpPr txBox="1">
              <a:spLocks noChangeArrowheads="1"/>
            </p:cNvSpPr>
            <p:nvPr/>
          </p:nvSpPr>
          <p:spPr bwMode="auto">
            <a:xfrm>
              <a:off x="4272" y="2064"/>
              <a:ext cx="5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1600">
                  <a:latin typeface="Courier New" panose="02070309020205020404" pitchFamily="49" charset="0"/>
                </a:rPr>
                <a:t>Ply 1</a:t>
              </a:r>
            </a:p>
          </p:txBody>
        </p:sp>
        <p:sp>
          <p:nvSpPr>
            <p:cNvPr id="14370" name="Text Box 31"/>
            <p:cNvSpPr txBox="1">
              <a:spLocks noChangeArrowheads="1"/>
            </p:cNvSpPr>
            <p:nvPr/>
          </p:nvSpPr>
          <p:spPr bwMode="auto">
            <a:xfrm>
              <a:off x="4512" y="2784"/>
              <a:ext cx="1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endParaRPr lang="en-US" altLang="en-US" sz="1600">
                <a:latin typeface="Courier New" panose="02070309020205020404" pitchFamily="49" charset="0"/>
              </a:endParaRPr>
            </a:p>
          </p:txBody>
        </p:sp>
      </p:grpSp>
      <p:sp>
        <p:nvSpPr>
          <p:cNvPr id="14340" name="Text Box 32"/>
          <p:cNvSpPr txBox="1">
            <a:spLocks noChangeArrowheads="1"/>
          </p:cNvSpPr>
          <p:nvPr/>
        </p:nvSpPr>
        <p:spPr bwMode="auto">
          <a:xfrm>
            <a:off x="381000" y="990600"/>
            <a:ext cx="83820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a:spcBef>
                <a:spcPct val="50000"/>
              </a:spcBef>
            </a:pPr>
            <a:r>
              <a:rPr lang="en-US" altLang="en-US"/>
              <a:t>The </a:t>
            </a:r>
            <a:r>
              <a:rPr lang="en-US" altLang="en-US" b="1" i="1"/>
              <a:t>state-space tree</a:t>
            </a:r>
            <a:r>
              <a:rPr lang="en-US" altLang="en-US"/>
              <a:t> showing all legal moves of both players starting from some valid game state is called the </a:t>
            </a:r>
            <a:r>
              <a:rPr lang="en-US" altLang="en-US" b="1" i="1"/>
              <a:t>game tree</a:t>
            </a:r>
            <a:r>
              <a:rPr lang="en-US" altLang="en-US"/>
              <a:t>.  We can define a function that estimates the value of any game state relative to one of the players.  For example, a large positive value can mean that this is a good move for </a:t>
            </a:r>
            <a:r>
              <a:rPr lang="en-US" altLang="en-US" i="1"/>
              <a:t>Player 1</a:t>
            </a:r>
            <a:r>
              <a:rPr lang="en-US" altLang="en-US"/>
              <a:t>, while a large negative value would represent a good move for </a:t>
            </a:r>
            <a:r>
              <a:rPr lang="en-US" altLang="en-US" i="1"/>
              <a:t>Player 2</a:t>
            </a:r>
            <a:r>
              <a:rPr lang="en-US" altLang="en-US"/>
              <a:t>.  The computer plays the game by expanding the game tree to some arbitrary depth and then bringing back values to the current game state node.</a:t>
            </a:r>
          </a:p>
        </p:txBody>
      </p:sp>
      <p:sp>
        <p:nvSpPr>
          <p:cNvPr id="14341" name="Text Box 33"/>
          <p:cNvSpPr txBox="1">
            <a:spLocks noChangeArrowheads="1"/>
          </p:cNvSpPr>
          <p:nvPr/>
        </p:nvSpPr>
        <p:spPr bwMode="auto">
          <a:xfrm>
            <a:off x="1371600" y="3759200"/>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1400">
                <a:latin typeface="Courier New" panose="02070309020205020404" pitchFamily="49" charset="0"/>
              </a:rPr>
              <a:t>current node</a:t>
            </a:r>
          </a:p>
        </p:txBody>
      </p:sp>
      <p:sp>
        <p:nvSpPr>
          <p:cNvPr id="14342" name="Line 34"/>
          <p:cNvSpPr>
            <a:spLocks noChangeShapeType="1"/>
          </p:cNvSpPr>
          <p:nvPr/>
        </p:nvSpPr>
        <p:spPr bwMode="auto">
          <a:xfrm flipV="1">
            <a:off x="2971800" y="3657600"/>
            <a:ext cx="12954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Tree>
    <p:extLst>
      <p:ext uri="{BB962C8B-B14F-4D97-AF65-F5344CB8AC3E}">
        <p14:creationId xmlns:p14="http://schemas.microsoft.com/office/powerpoint/2010/main" val="176841162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533400" y="1657350"/>
            <a:ext cx="80010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a:r>
              <a:rPr lang="en-US" altLang="en-US"/>
              <a:t>A program starts with the current game state and generates all legal moves...all legal responses to these moves...and so on until a fixed depth is reached. </a:t>
            </a:r>
          </a:p>
          <a:p>
            <a:pPr algn="just"/>
            <a:endParaRPr lang="en-US" altLang="en-US"/>
          </a:p>
          <a:p>
            <a:pPr algn="just"/>
            <a:r>
              <a:rPr lang="en-US" altLang="en-US"/>
              <a:t>At each leaf node, an evaluation function is applied which assigns a numerical score to that board position. These scores are then ``backed up'' by a process called mini-maxing, which is simply the assumption that each side will choose the line of play most favorable to it at all times. </a:t>
            </a:r>
          </a:p>
          <a:p>
            <a:pPr algn="just"/>
            <a:endParaRPr lang="en-US" altLang="en-US"/>
          </a:p>
          <a:p>
            <a:pPr algn="just"/>
            <a:r>
              <a:rPr lang="en-US" altLang="en-US"/>
              <a:t>If positive scores favor Player 1, then Player 1 picks the move of maximum score and Player 2 picks the move of minimum score.</a:t>
            </a:r>
          </a:p>
        </p:txBody>
      </p:sp>
      <p:sp>
        <p:nvSpPr>
          <p:cNvPr id="15363" name="Text Box 3"/>
          <p:cNvSpPr txBox="1">
            <a:spLocks noChangeArrowheads="1"/>
          </p:cNvSpPr>
          <p:nvPr/>
        </p:nvSpPr>
        <p:spPr bwMode="auto">
          <a:xfrm>
            <a:off x="3756025" y="307975"/>
            <a:ext cx="15779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400" b="1"/>
              <a:t>Mini-Max</a:t>
            </a:r>
          </a:p>
          <a:p>
            <a:pPr eaLnBrk="1" hangingPunct="1"/>
            <a:r>
              <a:rPr lang="en-US" altLang="en-US" sz="2400" i="1"/>
              <a:t>a definition</a:t>
            </a:r>
          </a:p>
        </p:txBody>
      </p:sp>
    </p:spTree>
    <p:extLst>
      <p:ext uri="{BB962C8B-B14F-4D97-AF65-F5344CB8AC3E}">
        <p14:creationId xmlns:p14="http://schemas.microsoft.com/office/powerpoint/2010/main" val="270826170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457200"/>
          </a:xfrm>
          <a:noFill/>
        </p:spPr>
        <p:txBody>
          <a:bodyPr/>
          <a:lstStyle/>
          <a:p>
            <a:pPr eaLnBrk="1" hangingPunct="1"/>
            <a:r>
              <a:rPr lang="en-US" altLang="en-US" sz="2400" b="1" smtClean="0">
                <a:latin typeface="Times New Roman" panose="02020603050405020304" pitchFamily="18" charset="0"/>
              </a:rPr>
              <a:t>Minimax Game Tree</a:t>
            </a:r>
          </a:p>
        </p:txBody>
      </p:sp>
      <p:sp>
        <p:nvSpPr>
          <p:cNvPr id="16387" name="Line 3"/>
          <p:cNvSpPr>
            <a:spLocks noChangeShapeType="1"/>
          </p:cNvSpPr>
          <p:nvPr/>
        </p:nvSpPr>
        <p:spPr bwMode="auto">
          <a:xfrm flipH="1">
            <a:off x="2362200" y="3429000"/>
            <a:ext cx="21336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88" name="Line 4"/>
          <p:cNvSpPr>
            <a:spLocks noChangeShapeType="1"/>
          </p:cNvSpPr>
          <p:nvPr/>
        </p:nvSpPr>
        <p:spPr bwMode="auto">
          <a:xfrm flipH="1">
            <a:off x="3733800" y="3429000"/>
            <a:ext cx="762000" cy="1219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89" name="Line 5"/>
          <p:cNvSpPr>
            <a:spLocks noChangeShapeType="1"/>
          </p:cNvSpPr>
          <p:nvPr/>
        </p:nvSpPr>
        <p:spPr bwMode="auto">
          <a:xfrm>
            <a:off x="4495800" y="3429000"/>
            <a:ext cx="6096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0" name="Line 6"/>
          <p:cNvSpPr>
            <a:spLocks noChangeShapeType="1"/>
          </p:cNvSpPr>
          <p:nvPr/>
        </p:nvSpPr>
        <p:spPr bwMode="auto">
          <a:xfrm>
            <a:off x="4495800" y="3429000"/>
            <a:ext cx="19812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1" name="Line 7"/>
          <p:cNvSpPr>
            <a:spLocks noChangeShapeType="1"/>
          </p:cNvSpPr>
          <p:nvPr/>
        </p:nvSpPr>
        <p:spPr bwMode="auto">
          <a:xfrm flipH="1">
            <a:off x="2057400" y="4648200"/>
            <a:ext cx="3048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2" name="Line 8"/>
          <p:cNvSpPr>
            <a:spLocks noChangeShapeType="1"/>
          </p:cNvSpPr>
          <p:nvPr/>
        </p:nvSpPr>
        <p:spPr bwMode="auto">
          <a:xfrm>
            <a:off x="2362200" y="4648200"/>
            <a:ext cx="3810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3" name="Line 9"/>
          <p:cNvSpPr>
            <a:spLocks noChangeShapeType="1"/>
          </p:cNvSpPr>
          <p:nvPr/>
        </p:nvSpPr>
        <p:spPr bwMode="auto">
          <a:xfrm flipH="1">
            <a:off x="3429000" y="4648200"/>
            <a:ext cx="304800" cy="1143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4" name="Line 10"/>
          <p:cNvSpPr>
            <a:spLocks noChangeShapeType="1"/>
          </p:cNvSpPr>
          <p:nvPr/>
        </p:nvSpPr>
        <p:spPr bwMode="auto">
          <a:xfrm flipH="1">
            <a:off x="4800600" y="4648200"/>
            <a:ext cx="3048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5" name="Line 11"/>
          <p:cNvSpPr>
            <a:spLocks noChangeShapeType="1"/>
          </p:cNvSpPr>
          <p:nvPr/>
        </p:nvSpPr>
        <p:spPr bwMode="auto">
          <a:xfrm>
            <a:off x="3733800" y="4648200"/>
            <a:ext cx="3810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6" name="Line 12"/>
          <p:cNvSpPr>
            <a:spLocks noChangeShapeType="1"/>
          </p:cNvSpPr>
          <p:nvPr/>
        </p:nvSpPr>
        <p:spPr bwMode="auto">
          <a:xfrm>
            <a:off x="5105400" y="4648200"/>
            <a:ext cx="3810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7" name="Line 13"/>
          <p:cNvSpPr>
            <a:spLocks noChangeShapeType="1"/>
          </p:cNvSpPr>
          <p:nvPr/>
        </p:nvSpPr>
        <p:spPr bwMode="auto">
          <a:xfrm flipH="1">
            <a:off x="6172200" y="4648200"/>
            <a:ext cx="3048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8" name="Line 14"/>
          <p:cNvSpPr>
            <a:spLocks noChangeShapeType="1"/>
          </p:cNvSpPr>
          <p:nvPr/>
        </p:nvSpPr>
        <p:spPr bwMode="auto">
          <a:xfrm>
            <a:off x="6477000" y="4648200"/>
            <a:ext cx="3810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9" name="Rectangle 15"/>
          <p:cNvSpPr>
            <a:spLocks noChangeArrowheads="1"/>
          </p:cNvSpPr>
          <p:nvPr/>
        </p:nvSpPr>
        <p:spPr bwMode="auto">
          <a:xfrm>
            <a:off x="2590800" y="5638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+2</a:t>
            </a:r>
          </a:p>
        </p:txBody>
      </p:sp>
      <p:sp>
        <p:nvSpPr>
          <p:cNvPr id="16400" name="Rectangle 16"/>
          <p:cNvSpPr>
            <a:spLocks noChangeArrowheads="1"/>
          </p:cNvSpPr>
          <p:nvPr/>
        </p:nvSpPr>
        <p:spPr bwMode="auto">
          <a:xfrm>
            <a:off x="3276600" y="5638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+1</a:t>
            </a:r>
          </a:p>
        </p:txBody>
      </p:sp>
      <p:sp>
        <p:nvSpPr>
          <p:cNvPr id="16401" name="Rectangle 17"/>
          <p:cNvSpPr>
            <a:spLocks noChangeArrowheads="1"/>
          </p:cNvSpPr>
          <p:nvPr/>
        </p:nvSpPr>
        <p:spPr bwMode="auto">
          <a:xfrm>
            <a:off x="3962400" y="5638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+3</a:t>
            </a:r>
          </a:p>
        </p:txBody>
      </p:sp>
      <p:sp>
        <p:nvSpPr>
          <p:cNvPr id="16402" name="Rectangle 18"/>
          <p:cNvSpPr>
            <a:spLocks noChangeArrowheads="1"/>
          </p:cNvSpPr>
          <p:nvPr/>
        </p:nvSpPr>
        <p:spPr bwMode="auto">
          <a:xfrm>
            <a:off x="4648200" y="5638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-1</a:t>
            </a:r>
          </a:p>
        </p:txBody>
      </p:sp>
      <p:sp>
        <p:nvSpPr>
          <p:cNvPr id="16403" name="Rectangle 19"/>
          <p:cNvSpPr>
            <a:spLocks noChangeArrowheads="1"/>
          </p:cNvSpPr>
          <p:nvPr/>
        </p:nvSpPr>
        <p:spPr bwMode="auto">
          <a:xfrm>
            <a:off x="5334000" y="5638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-3</a:t>
            </a:r>
          </a:p>
        </p:txBody>
      </p:sp>
      <p:sp>
        <p:nvSpPr>
          <p:cNvPr id="16404" name="Rectangle 20"/>
          <p:cNvSpPr>
            <a:spLocks noChangeArrowheads="1"/>
          </p:cNvSpPr>
          <p:nvPr/>
        </p:nvSpPr>
        <p:spPr bwMode="auto">
          <a:xfrm>
            <a:off x="6019800" y="5638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-2</a:t>
            </a:r>
          </a:p>
        </p:txBody>
      </p:sp>
      <p:sp>
        <p:nvSpPr>
          <p:cNvPr id="16405" name="Rectangle 21"/>
          <p:cNvSpPr>
            <a:spLocks noChangeArrowheads="1"/>
          </p:cNvSpPr>
          <p:nvPr/>
        </p:nvSpPr>
        <p:spPr bwMode="auto">
          <a:xfrm>
            <a:off x="6705600" y="5638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+1</a:t>
            </a:r>
          </a:p>
        </p:txBody>
      </p:sp>
      <p:sp>
        <p:nvSpPr>
          <p:cNvPr id="16406" name="Rectangle 22"/>
          <p:cNvSpPr>
            <a:spLocks noChangeArrowheads="1"/>
          </p:cNvSpPr>
          <p:nvPr/>
        </p:nvSpPr>
        <p:spPr bwMode="auto">
          <a:xfrm>
            <a:off x="2209800" y="4495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-3</a:t>
            </a:r>
          </a:p>
        </p:txBody>
      </p:sp>
      <p:sp>
        <p:nvSpPr>
          <p:cNvPr id="16407" name="Rectangle 23"/>
          <p:cNvSpPr>
            <a:spLocks noChangeArrowheads="1"/>
          </p:cNvSpPr>
          <p:nvPr/>
        </p:nvSpPr>
        <p:spPr bwMode="auto">
          <a:xfrm>
            <a:off x="3581400" y="4495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+1</a:t>
            </a:r>
          </a:p>
        </p:txBody>
      </p:sp>
      <p:sp>
        <p:nvSpPr>
          <p:cNvPr id="16408" name="Rectangle 24"/>
          <p:cNvSpPr>
            <a:spLocks noChangeArrowheads="1"/>
          </p:cNvSpPr>
          <p:nvPr/>
        </p:nvSpPr>
        <p:spPr bwMode="auto">
          <a:xfrm>
            <a:off x="4953000" y="4495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-3</a:t>
            </a:r>
          </a:p>
        </p:txBody>
      </p:sp>
      <p:sp>
        <p:nvSpPr>
          <p:cNvPr id="16409" name="Rectangle 25"/>
          <p:cNvSpPr>
            <a:spLocks noChangeArrowheads="1"/>
          </p:cNvSpPr>
          <p:nvPr/>
        </p:nvSpPr>
        <p:spPr bwMode="auto">
          <a:xfrm>
            <a:off x="6324600" y="4495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-2</a:t>
            </a:r>
          </a:p>
        </p:txBody>
      </p:sp>
      <p:sp>
        <p:nvSpPr>
          <p:cNvPr id="16410" name="Rectangle 26"/>
          <p:cNvSpPr>
            <a:spLocks noChangeArrowheads="1"/>
          </p:cNvSpPr>
          <p:nvPr/>
        </p:nvSpPr>
        <p:spPr bwMode="auto">
          <a:xfrm>
            <a:off x="4343400" y="32766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+1</a:t>
            </a:r>
          </a:p>
        </p:txBody>
      </p:sp>
      <p:sp>
        <p:nvSpPr>
          <p:cNvPr id="16411" name="Rectangle 27"/>
          <p:cNvSpPr>
            <a:spLocks noChangeArrowheads="1"/>
          </p:cNvSpPr>
          <p:nvPr/>
        </p:nvSpPr>
        <p:spPr bwMode="auto">
          <a:xfrm>
            <a:off x="1905000" y="5638800"/>
            <a:ext cx="304800" cy="3048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-3</a:t>
            </a:r>
          </a:p>
        </p:txBody>
      </p:sp>
      <p:sp>
        <p:nvSpPr>
          <p:cNvPr id="16412" name="Text Box 28"/>
          <p:cNvSpPr txBox="1">
            <a:spLocks noChangeArrowheads="1"/>
          </p:cNvSpPr>
          <p:nvPr/>
        </p:nvSpPr>
        <p:spPr bwMode="auto">
          <a:xfrm>
            <a:off x="4800600" y="3302000"/>
            <a:ext cx="715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1400">
                <a:latin typeface="Courier New" panose="02070309020205020404" pitchFamily="49" charset="0"/>
              </a:rPr>
              <a:t>Ply 0</a:t>
            </a:r>
          </a:p>
        </p:txBody>
      </p:sp>
      <p:sp>
        <p:nvSpPr>
          <p:cNvPr id="16413" name="Text Box 29"/>
          <p:cNvSpPr txBox="1">
            <a:spLocks noChangeArrowheads="1"/>
          </p:cNvSpPr>
          <p:nvPr/>
        </p:nvSpPr>
        <p:spPr bwMode="auto">
          <a:xfrm>
            <a:off x="6705600" y="4521200"/>
            <a:ext cx="715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1400">
                <a:latin typeface="Courier New" panose="02070309020205020404" pitchFamily="49" charset="0"/>
              </a:rPr>
              <a:t>Ply 1</a:t>
            </a:r>
          </a:p>
        </p:txBody>
      </p:sp>
      <p:sp>
        <p:nvSpPr>
          <p:cNvPr id="16414" name="Text Box 30"/>
          <p:cNvSpPr txBox="1">
            <a:spLocks noChangeArrowheads="1"/>
          </p:cNvSpPr>
          <p:nvPr/>
        </p:nvSpPr>
        <p:spPr bwMode="auto">
          <a:xfrm>
            <a:off x="7086600" y="56642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endParaRPr lang="en-US" altLang="en-US" sz="1400">
              <a:latin typeface="Courier New" panose="02070309020205020404" pitchFamily="49" charset="0"/>
            </a:endParaRPr>
          </a:p>
        </p:txBody>
      </p:sp>
      <p:sp>
        <p:nvSpPr>
          <p:cNvPr id="16415" name="Text Box 31"/>
          <p:cNvSpPr txBox="1">
            <a:spLocks noChangeArrowheads="1"/>
          </p:cNvSpPr>
          <p:nvPr/>
        </p:nvSpPr>
        <p:spPr bwMode="auto">
          <a:xfrm>
            <a:off x="914400" y="3300413"/>
            <a:ext cx="654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i="1"/>
              <a:t>MAX</a:t>
            </a:r>
          </a:p>
        </p:txBody>
      </p:sp>
      <p:sp>
        <p:nvSpPr>
          <p:cNvPr id="16416" name="Text Box 32"/>
          <p:cNvSpPr txBox="1">
            <a:spLocks noChangeArrowheads="1"/>
          </p:cNvSpPr>
          <p:nvPr/>
        </p:nvSpPr>
        <p:spPr bwMode="auto">
          <a:xfrm>
            <a:off x="990600" y="4443413"/>
            <a:ext cx="60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i="1"/>
              <a:t>MIN</a:t>
            </a:r>
          </a:p>
        </p:txBody>
      </p:sp>
      <p:sp>
        <p:nvSpPr>
          <p:cNvPr id="16417" name="Text Box 33"/>
          <p:cNvSpPr txBox="1">
            <a:spLocks noChangeArrowheads="1"/>
          </p:cNvSpPr>
          <p:nvPr/>
        </p:nvSpPr>
        <p:spPr bwMode="auto">
          <a:xfrm>
            <a:off x="228600" y="990600"/>
            <a:ext cx="8686800"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a:spcBef>
                <a:spcPct val="50000"/>
              </a:spcBef>
            </a:pPr>
            <a:r>
              <a:rPr lang="en-US" altLang="en-US"/>
              <a:t>We will assume that a large positive value is good for the </a:t>
            </a:r>
            <a:r>
              <a:rPr lang="en-US" altLang="en-US" i="1"/>
              <a:t>Player 1</a:t>
            </a:r>
            <a:r>
              <a:rPr lang="en-US" altLang="en-US"/>
              <a:t>.  To determine </a:t>
            </a:r>
            <a:r>
              <a:rPr lang="en-US" altLang="en-US" i="1"/>
              <a:t>Player 1's</a:t>
            </a:r>
            <a:r>
              <a:rPr lang="en-US" altLang="en-US"/>
              <a:t> next move, we will search the possible moves for both players assuming that each player will make the best possible move.  </a:t>
            </a:r>
            <a:r>
              <a:rPr lang="en-US" altLang="en-US" i="1"/>
              <a:t>Ply 1</a:t>
            </a:r>
            <a:r>
              <a:rPr lang="en-US" altLang="en-US"/>
              <a:t> is </a:t>
            </a:r>
            <a:r>
              <a:rPr lang="en-US" altLang="en-US" i="1"/>
              <a:t>Player 2's</a:t>
            </a:r>
            <a:r>
              <a:rPr lang="en-US" altLang="en-US"/>
              <a:t> move so we will want to return the minimum value from </a:t>
            </a:r>
            <a:r>
              <a:rPr lang="en-US" altLang="en-US" i="1"/>
              <a:t>Ply 2</a:t>
            </a:r>
            <a:r>
              <a:rPr lang="en-US" altLang="en-US"/>
              <a:t> into each </a:t>
            </a:r>
            <a:r>
              <a:rPr lang="en-US" altLang="en-US" i="1"/>
              <a:t>Ply 1</a:t>
            </a:r>
            <a:r>
              <a:rPr lang="en-US" altLang="en-US"/>
              <a:t> node.</a:t>
            </a:r>
          </a:p>
          <a:p>
            <a:pPr algn="just">
              <a:spcBef>
                <a:spcPct val="50000"/>
              </a:spcBef>
            </a:pPr>
            <a:r>
              <a:rPr lang="en-US" altLang="en-US" i="1"/>
              <a:t>Ply 0</a:t>
            </a:r>
            <a:r>
              <a:rPr lang="en-US" altLang="en-US"/>
              <a:t> is the </a:t>
            </a:r>
            <a:r>
              <a:rPr lang="en-US" altLang="en-US" i="1"/>
              <a:t>Player 1's</a:t>
            </a:r>
            <a:r>
              <a:rPr lang="en-US" altLang="en-US"/>
              <a:t> move so we choose the maximum of the </a:t>
            </a:r>
            <a:r>
              <a:rPr lang="en-US" altLang="en-US" i="1"/>
              <a:t>Ply 1</a:t>
            </a:r>
            <a:r>
              <a:rPr lang="en-US" altLang="en-US"/>
              <a:t> values.  So the best move for </a:t>
            </a:r>
            <a:r>
              <a:rPr lang="en-US" altLang="en-US" i="1"/>
              <a:t>Player 1</a:t>
            </a:r>
            <a:r>
              <a:rPr lang="en-US" altLang="en-US"/>
              <a:t> results in at least a </a:t>
            </a:r>
            <a:r>
              <a:rPr lang="en-US" altLang="en-US" i="1"/>
              <a:t>+1</a:t>
            </a:r>
            <a:r>
              <a:rPr lang="en-US" altLang="en-US"/>
              <a:t> return value...</a:t>
            </a:r>
          </a:p>
        </p:txBody>
      </p:sp>
    </p:spTree>
    <p:extLst>
      <p:ext uri="{BB962C8B-B14F-4D97-AF65-F5344CB8AC3E}">
        <p14:creationId xmlns:p14="http://schemas.microsoft.com/office/powerpoint/2010/main" val="3331277015"/>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76200"/>
            <a:ext cx="7772400" cy="685800"/>
          </a:xfrm>
          <a:noFill/>
        </p:spPr>
        <p:txBody>
          <a:bodyPr/>
          <a:lstStyle/>
          <a:p>
            <a:pPr eaLnBrk="1" hangingPunct="1"/>
            <a:r>
              <a:rPr lang="en-US" altLang="en-US" sz="2400" b="1" smtClean="0">
                <a:latin typeface="Times New Roman" panose="02020603050405020304" pitchFamily="18" charset="0"/>
              </a:rPr>
              <a:t>Alpha-Beta Pruning Rule</a:t>
            </a:r>
          </a:p>
        </p:txBody>
      </p:sp>
      <p:sp>
        <p:nvSpPr>
          <p:cNvPr id="17411" name="Text Box 3"/>
          <p:cNvSpPr txBox="1">
            <a:spLocks noChangeArrowheads="1"/>
          </p:cNvSpPr>
          <p:nvPr/>
        </p:nvSpPr>
        <p:spPr bwMode="auto">
          <a:xfrm>
            <a:off x="228600" y="1533525"/>
            <a:ext cx="35814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just"/>
            <a:r>
              <a:rPr lang="en-US" altLang="en-US"/>
              <a:t>If </a:t>
            </a:r>
            <a:r>
              <a:rPr lang="en-US" altLang="en-US" b="1" i="1"/>
              <a:t>A</a:t>
            </a:r>
            <a:r>
              <a:rPr lang="en-US" altLang="en-US"/>
              <a:t> is an ancestor of </a:t>
            </a:r>
            <a:r>
              <a:rPr lang="en-US" altLang="en-US" b="1" i="1"/>
              <a:t>X</a:t>
            </a:r>
            <a:r>
              <a:rPr lang="en-US" altLang="en-US"/>
              <a:t>, where </a:t>
            </a:r>
            <a:r>
              <a:rPr lang="en-US" altLang="en-US" b="1" i="1"/>
              <a:t>A</a:t>
            </a:r>
            <a:r>
              <a:rPr lang="en-US" altLang="en-US"/>
              <a:t> is a </a:t>
            </a:r>
            <a:r>
              <a:rPr lang="en-US" altLang="en-US" i="1"/>
              <a:t>max node</a:t>
            </a:r>
            <a:r>
              <a:rPr lang="en-US" altLang="en-US"/>
              <a:t> and </a:t>
            </a:r>
            <a:r>
              <a:rPr lang="en-US" altLang="en-US" b="1" i="1"/>
              <a:t>X </a:t>
            </a:r>
            <a:r>
              <a:rPr lang="en-US" altLang="en-US"/>
              <a:t>is a </a:t>
            </a:r>
            <a:r>
              <a:rPr lang="en-US" altLang="en-US" i="1"/>
              <a:t>min node</a:t>
            </a:r>
            <a:r>
              <a:rPr lang="en-US" altLang="en-US"/>
              <a:t>, then whenever </a:t>
            </a:r>
            <a:r>
              <a:rPr lang="en-US" altLang="en-US" i="1"/>
              <a:t>Beta(</a:t>
            </a:r>
            <a:r>
              <a:rPr lang="en-US" altLang="en-US" b="1" i="1"/>
              <a:t>X</a:t>
            </a:r>
            <a:r>
              <a:rPr lang="en-US" altLang="en-US" i="1"/>
              <a:t>) &lt; Alpha(</a:t>
            </a:r>
            <a:r>
              <a:rPr lang="en-US" altLang="en-US" b="1" i="1"/>
              <a:t>A</a:t>
            </a:r>
            <a:r>
              <a:rPr lang="en-US" altLang="en-US" i="1"/>
              <a:t>),</a:t>
            </a:r>
            <a:r>
              <a:rPr lang="en-US" altLang="en-US"/>
              <a:t> we know that if </a:t>
            </a:r>
            <a:r>
              <a:rPr lang="en-US" altLang="en-US" i="1"/>
              <a:t>f(</a:t>
            </a:r>
            <a:r>
              <a:rPr lang="en-US" altLang="en-US" b="1" i="1"/>
              <a:t>X</a:t>
            </a:r>
            <a:r>
              <a:rPr lang="en-US" altLang="en-US" i="1"/>
              <a:t>)</a:t>
            </a:r>
            <a:r>
              <a:rPr lang="en-US" altLang="en-US"/>
              <a:t> is good enough to be propagated all the way to </a:t>
            </a:r>
            <a:r>
              <a:rPr lang="en-US" altLang="en-US" b="1" i="1"/>
              <a:t>B</a:t>
            </a:r>
            <a:r>
              <a:rPr lang="en-US" altLang="en-US"/>
              <a:t>, then it will lose to one of </a:t>
            </a:r>
            <a:r>
              <a:rPr lang="en-US" altLang="en-US" b="1" i="1"/>
              <a:t>A</a:t>
            </a:r>
            <a:r>
              <a:rPr lang="en-US" altLang="en-US"/>
              <a:t>’s alternative moves. </a:t>
            </a:r>
          </a:p>
          <a:p>
            <a:pPr algn="just"/>
            <a:endParaRPr lang="en-US" altLang="en-US"/>
          </a:p>
          <a:p>
            <a:pPr algn="just"/>
            <a:r>
              <a:rPr lang="en-US" altLang="en-US"/>
              <a:t>So in either case, </a:t>
            </a:r>
            <a:r>
              <a:rPr lang="en-US" altLang="en-US" i="1"/>
              <a:t>f(</a:t>
            </a:r>
            <a:r>
              <a:rPr lang="en-US" altLang="en-US" b="1" i="1"/>
              <a:t>X</a:t>
            </a:r>
            <a:r>
              <a:rPr lang="en-US" altLang="en-US" i="1"/>
              <a:t>)</a:t>
            </a:r>
            <a:r>
              <a:rPr lang="en-US" altLang="en-US"/>
              <a:t> will have no influence in determining the next move, so we can stop evaluating its children. </a:t>
            </a:r>
          </a:p>
          <a:p>
            <a:pPr algn="just"/>
            <a:endParaRPr lang="en-US" altLang="en-US"/>
          </a:p>
          <a:p>
            <a:pPr algn="just"/>
            <a:r>
              <a:rPr lang="en-US" altLang="en-US"/>
              <a:t>Similarly, if </a:t>
            </a:r>
            <a:r>
              <a:rPr lang="en-US" altLang="en-US" b="1" i="1"/>
              <a:t>Y</a:t>
            </a:r>
            <a:r>
              <a:rPr lang="en-US" altLang="en-US"/>
              <a:t> is a </a:t>
            </a:r>
            <a:r>
              <a:rPr lang="en-US" altLang="en-US" i="1"/>
              <a:t>max node</a:t>
            </a:r>
            <a:r>
              <a:rPr lang="en-US" altLang="en-US"/>
              <a:t> and a descendant of </a:t>
            </a:r>
            <a:r>
              <a:rPr lang="en-US" altLang="en-US" i="1">
                <a:latin typeface="Arial" panose="020B0604020202020204" pitchFamily="34" charset="0"/>
              </a:rPr>
              <a:t>B</a:t>
            </a:r>
            <a:r>
              <a:rPr lang="en-US" altLang="en-US"/>
              <a:t>, then we can prune </a:t>
            </a:r>
            <a:r>
              <a:rPr lang="en-US" altLang="en-US" b="1" i="1"/>
              <a:t>Y</a:t>
            </a:r>
            <a:r>
              <a:rPr lang="en-US" altLang="en-US"/>
              <a:t> whenever </a:t>
            </a:r>
            <a:r>
              <a:rPr lang="en-US" altLang="en-US" i="1"/>
              <a:t>Alpha(</a:t>
            </a:r>
            <a:r>
              <a:rPr lang="en-US" altLang="en-US" b="1" i="1"/>
              <a:t>Y</a:t>
            </a:r>
            <a:r>
              <a:rPr lang="en-US" altLang="en-US" i="1"/>
              <a:t>) &gt; Beta(</a:t>
            </a:r>
            <a:r>
              <a:rPr lang="en-US" altLang="en-US" b="1" i="1"/>
              <a:t>B</a:t>
            </a:r>
            <a:r>
              <a:rPr lang="en-US" altLang="en-US" i="1"/>
              <a:t>).</a:t>
            </a:r>
          </a:p>
        </p:txBody>
      </p:sp>
      <p:grpSp>
        <p:nvGrpSpPr>
          <p:cNvPr id="17412" name="Group 4"/>
          <p:cNvGrpSpPr>
            <a:grpSpLocks/>
          </p:cNvGrpSpPr>
          <p:nvPr/>
        </p:nvGrpSpPr>
        <p:grpSpPr bwMode="auto">
          <a:xfrm>
            <a:off x="3733800" y="2590800"/>
            <a:ext cx="5257800" cy="3657600"/>
            <a:chOff x="2256" y="864"/>
            <a:chExt cx="3312" cy="2304"/>
          </a:xfrm>
        </p:grpSpPr>
        <p:sp>
          <p:nvSpPr>
            <p:cNvPr id="17413" name="Text Box 5"/>
            <p:cNvSpPr txBox="1">
              <a:spLocks noChangeArrowheads="1"/>
            </p:cNvSpPr>
            <p:nvPr/>
          </p:nvSpPr>
          <p:spPr bwMode="auto">
            <a:xfrm>
              <a:off x="2774" y="2321"/>
              <a:ext cx="1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endParaRPr lang="en-US" altLang="en-US" sz="1400">
                <a:latin typeface="Courier New" panose="02070309020205020404" pitchFamily="49" charset="0"/>
              </a:endParaRPr>
            </a:p>
            <a:p>
              <a:endParaRPr lang="en-US" altLang="en-US" sz="1400">
                <a:latin typeface="Courier New" panose="02070309020205020404" pitchFamily="49" charset="0"/>
              </a:endParaRPr>
            </a:p>
          </p:txBody>
        </p:sp>
        <p:sp>
          <p:nvSpPr>
            <p:cNvPr id="17414" name="Line 6"/>
            <p:cNvSpPr>
              <a:spLocks noChangeShapeType="1"/>
            </p:cNvSpPr>
            <p:nvPr/>
          </p:nvSpPr>
          <p:spPr bwMode="auto">
            <a:xfrm flipH="1">
              <a:off x="2976" y="960"/>
              <a:ext cx="86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15" name="Line 7"/>
            <p:cNvSpPr>
              <a:spLocks noChangeShapeType="1"/>
            </p:cNvSpPr>
            <p:nvPr/>
          </p:nvSpPr>
          <p:spPr bwMode="auto">
            <a:xfrm>
              <a:off x="3840" y="960"/>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16" name="Line 8"/>
            <p:cNvSpPr>
              <a:spLocks noChangeShapeType="1"/>
            </p:cNvSpPr>
            <p:nvPr/>
          </p:nvSpPr>
          <p:spPr bwMode="auto">
            <a:xfrm>
              <a:off x="3840" y="960"/>
              <a:ext cx="86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17" name="Line 9"/>
            <p:cNvSpPr>
              <a:spLocks noChangeShapeType="1"/>
            </p:cNvSpPr>
            <p:nvPr/>
          </p:nvSpPr>
          <p:spPr bwMode="auto">
            <a:xfrm flipH="1">
              <a:off x="2784" y="1584"/>
              <a:ext cx="192"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18" name="Line 10"/>
            <p:cNvSpPr>
              <a:spLocks noChangeShapeType="1"/>
            </p:cNvSpPr>
            <p:nvPr/>
          </p:nvSpPr>
          <p:spPr bwMode="auto">
            <a:xfrm>
              <a:off x="2976" y="1584"/>
              <a:ext cx="24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19" name="Line 11"/>
            <p:cNvSpPr>
              <a:spLocks noChangeShapeType="1"/>
            </p:cNvSpPr>
            <p:nvPr/>
          </p:nvSpPr>
          <p:spPr bwMode="auto">
            <a:xfrm flipH="1">
              <a:off x="3648" y="1584"/>
              <a:ext cx="192"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0" name="Line 12"/>
            <p:cNvSpPr>
              <a:spLocks noChangeShapeType="1"/>
            </p:cNvSpPr>
            <p:nvPr/>
          </p:nvSpPr>
          <p:spPr bwMode="auto">
            <a:xfrm>
              <a:off x="3840" y="1584"/>
              <a:ext cx="24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1" name="Line 13"/>
            <p:cNvSpPr>
              <a:spLocks noChangeShapeType="1"/>
            </p:cNvSpPr>
            <p:nvPr/>
          </p:nvSpPr>
          <p:spPr bwMode="auto">
            <a:xfrm>
              <a:off x="3840" y="1584"/>
              <a:ext cx="672"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2" name="Line 14"/>
            <p:cNvSpPr>
              <a:spLocks noChangeShapeType="1"/>
            </p:cNvSpPr>
            <p:nvPr/>
          </p:nvSpPr>
          <p:spPr bwMode="auto">
            <a:xfrm>
              <a:off x="4704" y="1584"/>
              <a:ext cx="24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3" name="Line 15"/>
            <p:cNvSpPr>
              <a:spLocks noChangeShapeType="1"/>
            </p:cNvSpPr>
            <p:nvPr/>
          </p:nvSpPr>
          <p:spPr bwMode="auto">
            <a:xfrm>
              <a:off x="4704" y="1584"/>
              <a:ext cx="672"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4" name="Line 16"/>
            <p:cNvSpPr>
              <a:spLocks noChangeShapeType="1"/>
            </p:cNvSpPr>
            <p:nvPr/>
          </p:nvSpPr>
          <p:spPr bwMode="auto">
            <a:xfrm flipH="1">
              <a:off x="2352" y="2352"/>
              <a:ext cx="432"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5" name="Line 17"/>
            <p:cNvSpPr>
              <a:spLocks noChangeShapeType="1"/>
            </p:cNvSpPr>
            <p:nvPr/>
          </p:nvSpPr>
          <p:spPr bwMode="auto">
            <a:xfrm flipH="1">
              <a:off x="2592" y="2352"/>
              <a:ext cx="192"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6" name="Line 18"/>
            <p:cNvSpPr>
              <a:spLocks noChangeShapeType="1"/>
            </p:cNvSpPr>
            <p:nvPr/>
          </p:nvSpPr>
          <p:spPr bwMode="auto">
            <a:xfrm>
              <a:off x="2784" y="2352"/>
              <a:ext cx="48"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7" name="Line 19"/>
            <p:cNvSpPr>
              <a:spLocks noChangeShapeType="1"/>
            </p:cNvSpPr>
            <p:nvPr/>
          </p:nvSpPr>
          <p:spPr bwMode="auto">
            <a:xfrm flipH="1">
              <a:off x="3072" y="2352"/>
              <a:ext cx="144"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8" name="Line 20"/>
            <p:cNvSpPr>
              <a:spLocks noChangeShapeType="1"/>
            </p:cNvSpPr>
            <p:nvPr/>
          </p:nvSpPr>
          <p:spPr bwMode="auto">
            <a:xfrm>
              <a:off x="3216" y="2352"/>
              <a:ext cx="9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9" name="Line 21"/>
            <p:cNvSpPr>
              <a:spLocks noChangeShapeType="1"/>
            </p:cNvSpPr>
            <p:nvPr/>
          </p:nvSpPr>
          <p:spPr bwMode="auto">
            <a:xfrm flipH="1">
              <a:off x="3552" y="2352"/>
              <a:ext cx="9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0" name="Line 22"/>
            <p:cNvSpPr>
              <a:spLocks noChangeShapeType="1"/>
            </p:cNvSpPr>
            <p:nvPr/>
          </p:nvSpPr>
          <p:spPr bwMode="auto">
            <a:xfrm>
              <a:off x="3648" y="2352"/>
              <a:ext cx="144"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1" name="Line 23"/>
            <p:cNvSpPr>
              <a:spLocks noChangeShapeType="1"/>
            </p:cNvSpPr>
            <p:nvPr/>
          </p:nvSpPr>
          <p:spPr bwMode="auto">
            <a:xfrm>
              <a:off x="4080" y="2352"/>
              <a:ext cx="192"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2" name="Line 24"/>
            <p:cNvSpPr>
              <a:spLocks noChangeShapeType="1"/>
            </p:cNvSpPr>
            <p:nvPr/>
          </p:nvSpPr>
          <p:spPr bwMode="auto">
            <a:xfrm flipH="1">
              <a:off x="4032" y="2352"/>
              <a:ext cx="48"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3" name="Line 25"/>
            <p:cNvSpPr>
              <a:spLocks noChangeShapeType="1"/>
            </p:cNvSpPr>
            <p:nvPr/>
          </p:nvSpPr>
          <p:spPr bwMode="auto">
            <a:xfrm>
              <a:off x="4512" y="2352"/>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4" name="Line 26"/>
            <p:cNvSpPr>
              <a:spLocks noChangeShapeType="1"/>
            </p:cNvSpPr>
            <p:nvPr/>
          </p:nvSpPr>
          <p:spPr bwMode="auto">
            <a:xfrm flipH="1">
              <a:off x="4752" y="2304"/>
              <a:ext cx="192"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5" name="Line 27"/>
            <p:cNvSpPr>
              <a:spLocks noChangeShapeType="1"/>
            </p:cNvSpPr>
            <p:nvPr/>
          </p:nvSpPr>
          <p:spPr bwMode="auto">
            <a:xfrm>
              <a:off x="4944" y="2304"/>
              <a:ext cx="48"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6" name="Line 28"/>
            <p:cNvSpPr>
              <a:spLocks noChangeShapeType="1"/>
            </p:cNvSpPr>
            <p:nvPr/>
          </p:nvSpPr>
          <p:spPr bwMode="auto">
            <a:xfrm flipH="1">
              <a:off x="5232" y="2352"/>
              <a:ext cx="144"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7" name="Line 29"/>
            <p:cNvSpPr>
              <a:spLocks noChangeShapeType="1"/>
            </p:cNvSpPr>
            <p:nvPr/>
          </p:nvSpPr>
          <p:spPr bwMode="auto">
            <a:xfrm>
              <a:off x="5376" y="2352"/>
              <a:ext cx="96"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8" name="Rectangle 30"/>
            <p:cNvSpPr>
              <a:spLocks noChangeArrowheads="1"/>
            </p:cNvSpPr>
            <p:nvPr/>
          </p:nvSpPr>
          <p:spPr bwMode="auto">
            <a:xfrm>
              <a:off x="3696" y="864"/>
              <a:ext cx="288" cy="192"/>
            </a:xfrm>
            <a:prstGeom prst="rect">
              <a:avLst/>
            </a:pr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sym typeface="Symbol" panose="05050102010706020507" pitchFamily="18" charset="2"/>
                </a:rPr>
                <a:t></a:t>
              </a:r>
              <a:r>
                <a:rPr lang="en-US" altLang="en-US" sz="1400">
                  <a:latin typeface="Courier New" panose="02070309020205020404" pitchFamily="49" charset="0"/>
                </a:rPr>
                <a:t>-1</a:t>
              </a:r>
            </a:p>
          </p:txBody>
        </p:sp>
        <p:sp>
          <p:nvSpPr>
            <p:cNvPr id="17439" name="Rectangle 31"/>
            <p:cNvSpPr>
              <a:spLocks noChangeArrowheads="1"/>
            </p:cNvSpPr>
            <p:nvPr/>
          </p:nvSpPr>
          <p:spPr bwMode="auto">
            <a:xfrm>
              <a:off x="2880" y="1488"/>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-1</a:t>
              </a:r>
            </a:p>
          </p:txBody>
        </p:sp>
        <p:sp>
          <p:nvSpPr>
            <p:cNvPr id="17440" name="Rectangle 32"/>
            <p:cNvSpPr>
              <a:spLocks noChangeArrowheads="1"/>
            </p:cNvSpPr>
            <p:nvPr/>
          </p:nvSpPr>
          <p:spPr bwMode="auto">
            <a:xfrm>
              <a:off x="3696" y="1488"/>
              <a:ext cx="288"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sym typeface="Symbol" panose="05050102010706020507" pitchFamily="18" charset="2"/>
                </a:rPr>
                <a:t>-3</a:t>
              </a:r>
              <a:endParaRPr lang="en-US" altLang="en-US" sz="1400">
                <a:latin typeface="Courier New" panose="02070309020205020404" pitchFamily="49" charset="0"/>
              </a:endParaRPr>
            </a:p>
          </p:txBody>
        </p:sp>
        <p:sp>
          <p:nvSpPr>
            <p:cNvPr id="17441" name="Rectangle 33"/>
            <p:cNvSpPr>
              <a:spLocks noChangeArrowheads="1"/>
            </p:cNvSpPr>
            <p:nvPr/>
          </p:nvSpPr>
          <p:spPr bwMode="auto">
            <a:xfrm>
              <a:off x="4560" y="1488"/>
              <a:ext cx="288"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sym typeface="Symbol" panose="05050102010706020507" pitchFamily="18" charset="2"/>
                </a:rPr>
                <a:t>-4</a:t>
              </a:r>
            </a:p>
          </p:txBody>
        </p:sp>
        <p:sp>
          <p:nvSpPr>
            <p:cNvPr id="17442" name="Rectangle 34"/>
            <p:cNvSpPr>
              <a:spLocks noChangeArrowheads="1"/>
            </p:cNvSpPr>
            <p:nvPr/>
          </p:nvSpPr>
          <p:spPr bwMode="auto">
            <a:xfrm>
              <a:off x="2688" y="2256"/>
              <a:ext cx="192" cy="192"/>
            </a:xfrm>
            <a:prstGeom prst="rect">
              <a:avLst/>
            </a:pr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-1</a:t>
              </a:r>
            </a:p>
          </p:txBody>
        </p:sp>
        <p:sp>
          <p:nvSpPr>
            <p:cNvPr id="17443" name="Rectangle 35"/>
            <p:cNvSpPr>
              <a:spLocks noChangeArrowheads="1"/>
            </p:cNvSpPr>
            <p:nvPr/>
          </p:nvSpPr>
          <p:spPr bwMode="auto">
            <a:xfrm>
              <a:off x="3072" y="2256"/>
              <a:ext cx="288" cy="192"/>
            </a:xfrm>
            <a:prstGeom prst="rect">
              <a:avLst/>
            </a:pr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sym typeface="Symbol" panose="05050102010706020507" pitchFamily="18" charset="2"/>
                </a:rPr>
                <a:t></a:t>
              </a:r>
              <a:r>
                <a:rPr lang="en-US" altLang="en-US" sz="1400">
                  <a:latin typeface="Courier New" panose="02070309020205020404" pitchFamily="49" charset="0"/>
                </a:rPr>
                <a:t>+2</a:t>
              </a:r>
            </a:p>
          </p:txBody>
        </p:sp>
        <p:sp>
          <p:nvSpPr>
            <p:cNvPr id="17444" name="Rectangle 36"/>
            <p:cNvSpPr>
              <a:spLocks noChangeArrowheads="1"/>
            </p:cNvSpPr>
            <p:nvPr/>
          </p:nvSpPr>
          <p:spPr bwMode="auto">
            <a:xfrm>
              <a:off x="3552" y="2256"/>
              <a:ext cx="192" cy="192"/>
            </a:xfrm>
            <a:prstGeom prst="rect">
              <a:avLst/>
            </a:pr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-3</a:t>
              </a:r>
            </a:p>
          </p:txBody>
        </p:sp>
        <p:sp>
          <p:nvSpPr>
            <p:cNvPr id="17445" name="Rectangle 37"/>
            <p:cNvSpPr>
              <a:spLocks noChangeArrowheads="1"/>
            </p:cNvSpPr>
            <p:nvPr/>
          </p:nvSpPr>
          <p:spPr bwMode="auto">
            <a:xfrm>
              <a:off x="3984" y="2256"/>
              <a:ext cx="192" cy="19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17446" name="Rectangle 38"/>
            <p:cNvSpPr>
              <a:spLocks noChangeArrowheads="1"/>
            </p:cNvSpPr>
            <p:nvPr/>
          </p:nvSpPr>
          <p:spPr bwMode="auto">
            <a:xfrm>
              <a:off x="4416" y="2256"/>
              <a:ext cx="192" cy="19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17447" name="Rectangle 39"/>
            <p:cNvSpPr>
              <a:spLocks noChangeArrowheads="1"/>
            </p:cNvSpPr>
            <p:nvPr/>
          </p:nvSpPr>
          <p:spPr bwMode="auto">
            <a:xfrm>
              <a:off x="4848" y="2256"/>
              <a:ext cx="192" cy="192"/>
            </a:xfrm>
            <a:prstGeom prst="rect">
              <a:avLst/>
            </a:pr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-4</a:t>
              </a:r>
            </a:p>
          </p:txBody>
        </p:sp>
        <p:sp>
          <p:nvSpPr>
            <p:cNvPr id="17448" name="Rectangle 40"/>
            <p:cNvSpPr>
              <a:spLocks noChangeArrowheads="1"/>
            </p:cNvSpPr>
            <p:nvPr/>
          </p:nvSpPr>
          <p:spPr bwMode="auto">
            <a:xfrm>
              <a:off x="5280" y="2256"/>
              <a:ext cx="192" cy="19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17449" name="Rectangle 41"/>
            <p:cNvSpPr>
              <a:spLocks noChangeArrowheads="1"/>
            </p:cNvSpPr>
            <p:nvPr/>
          </p:nvSpPr>
          <p:spPr bwMode="auto">
            <a:xfrm>
              <a:off x="2256" y="2976"/>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-1</a:t>
              </a:r>
            </a:p>
          </p:txBody>
        </p:sp>
        <p:sp>
          <p:nvSpPr>
            <p:cNvPr id="17450" name="Rectangle 42"/>
            <p:cNvSpPr>
              <a:spLocks noChangeArrowheads="1"/>
            </p:cNvSpPr>
            <p:nvPr/>
          </p:nvSpPr>
          <p:spPr bwMode="auto">
            <a:xfrm>
              <a:off x="2496" y="2976"/>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-2</a:t>
              </a:r>
            </a:p>
          </p:txBody>
        </p:sp>
        <p:sp>
          <p:nvSpPr>
            <p:cNvPr id="17451" name="Rectangle 43"/>
            <p:cNvSpPr>
              <a:spLocks noChangeArrowheads="1"/>
            </p:cNvSpPr>
            <p:nvPr/>
          </p:nvSpPr>
          <p:spPr bwMode="auto">
            <a:xfrm>
              <a:off x="2736" y="2976"/>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-3</a:t>
              </a:r>
            </a:p>
          </p:txBody>
        </p:sp>
        <p:sp>
          <p:nvSpPr>
            <p:cNvPr id="17452" name="Rectangle 44"/>
            <p:cNvSpPr>
              <a:spLocks noChangeArrowheads="1"/>
            </p:cNvSpPr>
            <p:nvPr/>
          </p:nvSpPr>
          <p:spPr bwMode="auto">
            <a:xfrm>
              <a:off x="2976" y="2976"/>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+2</a:t>
              </a:r>
            </a:p>
          </p:txBody>
        </p:sp>
        <p:sp>
          <p:nvSpPr>
            <p:cNvPr id="17453" name="Rectangle 45"/>
            <p:cNvSpPr>
              <a:spLocks noChangeArrowheads="1"/>
            </p:cNvSpPr>
            <p:nvPr/>
          </p:nvSpPr>
          <p:spPr bwMode="auto">
            <a:xfrm>
              <a:off x="3216" y="2976"/>
              <a:ext cx="192" cy="19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-1</a:t>
              </a:r>
            </a:p>
          </p:txBody>
        </p:sp>
        <p:sp>
          <p:nvSpPr>
            <p:cNvPr id="17454" name="Rectangle 46"/>
            <p:cNvSpPr>
              <a:spLocks noChangeArrowheads="1"/>
            </p:cNvSpPr>
            <p:nvPr/>
          </p:nvSpPr>
          <p:spPr bwMode="auto">
            <a:xfrm>
              <a:off x="3456" y="2976"/>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-3</a:t>
              </a:r>
            </a:p>
          </p:txBody>
        </p:sp>
        <p:sp>
          <p:nvSpPr>
            <p:cNvPr id="17455" name="Rectangle 47"/>
            <p:cNvSpPr>
              <a:spLocks noChangeArrowheads="1"/>
            </p:cNvSpPr>
            <p:nvPr/>
          </p:nvSpPr>
          <p:spPr bwMode="auto">
            <a:xfrm>
              <a:off x="3696" y="2976"/>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-4</a:t>
              </a:r>
            </a:p>
          </p:txBody>
        </p:sp>
        <p:sp>
          <p:nvSpPr>
            <p:cNvPr id="17456" name="Rectangle 48"/>
            <p:cNvSpPr>
              <a:spLocks noChangeArrowheads="1"/>
            </p:cNvSpPr>
            <p:nvPr/>
          </p:nvSpPr>
          <p:spPr bwMode="auto">
            <a:xfrm>
              <a:off x="3936" y="2976"/>
              <a:ext cx="192" cy="19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-3</a:t>
              </a:r>
            </a:p>
          </p:txBody>
        </p:sp>
        <p:sp>
          <p:nvSpPr>
            <p:cNvPr id="17457" name="Rectangle 49"/>
            <p:cNvSpPr>
              <a:spLocks noChangeArrowheads="1"/>
            </p:cNvSpPr>
            <p:nvPr/>
          </p:nvSpPr>
          <p:spPr bwMode="auto">
            <a:xfrm>
              <a:off x="4176" y="2976"/>
              <a:ext cx="192" cy="19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+3</a:t>
              </a:r>
            </a:p>
          </p:txBody>
        </p:sp>
        <p:sp>
          <p:nvSpPr>
            <p:cNvPr id="17458" name="Rectangle 50"/>
            <p:cNvSpPr>
              <a:spLocks noChangeArrowheads="1"/>
            </p:cNvSpPr>
            <p:nvPr/>
          </p:nvSpPr>
          <p:spPr bwMode="auto">
            <a:xfrm>
              <a:off x="4416" y="2976"/>
              <a:ext cx="192" cy="19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+4</a:t>
              </a:r>
            </a:p>
          </p:txBody>
        </p:sp>
        <p:sp>
          <p:nvSpPr>
            <p:cNvPr id="17459" name="Rectangle 51"/>
            <p:cNvSpPr>
              <a:spLocks noChangeArrowheads="1"/>
            </p:cNvSpPr>
            <p:nvPr/>
          </p:nvSpPr>
          <p:spPr bwMode="auto">
            <a:xfrm>
              <a:off x="4656" y="2976"/>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-4</a:t>
              </a:r>
            </a:p>
          </p:txBody>
        </p:sp>
        <p:sp>
          <p:nvSpPr>
            <p:cNvPr id="17460" name="Rectangle 52"/>
            <p:cNvSpPr>
              <a:spLocks noChangeArrowheads="1"/>
            </p:cNvSpPr>
            <p:nvPr/>
          </p:nvSpPr>
          <p:spPr bwMode="auto">
            <a:xfrm>
              <a:off x="4896" y="2976"/>
              <a:ext cx="192"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-5</a:t>
              </a:r>
            </a:p>
          </p:txBody>
        </p:sp>
        <p:sp>
          <p:nvSpPr>
            <p:cNvPr id="17461" name="Rectangle 53"/>
            <p:cNvSpPr>
              <a:spLocks noChangeArrowheads="1"/>
            </p:cNvSpPr>
            <p:nvPr/>
          </p:nvSpPr>
          <p:spPr bwMode="auto">
            <a:xfrm>
              <a:off x="5136" y="2976"/>
              <a:ext cx="192" cy="19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+4</a:t>
              </a:r>
            </a:p>
          </p:txBody>
        </p:sp>
        <p:sp>
          <p:nvSpPr>
            <p:cNvPr id="17462" name="Rectangle 54"/>
            <p:cNvSpPr>
              <a:spLocks noChangeArrowheads="1"/>
            </p:cNvSpPr>
            <p:nvPr/>
          </p:nvSpPr>
          <p:spPr bwMode="auto">
            <a:xfrm>
              <a:off x="5376" y="2976"/>
              <a:ext cx="192" cy="19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a:r>
                <a:rPr lang="en-US" altLang="en-US" sz="1400">
                  <a:latin typeface="Courier New" panose="02070309020205020404" pitchFamily="49" charset="0"/>
                </a:rPr>
                <a:t>+5</a:t>
              </a:r>
            </a:p>
          </p:txBody>
        </p:sp>
        <p:sp>
          <p:nvSpPr>
            <p:cNvPr id="17463" name="Text Box 55"/>
            <p:cNvSpPr txBox="1">
              <a:spLocks noChangeArrowheads="1"/>
            </p:cNvSpPr>
            <p:nvPr/>
          </p:nvSpPr>
          <p:spPr bwMode="auto">
            <a:xfrm>
              <a:off x="4032" y="880"/>
              <a:ext cx="3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1400">
                  <a:latin typeface="Courier New" panose="02070309020205020404" pitchFamily="49" charset="0"/>
                </a:rPr>
                <a:t>max</a:t>
              </a:r>
            </a:p>
          </p:txBody>
        </p:sp>
        <p:sp>
          <p:nvSpPr>
            <p:cNvPr id="17464" name="Text Box 56"/>
            <p:cNvSpPr txBox="1">
              <a:spLocks noChangeArrowheads="1"/>
            </p:cNvSpPr>
            <p:nvPr/>
          </p:nvSpPr>
          <p:spPr bwMode="auto">
            <a:xfrm>
              <a:off x="4896" y="1504"/>
              <a:ext cx="3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1400">
                  <a:latin typeface="Courier New" panose="02070309020205020404" pitchFamily="49" charset="0"/>
                </a:rPr>
                <a:t>min</a:t>
              </a:r>
            </a:p>
          </p:txBody>
        </p:sp>
        <p:sp>
          <p:nvSpPr>
            <p:cNvPr id="17465" name="Text Box 57"/>
            <p:cNvSpPr txBox="1">
              <a:spLocks noChangeArrowheads="1"/>
            </p:cNvSpPr>
            <p:nvPr/>
          </p:nvSpPr>
          <p:spPr bwMode="auto">
            <a:xfrm>
              <a:off x="2294" y="2273"/>
              <a:ext cx="3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r>
                <a:rPr lang="en-US" altLang="en-US" sz="1400">
                  <a:latin typeface="Courier New" panose="02070309020205020404" pitchFamily="49" charset="0"/>
                </a:rPr>
                <a:t>max</a:t>
              </a:r>
            </a:p>
          </p:txBody>
        </p:sp>
      </p:grpSp>
    </p:spTree>
    <p:extLst>
      <p:ext uri="{BB962C8B-B14F-4D97-AF65-F5344CB8AC3E}">
        <p14:creationId xmlns:p14="http://schemas.microsoft.com/office/powerpoint/2010/main" val="245526431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3810000" y="304800"/>
            <a:ext cx="1471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r>
              <a:rPr lang="en-US" altLang="en-US" sz="2400" b="1"/>
              <a:t>Summary</a:t>
            </a:r>
          </a:p>
        </p:txBody>
      </p:sp>
      <p:sp>
        <p:nvSpPr>
          <p:cNvPr id="18435" name="Rectangle 3"/>
          <p:cNvSpPr>
            <a:spLocks noChangeArrowheads="1"/>
          </p:cNvSpPr>
          <p:nvPr/>
        </p:nvSpPr>
        <p:spPr bwMode="auto">
          <a:xfrm>
            <a:off x="1600200" y="1447800"/>
            <a:ext cx="6400800"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cs typeface="Arial" panose="020B0604020202020204" pitchFamily="34" charset="0"/>
              </a:defRPr>
            </a:lvl1pPr>
            <a:lvl2pPr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eaLnBrk="1" hangingPunct="1">
              <a:lnSpc>
                <a:spcPct val="110000"/>
              </a:lnSpc>
            </a:pPr>
            <a:r>
              <a:rPr lang="en-US" altLang="en-US" b="1"/>
              <a:t>Backtracking</a:t>
            </a:r>
            <a:r>
              <a:rPr lang="en-US" altLang="en-US"/>
              <a:t> is...</a:t>
            </a:r>
          </a:p>
          <a:p>
            <a:pPr lvl="1" eaLnBrk="1" hangingPunct="1">
              <a:lnSpc>
                <a:spcPct val="110000"/>
              </a:lnSpc>
              <a:buFontTx/>
              <a:buChar char="•"/>
            </a:pPr>
            <a:r>
              <a:rPr lang="en-US" altLang="en-US"/>
              <a:t> an efficient means of implementing </a:t>
            </a:r>
            <a:r>
              <a:rPr lang="en-US" altLang="en-US" b="1" i="1"/>
              <a:t>brute-force</a:t>
            </a:r>
            <a:r>
              <a:rPr lang="en-US" altLang="en-US"/>
              <a:t> search</a:t>
            </a:r>
          </a:p>
          <a:p>
            <a:pPr lvl="1" eaLnBrk="1" hangingPunct="1">
              <a:lnSpc>
                <a:spcPct val="110000"/>
              </a:lnSpc>
              <a:buFontTx/>
              <a:buChar char="•"/>
            </a:pPr>
            <a:r>
              <a:rPr lang="en-US" altLang="en-US"/>
              <a:t> inherently </a:t>
            </a:r>
            <a:r>
              <a:rPr lang="en-US" altLang="en-US" b="1" i="1"/>
              <a:t>depth-first</a:t>
            </a:r>
          </a:p>
          <a:p>
            <a:pPr lvl="1" eaLnBrk="1" hangingPunct="1">
              <a:lnSpc>
                <a:spcPct val="110000"/>
              </a:lnSpc>
              <a:buFontTx/>
              <a:buChar char="•"/>
            </a:pPr>
            <a:r>
              <a:rPr lang="en-US" altLang="en-US"/>
              <a:t> to be considered when </a:t>
            </a:r>
            <a:r>
              <a:rPr lang="en-US" altLang="en-US" i="1"/>
              <a:t>any solution</a:t>
            </a:r>
            <a:r>
              <a:rPr lang="en-US" altLang="en-US"/>
              <a:t> will do</a:t>
            </a:r>
          </a:p>
          <a:p>
            <a:pPr eaLnBrk="1" hangingPunct="1">
              <a:lnSpc>
                <a:spcPct val="110000"/>
              </a:lnSpc>
            </a:pPr>
            <a:endParaRPr lang="en-US" altLang="en-US"/>
          </a:p>
          <a:p>
            <a:pPr eaLnBrk="1" hangingPunct="1">
              <a:lnSpc>
                <a:spcPct val="110000"/>
              </a:lnSpc>
            </a:pPr>
            <a:r>
              <a:rPr lang="en-US" altLang="en-US" b="1"/>
              <a:t>N-Queens Problem</a:t>
            </a:r>
          </a:p>
          <a:p>
            <a:pPr eaLnBrk="1" hangingPunct="1">
              <a:lnSpc>
                <a:spcPct val="110000"/>
              </a:lnSpc>
            </a:pPr>
            <a:endParaRPr lang="en-US" altLang="en-US" b="1"/>
          </a:p>
          <a:p>
            <a:pPr eaLnBrk="1" hangingPunct="1">
              <a:lnSpc>
                <a:spcPct val="110000"/>
              </a:lnSpc>
            </a:pPr>
            <a:r>
              <a:rPr lang="en-US" altLang="en-US" b="1"/>
              <a:t>Hamiltonian Circuits</a:t>
            </a:r>
          </a:p>
          <a:p>
            <a:pPr eaLnBrk="1" hangingPunct="1">
              <a:lnSpc>
                <a:spcPct val="110000"/>
              </a:lnSpc>
            </a:pPr>
            <a:endParaRPr lang="en-US" altLang="en-US" b="1"/>
          </a:p>
          <a:p>
            <a:pPr eaLnBrk="1" hangingPunct="1">
              <a:lnSpc>
                <a:spcPct val="110000"/>
              </a:lnSpc>
            </a:pPr>
            <a:r>
              <a:rPr lang="en-US" altLang="en-US" b="1"/>
              <a:t>Game Trees</a:t>
            </a:r>
          </a:p>
          <a:p>
            <a:pPr eaLnBrk="1" hangingPunct="1">
              <a:lnSpc>
                <a:spcPct val="110000"/>
              </a:lnSpc>
            </a:pPr>
            <a:endParaRPr lang="en-US" altLang="en-US" b="1"/>
          </a:p>
          <a:p>
            <a:pPr eaLnBrk="1" hangingPunct="1">
              <a:lnSpc>
                <a:spcPct val="110000"/>
              </a:lnSpc>
            </a:pPr>
            <a:r>
              <a:rPr lang="en-US" altLang="en-US" b="1"/>
              <a:t>MiniMax</a:t>
            </a:r>
            <a:r>
              <a:rPr lang="en-US" altLang="en-US"/>
              <a:t> and </a:t>
            </a:r>
            <a:r>
              <a:rPr lang="en-US" altLang="en-US" b="1"/>
              <a:t>Alpha-Beta Pruning</a:t>
            </a:r>
          </a:p>
        </p:txBody>
      </p:sp>
    </p:spTree>
    <p:extLst>
      <p:ext uri="{BB962C8B-B14F-4D97-AF65-F5344CB8AC3E}">
        <p14:creationId xmlns:p14="http://schemas.microsoft.com/office/powerpoint/2010/main" val="225228877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ctrTitle"/>
          </p:nvPr>
        </p:nvSpPr>
        <p:spPr>
          <a:xfrm>
            <a:off x="1219200" y="2819400"/>
            <a:ext cx="6934200" cy="2362200"/>
          </a:xfrm>
        </p:spPr>
        <p:txBody>
          <a:bodyPr/>
          <a:lstStyle/>
          <a:p>
            <a:pPr eaLnBrk="1" hangingPunct="1"/>
            <a:r>
              <a:rPr lang="en-US" altLang="en-US"/>
              <a:t>Branch And Bound</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pPr eaLnBrk="1" hangingPunct="1"/>
            <a:r>
              <a:rPr lang="en-US" altLang="en-US"/>
              <a:t> </a:t>
            </a:r>
          </a:p>
        </p:txBody>
      </p:sp>
      <p:sp>
        <p:nvSpPr>
          <p:cNvPr id="161795" name="Content Placeholder 2"/>
          <p:cNvSpPr>
            <a:spLocks noGrp="1"/>
          </p:cNvSpPr>
          <p:nvPr>
            <p:ph idx="1"/>
          </p:nvPr>
        </p:nvSpPr>
        <p:spPr/>
        <p:txBody>
          <a:bodyPr/>
          <a:lstStyle/>
          <a:p>
            <a:pPr eaLnBrk="1" hangingPunct="1"/>
            <a:r>
              <a:rPr lang="en-US" altLang="en-US"/>
              <a:t> The design technique known as </a:t>
            </a:r>
            <a:r>
              <a:rPr lang="en-US" altLang="en-US" b="1"/>
              <a:t>branch and bound</a:t>
            </a:r>
            <a:r>
              <a:rPr lang="en-US" altLang="en-US"/>
              <a:t> is very similar to backtracking in that it searches a tree model of the solution space and is applicable to a wide variety of discrete combinatorial problems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Content Placeholder 2"/>
          <p:cNvSpPr>
            <a:spLocks noGrp="1"/>
          </p:cNvSpPr>
          <p:nvPr>
            <p:ph idx="1"/>
          </p:nvPr>
        </p:nvSpPr>
        <p:spPr/>
        <p:txBody>
          <a:bodyPr/>
          <a:lstStyle/>
          <a:p>
            <a:pPr eaLnBrk="1" hangingPunct="1"/>
            <a:r>
              <a:rPr lang="en-US" altLang="en-US"/>
              <a:t>State Space</a:t>
            </a:r>
          </a:p>
          <a:p>
            <a:pPr eaLnBrk="1" hangingPunct="1"/>
            <a:r>
              <a:rPr lang="en-US" altLang="en-US"/>
              <a:t>Answer node</a:t>
            </a:r>
          </a:p>
          <a:p>
            <a:pPr eaLnBrk="1" hangingPunct="1"/>
            <a:r>
              <a:rPr lang="en-US" altLang="en-US"/>
              <a:t>Solution state</a:t>
            </a:r>
          </a:p>
          <a:p>
            <a:pPr eaLnBrk="1" hangingPunct="1"/>
            <a:r>
              <a:rPr lang="en-US" altLang="en-US"/>
              <a:t>Live node</a:t>
            </a:r>
          </a:p>
          <a:p>
            <a:pPr eaLnBrk="1" hangingPunct="1"/>
            <a:r>
              <a:rPr lang="en-US" altLang="en-US"/>
              <a:t>E node</a:t>
            </a:r>
          </a:p>
          <a:p>
            <a:pPr eaLnBrk="1" hangingPunct="1"/>
            <a:r>
              <a:rPr lang="en-US" altLang="en-US"/>
              <a:t>Dead Node</a:t>
            </a:r>
          </a:p>
          <a:p>
            <a:pPr eaLnBrk="1" hangingPunct="1"/>
            <a:r>
              <a:rPr lang="en-US" altLang="en-US"/>
              <a:t>Bounding Function</a:t>
            </a:r>
          </a:p>
          <a:p>
            <a:pPr eaLnBrk="1" hangingPunct="1"/>
            <a:endParaRPr lang="en-US" altLang="en-US"/>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Content Placeholder 2"/>
          <p:cNvSpPr>
            <a:spLocks noGrp="1"/>
          </p:cNvSpPr>
          <p:nvPr>
            <p:ph idx="1"/>
          </p:nvPr>
        </p:nvSpPr>
        <p:spPr>
          <a:xfrm>
            <a:off x="228600" y="2438400"/>
            <a:ext cx="8610600" cy="4144963"/>
          </a:xfrm>
        </p:spPr>
        <p:txBody>
          <a:bodyPr/>
          <a:lstStyle/>
          <a:p>
            <a:pPr eaLnBrk="1" hangingPunct="1">
              <a:buFontTx/>
              <a:buChar char="•"/>
            </a:pPr>
            <a:r>
              <a:rPr lang="en-US" altLang="en-US"/>
              <a:t>Depth first node generation with bounding function is called backtracking. </a:t>
            </a:r>
          </a:p>
          <a:p>
            <a:pPr eaLnBrk="1" hangingPunct="1">
              <a:buFontTx/>
              <a:buChar char="•"/>
            </a:pPr>
            <a:r>
              <a:rPr lang="en-US" altLang="en-US"/>
              <a:t>State generation methods in which the E-node remains the E-node until it is dead lead to </a:t>
            </a:r>
            <a:r>
              <a:rPr lang="en-US" altLang="en-US" b="1"/>
              <a:t>branch-and-bound method</a:t>
            </a:r>
          </a:p>
          <a:p>
            <a:pPr eaLnBrk="1" hangingPunct="1">
              <a:buFontTx/>
              <a:buChar char="•"/>
            </a:pPr>
            <a:r>
              <a:rPr lang="en-US" altLang="en-US"/>
              <a:t>The term branch-and-bound refers to all state space search methods in which all children of the E-node are generated before any other live node can become the E-node.</a:t>
            </a:r>
          </a:p>
          <a:p>
            <a:pPr eaLnBrk="1" hangingPunct="1">
              <a:buFontTx/>
              <a:buChar char="•"/>
            </a:pPr>
            <a:endParaRPr lang="en-US" altLang="en-US"/>
          </a:p>
          <a:p>
            <a:pPr eaLnBrk="1" hangingPunct="1">
              <a:buFontTx/>
              <a:buChar char="•"/>
            </a:pPr>
            <a:endParaRPr lang="en-US" altLang="en-US"/>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Content Placeholder 2"/>
          <p:cNvSpPr>
            <a:spLocks noGrp="1"/>
          </p:cNvSpPr>
          <p:nvPr>
            <p:ph idx="1"/>
          </p:nvPr>
        </p:nvSpPr>
        <p:spPr>
          <a:xfrm>
            <a:off x="228600" y="2438400"/>
            <a:ext cx="8610600" cy="4144963"/>
          </a:xfrm>
        </p:spPr>
        <p:txBody>
          <a:bodyPr/>
          <a:lstStyle/>
          <a:p>
            <a:pPr eaLnBrk="1" hangingPunct="1">
              <a:buFontTx/>
              <a:buChar char="•"/>
            </a:pPr>
            <a:r>
              <a:rPr lang="en-US" altLang="en-US"/>
              <a:t>In branch-and-bound terminology breadth first search(BFS)- like state space search will be called FIFO (First In First Output) search as the list of live nodes is a first -in-first -out list(or queue).</a:t>
            </a:r>
          </a:p>
          <a:p>
            <a:pPr eaLnBrk="1" hangingPunct="1">
              <a:buFontTx/>
              <a:buChar char="•"/>
            </a:pPr>
            <a:r>
              <a:rPr lang="en-US" altLang="en-US"/>
              <a:t>      A </a:t>
            </a:r>
            <a:r>
              <a:rPr lang="en-US" altLang="en-US" b="1"/>
              <a:t>D-search</a:t>
            </a:r>
            <a:r>
              <a:rPr lang="en-US" altLang="en-US"/>
              <a:t> (depth search) state space search will be called LIFO(Last In First Out)search, as the list of live nodes is a list-in-first-out list (or stack).</a:t>
            </a:r>
          </a:p>
          <a:p>
            <a:pPr eaLnBrk="1" hangingPunct="1">
              <a:buFontTx/>
              <a:buChar char="•"/>
            </a:pPr>
            <a:endParaRPr lang="en-US" altLang="en-US"/>
          </a:p>
          <a:p>
            <a:pPr eaLnBrk="1" hangingPunct="1">
              <a:buFontTx/>
              <a:buChar char="•"/>
            </a:pPr>
            <a:endParaRPr lang="en-US"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img0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86106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a:xfrm>
            <a:off x="2209800" y="0"/>
            <a:ext cx="6934200" cy="715963"/>
          </a:xfrm>
        </p:spPr>
        <p:txBody>
          <a:bodyPr/>
          <a:lstStyle/>
          <a:p>
            <a:pPr eaLnBrk="1" hangingPunct="1"/>
            <a:r>
              <a:rPr lang="en-US" altLang="en-US"/>
              <a:t>Without Bounding+DFS</a:t>
            </a:r>
          </a:p>
        </p:txBody>
      </p:sp>
      <p:pic>
        <p:nvPicPr>
          <p:cNvPr id="16589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628800"/>
            <a:ext cx="8458200" cy="4924400"/>
          </a:xfrm>
        </p:spPr>
      </p:pic>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a:xfrm>
            <a:off x="2133600" y="0"/>
            <a:ext cx="6781800" cy="1143000"/>
          </a:xfrm>
        </p:spPr>
        <p:txBody>
          <a:bodyPr/>
          <a:lstStyle/>
          <a:p>
            <a:pPr eaLnBrk="1" hangingPunct="1"/>
            <a:r>
              <a:rPr lang="en-US" altLang="en-US"/>
              <a:t>With Bounding+BFS</a:t>
            </a:r>
          </a:p>
        </p:txBody>
      </p:sp>
      <p:pic>
        <p:nvPicPr>
          <p:cNvPr id="16691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2125960"/>
            <a:ext cx="8382000" cy="4111352"/>
          </a:xfrm>
        </p:spPr>
      </p:pic>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a:xfrm>
            <a:off x="2209800" y="685800"/>
            <a:ext cx="6781800" cy="1143000"/>
          </a:xfrm>
        </p:spPr>
        <p:txBody>
          <a:bodyPr/>
          <a:lstStyle/>
          <a:p>
            <a:pPr eaLnBrk="1" hangingPunct="1"/>
            <a:r>
              <a:rPr lang="en-US" altLang="en-US" b="1"/>
              <a:t>Least Cost (LC) Search </a:t>
            </a:r>
            <a:endParaRPr lang="en-US" altLang="en-US"/>
          </a:p>
        </p:txBody>
      </p:sp>
      <p:sp>
        <p:nvSpPr>
          <p:cNvPr id="3" name="Content Placeholder 2"/>
          <p:cNvSpPr>
            <a:spLocks noGrp="1"/>
          </p:cNvSpPr>
          <p:nvPr>
            <p:ph idx="1"/>
          </p:nvPr>
        </p:nvSpPr>
        <p:spPr/>
        <p:txBody>
          <a:bodyPr rtlCol="0">
            <a:normAutofit fontScale="92500" lnSpcReduction="20000"/>
          </a:bodyPr>
          <a:lstStyle/>
          <a:p>
            <a:pPr eaLnBrk="1" fontAlgn="auto" hangingPunct="1">
              <a:spcAft>
                <a:spcPts val="0"/>
              </a:spcAft>
              <a:buFont typeface="Arial" pitchFamily="34" charset="0"/>
              <a:buChar char="•"/>
              <a:defRPr/>
            </a:pPr>
            <a:r>
              <a:rPr lang="en-US" dirty="0"/>
              <a:t>In both LIFO and FIFO branch-and-bound the selection rule for the next E-node is rather rigid and in a sense blind</a:t>
            </a:r>
          </a:p>
          <a:p>
            <a:pPr eaLnBrk="1" fontAlgn="auto" hangingPunct="1">
              <a:spcAft>
                <a:spcPts val="0"/>
              </a:spcAft>
              <a:buFont typeface="Arial" pitchFamily="34" charset="0"/>
              <a:buChar char="•"/>
              <a:defRPr/>
            </a:pPr>
            <a:r>
              <a:rPr lang="en-US" dirty="0"/>
              <a:t>The selection rule for the next E-node does not give any preference to a node that has a very good chance of getting the search to an answer node quickly.</a:t>
            </a:r>
          </a:p>
          <a:p>
            <a:pPr eaLnBrk="1" fontAlgn="auto" hangingPunct="1">
              <a:spcAft>
                <a:spcPts val="0"/>
              </a:spcAft>
              <a:buFont typeface="Arial" pitchFamily="34" charset="0"/>
              <a:buChar char="•"/>
              <a:defRPr/>
            </a:pPr>
            <a:r>
              <a:rPr lang="en-US" dirty="0"/>
              <a:t>The search for an answer node can often be speeded by using an "intelligent" ranking function (.) for live nodes. The next E-node is selected on the basis of this ranking function.</a:t>
            </a:r>
          </a:p>
          <a:p>
            <a:pPr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Content Placeholder 2"/>
          <p:cNvSpPr>
            <a:spLocks noGrp="1"/>
          </p:cNvSpPr>
          <p:nvPr>
            <p:ph idx="1"/>
          </p:nvPr>
        </p:nvSpPr>
        <p:spPr/>
        <p:txBody>
          <a:bodyPr/>
          <a:lstStyle/>
          <a:p>
            <a:pPr eaLnBrk="1" hangingPunct="1"/>
            <a:r>
              <a:rPr lang="en-US" altLang="en-US"/>
              <a:t>The number of levels the nearest answer node (in the sub-tree x) is from x</a:t>
            </a:r>
          </a:p>
          <a:p>
            <a:pPr eaLnBrk="1" hangingPunct="1"/>
            <a:r>
              <a:rPr lang="en-US" altLang="en-US"/>
              <a:t> </a:t>
            </a:r>
          </a:p>
          <a:p>
            <a:pPr eaLnBrk="1" hangingPunct="1"/>
            <a:r>
              <a:rPr lang="en-US" altLang="en-US"/>
              <a:t> Using these costs as a basis to select the next E-node, the E-nodes are nodes 1, 18, 29, and 30 (in that order).The only other nodes to get generated are nodes 2, 34, 50, 19, 24, 32, and 31.</a:t>
            </a:r>
          </a:p>
        </p:txBody>
      </p:sp>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Content Placeholder 2"/>
          <p:cNvSpPr>
            <a:spLocks noGrp="1"/>
          </p:cNvSpPr>
          <p:nvPr>
            <p:ph idx="1"/>
          </p:nvPr>
        </p:nvSpPr>
        <p:spPr/>
        <p:txBody>
          <a:bodyPr/>
          <a:lstStyle/>
          <a:p>
            <a:pPr eaLnBrk="1" hangingPunct="1"/>
            <a:r>
              <a:rPr lang="en-US" altLang="en-US"/>
              <a:t>C^(x)=f(h(x))+ g^(x),where h(x) is the cost of reaching x from the root and f(.) is any non-decreasing function.</a:t>
            </a:r>
          </a:p>
          <a:p>
            <a:pPr eaLnBrk="1" hangingPunct="1"/>
            <a:r>
              <a:rPr lang="en-US" altLang="en-US"/>
              <a:t>g^(x) be an estimate of the additional effort needed to reach an answer node from x. </a:t>
            </a:r>
          </a:p>
          <a:p>
            <a:pPr eaLnBrk="1" hangingPunct="1"/>
            <a:r>
              <a:rPr lang="en-US" altLang="en-US"/>
              <a:t>LC Search+bounding function=LC Branch &amp; Bound Search</a:t>
            </a:r>
          </a:p>
          <a:p>
            <a:pPr eaLnBrk="1" hangingPunct="1"/>
            <a:endParaRPr lang="en-US" altLang="en-US"/>
          </a:p>
        </p:txBody>
      </p:sp>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a:xfrm>
            <a:off x="2362200" y="685800"/>
            <a:ext cx="6629400" cy="1143000"/>
          </a:xfrm>
        </p:spPr>
        <p:txBody>
          <a:bodyPr/>
          <a:lstStyle/>
          <a:p>
            <a:pPr eaLnBrk="1" hangingPunct="1"/>
            <a:r>
              <a:rPr lang="en-US" altLang="en-US"/>
              <a:t>15 Puzzle Problem</a:t>
            </a:r>
          </a:p>
        </p:txBody>
      </p:sp>
      <p:sp>
        <p:nvSpPr>
          <p:cNvPr id="171011" name="Content Placeholder 2"/>
          <p:cNvSpPr>
            <a:spLocks noGrp="1"/>
          </p:cNvSpPr>
          <p:nvPr>
            <p:ph idx="1"/>
          </p:nvPr>
        </p:nvSpPr>
        <p:spPr/>
        <p:txBody>
          <a:bodyPr/>
          <a:lstStyle/>
          <a:p>
            <a:pPr eaLnBrk="1" hangingPunct="1"/>
            <a:r>
              <a:rPr lang="en-US" altLang="en-US"/>
              <a:t>C(x)=length of path from root to nearest goal node in subtree with root x</a:t>
            </a:r>
          </a:p>
          <a:p>
            <a:pPr eaLnBrk="1" hangingPunct="1"/>
            <a:r>
              <a:rPr lang="en-US" altLang="en-US"/>
              <a:t>C^(x)=f(x)+g^(x)</a:t>
            </a:r>
          </a:p>
          <a:p>
            <a:pPr eaLnBrk="1" hangingPunct="1"/>
            <a:r>
              <a:rPr lang="en-US" altLang="en-US"/>
              <a:t>f(x)=length of path from root to node x</a:t>
            </a:r>
          </a:p>
          <a:p>
            <a:pPr eaLnBrk="1" hangingPunct="1"/>
            <a:r>
              <a:rPr lang="en-US" altLang="en-US"/>
              <a:t>g^(x)=estimate of length of shortest path from x to goal node in the subtree with root x</a:t>
            </a:r>
          </a:p>
        </p:txBody>
      </p:sp>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Content Placeholder 2"/>
          <p:cNvSpPr>
            <a:spLocks noGrp="1"/>
          </p:cNvSpPr>
          <p:nvPr>
            <p:ph idx="1"/>
          </p:nvPr>
        </p:nvSpPr>
        <p:spPr>
          <a:xfrm>
            <a:off x="457200" y="2209800"/>
            <a:ext cx="8229600" cy="3916363"/>
          </a:xfrm>
        </p:spPr>
        <p:txBody>
          <a:bodyPr/>
          <a:lstStyle/>
          <a:p>
            <a:pPr eaLnBrk="1" hangingPunct="1"/>
            <a:r>
              <a:rPr lang="en-US" altLang="en-US"/>
              <a:t>Initial						Goal</a:t>
            </a:r>
          </a:p>
        </p:txBody>
      </p:sp>
      <p:graphicFrame>
        <p:nvGraphicFramePr>
          <p:cNvPr id="4" name="Table 3"/>
          <p:cNvGraphicFramePr>
            <a:graphicFrameLocks noGrp="1"/>
          </p:cNvGraphicFramePr>
          <p:nvPr/>
        </p:nvGraphicFramePr>
        <p:xfrm>
          <a:off x="762000" y="2667000"/>
          <a:ext cx="2362200" cy="2057401"/>
        </p:xfrm>
        <a:graphic>
          <a:graphicData uri="http://schemas.openxmlformats.org/drawingml/2006/table">
            <a:tbl>
              <a:tblPr firstRow="1" bandRow="1">
                <a:tableStyleId>{5C22544A-7EE6-4342-B048-85BDC9FD1C3A}</a:tableStyleId>
              </a:tblPr>
              <a:tblGrid>
                <a:gridCol w="590550">
                  <a:extLst>
                    <a:ext uri="{9D8B030D-6E8A-4147-A177-3AD203B41FA5}">
                      <a16:colId xmlns="" xmlns:a16="http://schemas.microsoft.com/office/drawing/2014/main" val="20000"/>
                    </a:ext>
                  </a:extLst>
                </a:gridCol>
                <a:gridCol w="590550">
                  <a:extLst>
                    <a:ext uri="{9D8B030D-6E8A-4147-A177-3AD203B41FA5}">
                      <a16:colId xmlns="" xmlns:a16="http://schemas.microsoft.com/office/drawing/2014/main" val="20001"/>
                    </a:ext>
                  </a:extLst>
                </a:gridCol>
                <a:gridCol w="590550">
                  <a:extLst>
                    <a:ext uri="{9D8B030D-6E8A-4147-A177-3AD203B41FA5}">
                      <a16:colId xmlns="" xmlns:a16="http://schemas.microsoft.com/office/drawing/2014/main" val="20002"/>
                    </a:ext>
                  </a:extLst>
                </a:gridCol>
                <a:gridCol w="590550">
                  <a:extLst>
                    <a:ext uri="{9D8B030D-6E8A-4147-A177-3AD203B41FA5}">
                      <a16:colId xmlns="" xmlns:a16="http://schemas.microsoft.com/office/drawing/2014/main" val="20003"/>
                    </a:ext>
                  </a:extLst>
                </a:gridCol>
              </a:tblGrid>
              <a:tr h="509047">
                <a:tc>
                  <a:txBody>
                    <a:bodyPr/>
                    <a:lstStyle/>
                    <a:p>
                      <a:r>
                        <a:rPr lang="en-US" sz="1800" dirty="0">
                          <a:solidFill>
                            <a:srgbClr val="FF0000"/>
                          </a:solidFill>
                        </a:rPr>
                        <a:t>1</a:t>
                      </a:r>
                    </a:p>
                  </a:txBody>
                  <a:tcPr/>
                </a:tc>
                <a:tc>
                  <a:txBody>
                    <a:bodyPr/>
                    <a:lstStyle/>
                    <a:p>
                      <a:r>
                        <a:rPr lang="en-US" sz="1800" dirty="0">
                          <a:solidFill>
                            <a:srgbClr val="FF0000"/>
                          </a:solidFill>
                        </a:rPr>
                        <a:t>2</a:t>
                      </a:r>
                    </a:p>
                  </a:txBody>
                  <a:tcPr/>
                </a:tc>
                <a:tc>
                  <a:txBody>
                    <a:bodyPr/>
                    <a:lstStyle/>
                    <a:p>
                      <a:r>
                        <a:rPr lang="en-US" sz="1800" dirty="0">
                          <a:solidFill>
                            <a:srgbClr val="FF0000"/>
                          </a:solidFill>
                        </a:rPr>
                        <a:t>3</a:t>
                      </a:r>
                    </a:p>
                  </a:txBody>
                  <a:tcPr/>
                </a:tc>
                <a:tc>
                  <a:txBody>
                    <a:bodyPr/>
                    <a:lstStyle/>
                    <a:p>
                      <a:r>
                        <a:rPr lang="en-US" sz="1800" dirty="0">
                          <a:solidFill>
                            <a:srgbClr val="FF0000"/>
                          </a:solidFill>
                        </a:rPr>
                        <a:t>4</a:t>
                      </a:r>
                    </a:p>
                  </a:txBody>
                  <a:tcPr/>
                </a:tc>
                <a:extLst>
                  <a:ext uri="{0D108BD9-81ED-4DB2-BD59-A6C34878D82A}">
                    <a16:rowId xmlns="" xmlns:a16="http://schemas.microsoft.com/office/drawing/2014/main" val="10000"/>
                  </a:ext>
                </a:extLst>
              </a:tr>
              <a:tr h="516118">
                <a:tc>
                  <a:txBody>
                    <a:bodyPr/>
                    <a:lstStyle/>
                    <a:p>
                      <a:r>
                        <a:rPr lang="en-US" sz="1800" dirty="0">
                          <a:solidFill>
                            <a:srgbClr val="FF0000"/>
                          </a:solidFill>
                        </a:rPr>
                        <a:t>5</a:t>
                      </a:r>
                    </a:p>
                  </a:txBody>
                  <a:tcPr/>
                </a:tc>
                <a:tc>
                  <a:txBody>
                    <a:bodyPr/>
                    <a:lstStyle/>
                    <a:p>
                      <a:r>
                        <a:rPr lang="en-US" sz="1800" dirty="0">
                          <a:solidFill>
                            <a:srgbClr val="FF0000"/>
                          </a:solidFill>
                        </a:rPr>
                        <a:t>6</a:t>
                      </a:r>
                    </a:p>
                  </a:txBody>
                  <a:tcPr/>
                </a:tc>
                <a:tc>
                  <a:txBody>
                    <a:bodyPr/>
                    <a:lstStyle/>
                    <a:p>
                      <a:endParaRPr lang="en-US" sz="1800" dirty="0">
                        <a:solidFill>
                          <a:srgbClr val="FF0000"/>
                        </a:solidFill>
                      </a:endParaRPr>
                    </a:p>
                  </a:txBody>
                  <a:tcPr/>
                </a:tc>
                <a:tc>
                  <a:txBody>
                    <a:bodyPr/>
                    <a:lstStyle/>
                    <a:p>
                      <a:r>
                        <a:rPr lang="en-US" sz="1800" dirty="0">
                          <a:solidFill>
                            <a:srgbClr val="FF0000"/>
                          </a:solidFill>
                        </a:rPr>
                        <a:t>8</a:t>
                      </a:r>
                    </a:p>
                  </a:txBody>
                  <a:tcPr/>
                </a:tc>
                <a:extLst>
                  <a:ext uri="{0D108BD9-81ED-4DB2-BD59-A6C34878D82A}">
                    <a16:rowId xmlns="" xmlns:a16="http://schemas.microsoft.com/office/drawing/2014/main" val="10001"/>
                  </a:ext>
                </a:extLst>
              </a:tr>
              <a:tr h="516118">
                <a:tc>
                  <a:txBody>
                    <a:bodyPr/>
                    <a:lstStyle/>
                    <a:p>
                      <a:r>
                        <a:rPr lang="en-US" sz="1800" dirty="0">
                          <a:solidFill>
                            <a:srgbClr val="FF0000"/>
                          </a:solidFill>
                        </a:rPr>
                        <a:t>9</a:t>
                      </a:r>
                    </a:p>
                  </a:txBody>
                  <a:tcPr/>
                </a:tc>
                <a:tc>
                  <a:txBody>
                    <a:bodyPr/>
                    <a:lstStyle/>
                    <a:p>
                      <a:r>
                        <a:rPr lang="en-US" sz="1800" dirty="0">
                          <a:solidFill>
                            <a:srgbClr val="FF0000"/>
                          </a:solidFill>
                        </a:rPr>
                        <a:t>10</a:t>
                      </a:r>
                    </a:p>
                  </a:txBody>
                  <a:tcPr/>
                </a:tc>
                <a:tc>
                  <a:txBody>
                    <a:bodyPr/>
                    <a:lstStyle/>
                    <a:p>
                      <a:r>
                        <a:rPr lang="en-US" sz="1800" dirty="0">
                          <a:solidFill>
                            <a:srgbClr val="FF0000"/>
                          </a:solidFill>
                        </a:rPr>
                        <a:t>7</a:t>
                      </a:r>
                    </a:p>
                  </a:txBody>
                  <a:tcPr/>
                </a:tc>
                <a:tc>
                  <a:txBody>
                    <a:bodyPr/>
                    <a:lstStyle/>
                    <a:p>
                      <a:r>
                        <a:rPr lang="en-US" sz="1800" dirty="0">
                          <a:solidFill>
                            <a:srgbClr val="FF0000"/>
                          </a:solidFill>
                        </a:rPr>
                        <a:t>11</a:t>
                      </a:r>
                    </a:p>
                  </a:txBody>
                  <a:tcPr/>
                </a:tc>
                <a:extLst>
                  <a:ext uri="{0D108BD9-81ED-4DB2-BD59-A6C34878D82A}">
                    <a16:rowId xmlns="" xmlns:a16="http://schemas.microsoft.com/office/drawing/2014/main" val="10002"/>
                  </a:ext>
                </a:extLst>
              </a:tr>
              <a:tr h="516118">
                <a:tc>
                  <a:txBody>
                    <a:bodyPr/>
                    <a:lstStyle/>
                    <a:p>
                      <a:r>
                        <a:rPr lang="en-US" sz="1800" dirty="0">
                          <a:solidFill>
                            <a:srgbClr val="FF0000"/>
                          </a:solidFill>
                        </a:rPr>
                        <a:t>13</a:t>
                      </a:r>
                    </a:p>
                  </a:txBody>
                  <a:tcPr/>
                </a:tc>
                <a:tc>
                  <a:txBody>
                    <a:bodyPr/>
                    <a:lstStyle/>
                    <a:p>
                      <a:r>
                        <a:rPr lang="en-US" sz="1800" dirty="0">
                          <a:solidFill>
                            <a:srgbClr val="FF0000"/>
                          </a:solidFill>
                        </a:rPr>
                        <a:t>14</a:t>
                      </a:r>
                    </a:p>
                  </a:txBody>
                  <a:tcPr/>
                </a:tc>
                <a:tc>
                  <a:txBody>
                    <a:bodyPr/>
                    <a:lstStyle/>
                    <a:p>
                      <a:r>
                        <a:rPr lang="en-US" sz="1800" dirty="0">
                          <a:solidFill>
                            <a:srgbClr val="FF0000"/>
                          </a:solidFill>
                        </a:rPr>
                        <a:t>15</a:t>
                      </a:r>
                    </a:p>
                  </a:txBody>
                  <a:tcPr/>
                </a:tc>
                <a:tc>
                  <a:txBody>
                    <a:bodyPr/>
                    <a:lstStyle/>
                    <a:p>
                      <a:r>
                        <a:rPr lang="en-US" sz="1800" dirty="0">
                          <a:solidFill>
                            <a:srgbClr val="FF0000"/>
                          </a:solidFill>
                        </a:rPr>
                        <a:t>12</a:t>
                      </a:r>
                    </a:p>
                  </a:txBody>
                  <a:tcPr/>
                </a:tc>
                <a:extLst>
                  <a:ext uri="{0D108BD9-81ED-4DB2-BD59-A6C34878D82A}">
                    <a16:rowId xmlns="" xmlns:a16="http://schemas.microsoft.com/office/drawing/2014/main" val="10003"/>
                  </a:ext>
                </a:extLst>
              </a:tr>
            </a:tbl>
          </a:graphicData>
        </a:graphic>
      </p:graphicFrame>
      <p:graphicFrame>
        <p:nvGraphicFramePr>
          <p:cNvPr id="5" name="Table 4"/>
          <p:cNvGraphicFramePr>
            <a:graphicFrameLocks noGrp="1"/>
          </p:cNvGraphicFramePr>
          <p:nvPr/>
        </p:nvGraphicFramePr>
        <p:xfrm>
          <a:off x="5867400" y="2819400"/>
          <a:ext cx="2362200" cy="2057401"/>
        </p:xfrm>
        <a:graphic>
          <a:graphicData uri="http://schemas.openxmlformats.org/drawingml/2006/table">
            <a:tbl>
              <a:tblPr firstRow="1" bandRow="1">
                <a:tableStyleId>{5C22544A-7EE6-4342-B048-85BDC9FD1C3A}</a:tableStyleId>
              </a:tblPr>
              <a:tblGrid>
                <a:gridCol w="590550">
                  <a:extLst>
                    <a:ext uri="{9D8B030D-6E8A-4147-A177-3AD203B41FA5}">
                      <a16:colId xmlns="" xmlns:a16="http://schemas.microsoft.com/office/drawing/2014/main" val="20000"/>
                    </a:ext>
                  </a:extLst>
                </a:gridCol>
                <a:gridCol w="590550">
                  <a:extLst>
                    <a:ext uri="{9D8B030D-6E8A-4147-A177-3AD203B41FA5}">
                      <a16:colId xmlns="" xmlns:a16="http://schemas.microsoft.com/office/drawing/2014/main" val="20001"/>
                    </a:ext>
                  </a:extLst>
                </a:gridCol>
                <a:gridCol w="590550">
                  <a:extLst>
                    <a:ext uri="{9D8B030D-6E8A-4147-A177-3AD203B41FA5}">
                      <a16:colId xmlns="" xmlns:a16="http://schemas.microsoft.com/office/drawing/2014/main" val="20002"/>
                    </a:ext>
                  </a:extLst>
                </a:gridCol>
                <a:gridCol w="590550">
                  <a:extLst>
                    <a:ext uri="{9D8B030D-6E8A-4147-A177-3AD203B41FA5}">
                      <a16:colId xmlns="" xmlns:a16="http://schemas.microsoft.com/office/drawing/2014/main" val="20003"/>
                    </a:ext>
                  </a:extLst>
                </a:gridCol>
              </a:tblGrid>
              <a:tr h="509047">
                <a:tc>
                  <a:txBody>
                    <a:bodyPr/>
                    <a:lstStyle/>
                    <a:p>
                      <a:r>
                        <a:rPr lang="en-US" sz="1800" dirty="0">
                          <a:solidFill>
                            <a:srgbClr val="FF0000"/>
                          </a:solidFill>
                        </a:rPr>
                        <a:t>1</a:t>
                      </a:r>
                    </a:p>
                  </a:txBody>
                  <a:tcPr/>
                </a:tc>
                <a:tc>
                  <a:txBody>
                    <a:bodyPr/>
                    <a:lstStyle/>
                    <a:p>
                      <a:r>
                        <a:rPr lang="en-US" sz="1800" dirty="0">
                          <a:solidFill>
                            <a:srgbClr val="FF0000"/>
                          </a:solidFill>
                        </a:rPr>
                        <a:t>2</a:t>
                      </a:r>
                    </a:p>
                  </a:txBody>
                  <a:tcPr/>
                </a:tc>
                <a:tc>
                  <a:txBody>
                    <a:bodyPr/>
                    <a:lstStyle/>
                    <a:p>
                      <a:r>
                        <a:rPr lang="en-US" sz="1800" dirty="0">
                          <a:solidFill>
                            <a:srgbClr val="FF0000"/>
                          </a:solidFill>
                        </a:rPr>
                        <a:t>3</a:t>
                      </a:r>
                    </a:p>
                  </a:txBody>
                  <a:tcPr/>
                </a:tc>
                <a:tc>
                  <a:txBody>
                    <a:bodyPr/>
                    <a:lstStyle/>
                    <a:p>
                      <a:r>
                        <a:rPr lang="en-US" sz="1800" dirty="0">
                          <a:solidFill>
                            <a:srgbClr val="FF0000"/>
                          </a:solidFill>
                        </a:rPr>
                        <a:t>4</a:t>
                      </a:r>
                    </a:p>
                  </a:txBody>
                  <a:tcPr/>
                </a:tc>
                <a:extLst>
                  <a:ext uri="{0D108BD9-81ED-4DB2-BD59-A6C34878D82A}">
                    <a16:rowId xmlns="" xmlns:a16="http://schemas.microsoft.com/office/drawing/2014/main" val="10000"/>
                  </a:ext>
                </a:extLst>
              </a:tr>
              <a:tr h="516118">
                <a:tc>
                  <a:txBody>
                    <a:bodyPr/>
                    <a:lstStyle/>
                    <a:p>
                      <a:r>
                        <a:rPr lang="en-US" sz="1800" dirty="0">
                          <a:solidFill>
                            <a:srgbClr val="FF0000"/>
                          </a:solidFill>
                        </a:rPr>
                        <a:t>5</a:t>
                      </a:r>
                    </a:p>
                  </a:txBody>
                  <a:tcPr/>
                </a:tc>
                <a:tc>
                  <a:txBody>
                    <a:bodyPr/>
                    <a:lstStyle/>
                    <a:p>
                      <a:r>
                        <a:rPr lang="en-US" sz="1800" dirty="0">
                          <a:solidFill>
                            <a:srgbClr val="FF0000"/>
                          </a:solidFill>
                        </a:rPr>
                        <a:t>6</a:t>
                      </a:r>
                    </a:p>
                  </a:txBody>
                  <a:tcPr/>
                </a:tc>
                <a:tc>
                  <a:txBody>
                    <a:bodyPr/>
                    <a:lstStyle/>
                    <a:p>
                      <a:r>
                        <a:rPr lang="en-US" sz="1800" dirty="0">
                          <a:solidFill>
                            <a:srgbClr val="FF0000"/>
                          </a:solidFill>
                        </a:rPr>
                        <a:t>7</a:t>
                      </a:r>
                    </a:p>
                  </a:txBody>
                  <a:tcPr/>
                </a:tc>
                <a:tc>
                  <a:txBody>
                    <a:bodyPr/>
                    <a:lstStyle/>
                    <a:p>
                      <a:r>
                        <a:rPr lang="en-US" sz="1800" dirty="0">
                          <a:solidFill>
                            <a:srgbClr val="FF0000"/>
                          </a:solidFill>
                        </a:rPr>
                        <a:t>8</a:t>
                      </a:r>
                    </a:p>
                  </a:txBody>
                  <a:tcPr/>
                </a:tc>
                <a:extLst>
                  <a:ext uri="{0D108BD9-81ED-4DB2-BD59-A6C34878D82A}">
                    <a16:rowId xmlns="" xmlns:a16="http://schemas.microsoft.com/office/drawing/2014/main" val="10001"/>
                  </a:ext>
                </a:extLst>
              </a:tr>
              <a:tr h="516118">
                <a:tc>
                  <a:txBody>
                    <a:bodyPr/>
                    <a:lstStyle/>
                    <a:p>
                      <a:r>
                        <a:rPr lang="en-US" sz="1800" dirty="0">
                          <a:solidFill>
                            <a:srgbClr val="FF0000"/>
                          </a:solidFill>
                        </a:rPr>
                        <a:t>9</a:t>
                      </a:r>
                    </a:p>
                  </a:txBody>
                  <a:tcPr/>
                </a:tc>
                <a:tc>
                  <a:txBody>
                    <a:bodyPr/>
                    <a:lstStyle/>
                    <a:p>
                      <a:r>
                        <a:rPr lang="en-US" sz="1800" dirty="0">
                          <a:solidFill>
                            <a:srgbClr val="FF0000"/>
                          </a:solidFill>
                        </a:rPr>
                        <a:t>10</a:t>
                      </a:r>
                    </a:p>
                  </a:txBody>
                  <a:tcPr/>
                </a:tc>
                <a:tc>
                  <a:txBody>
                    <a:bodyPr/>
                    <a:lstStyle/>
                    <a:p>
                      <a:r>
                        <a:rPr lang="en-US" sz="1800" dirty="0">
                          <a:solidFill>
                            <a:srgbClr val="FF0000"/>
                          </a:solidFill>
                        </a:rPr>
                        <a:t>11</a:t>
                      </a:r>
                    </a:p>
                  </a:txBody>
                  <a:tcPr/>
                </a:tc>
                <a:tc>
                  <a:txBody>
                    <a:bodyPr/>
                    <a:lstStyle/>
                    <a:p>
                      <a:r>
                        <a:rPr lang="en-US" sz="1800" dirty="0">
                          <a:solidFill>
                            <a:srgbClr val="FF0000"/>
                          </a:solidFill>
                        </a:rPr>
                        <a:t>12</a:t>
                      </a:r>
                    </a:p>
                  </a:txBody>
                  <a:tcPr/>
                </a:tc>
                <a:extLst>
                  <a:ext uri="{0D108BD9-81ED-4DB2-BD59-A6C34878D82A}">
                    <a16:rowId xmlns="" xmlns:a16="http://schemas.microsoft.com/office/drawing/2014/main" val="10002"/>
                  </a:ext>
                </a:extLst>
              </a:tr>
              <a:tr h="516118">
                <a:tc>
                  <a:txBody>
                    <a:bodyPr/>
                    <a:lstStyle/>
                    <a:p>
                      <a:r>
                        <a:rPr lang="en-US" sz="1800" dirty="0">
                          <a:solidFill>
                            <a:srgbClr val="FF0000"/>
                          </a:solidFill>
                        </a:rPr>
                        <a:t>13</a:t>
                      </a:r>
                    </a:p>
                  </a:txBody>
                  <a:tcPr/>
                </a:tc>
                <a:tc>
                  <a:txBody>
                    <a:bodyPr/>
                    <a:lstStyle/>
                    <a:p>
                      <a:r>
                        <a:rPr lang="en-US" sz="1800" dirty="0">
                          <a:solidFill>
                            <a:srgbClr val="FF0000"/>
                          </a:solidFill>
                        </a:rPr>
                        <a:t>14</a:t>
                      </a:r>
                    </a:p>
                  </a:txBody>
                  <a:tcPr/>
                </a:tc>
                <a:tc>
                  <a:txBody>
                    <a:bodyPr/>
                    <a:lstStyle/>
                    <a:p>
                      <a:r>
                        <a:rPr lang="en-US" sz="1800" dirty="0">
                          <a:solidFill>
                            <a:srgbClr val="FF0000"/>
                          </a:solidFill>
                        </a:rPr>
                        <a:t>15</a:t>
                      </a:r>
                    </a:p>
                  </a:txBody>
                  <a:tcPr/>
                </a:tc>
                <a:tc>
                  <a:txBody>
                    <a:bodyPr/>
                    <a:lstStyle/>
                    <a:p>
                      <a:endParaRPr lang="en-US" sz="1800" dirty="0">
                        <a:solidFill>
                          <a:srgbClr val="FF0000"/>
                        </a:solidFill>
                      </a:endParaRPr>
                    </a:p>
                  </a:txBody>
                  <a:tcPr/>
                </a:tc>
                <a:extLst>
                  <a:ext uri="{0D108BD9-81ED-4DB2-BD59-A6C34878D82A}">
                    <a16:rowId xmlns=""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2"/>
          <p:cNvPicPr>
            <a:picLocks noGrp="1" noChangeAspect="1" noChangeArrowheads="1"/>
          </p:cNvPicPr>
          <p:nvPr>
            <p:ph idx="1"/>
          </p:nvPr>
        </p:nvPicPr>
        <p:blipFill>
          <a:blip r:embed="rId2"/>
          <a:srcRect/>
          <a:stretch>
            <a:fillRect/>
          </a:stretch>
        </p:blipFill>
        <p:spPr>
          <a:xfrm>
            <a:off x="0" y="152400"/>
            <a:ext cx="9144000" cy="6537960"/>
          </a:xfrm>
          <a:solidFill>
            <a:srgbClr val="FFFFFF">
              <a:shade val="85000"/>
            </a:srgbClr>
          </a:solidFill>
          <a:ln w="88900" cap="sq">
            <a:solidFill>
              <a:srgbClr val="FFFFFF"/>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Content Placeholder 2"/>
          <p:cNvSpPr>
            <a:spLocks noGrp="1"/>
          </p:cNvSpPr>
          <p:nvPr>
            <p:ph idx="1"/>
          </p:nvPr>
        </p:nvSpPr>
        <p:spPr/>
        <p:txBody>
          <a:bodyPr/>
          <a:lstStyle/>
          <a:p>
            <a:pPr eaLnBrk="1" hangingPunct="1"/>
            <a:r>
              <a:rPr lang="en-US" altLang="en-US" b="1"/>
              <a:t>C’(2)=1+4  = 5  </a:t>
            </a:r>
            <a:endParaRPr lang="en-US" altLang="en-US"/>
          </a:p>
          <a:p>
            <a:pPr eaLnBrk="1" hangingPunct="1"/>
            <a:r>
              <a:rPr lang="en-US" altLang="en-US" b="1"/>
              <a:t>C’(3)=1+4  = 5</a:t>
            </a:r>
            <a:endParaRPr lang="en-US" altLang="en-US"/>
          </a:p>
          <a:p>
            <a:pPr eaLnBrk="1" hangingPunct="1"/>
            <a:r>
              <a:rPr lang="en-US" altLang="en-US" b="1"/>
              <a:t>C’(4)=1+2  = 3  (least cost node)	    </a:t>
            </a:r>
            <a:endParaRPr lang="en-US" altLang="en-US"/>
          </a:p>
          <a:p>
            <a:pPr eaLnBrk="1" hangingPunct="1"/>
            <a:r>
              <a:rPr lang="en-US" altLang="en-US" b="1"/>
              <a:t>C’(5)=1+4  = 5</a:t>
            </a:r>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85000" lnSpcReduction="20000"/>
          </a:bodyPr>
          <a:lstStyle/>
          <a:p>
            <a:pPr eaLnBrk="1" fontAlgn="auto" hangingPunct="1">
              <a:spcAft>
                <a:spcPts val="0"/>
              </a:spcAft>
              <a:buFont typeface="Arial" pitchFamily="34" charset="0"/>
              <a:buChar char="•"/>
              <a:defRPr/>
            </a:pPr>
            <a:r>
              <a:rPr lang="en-US" b="1" dirty="0"/>
              <a:t>C’(2)=1+4  = 5  </a:t>
            </a:r>
            <a:endParaRPr lang="en-US" dirty="0"/>
          </a:p>
          <a:p>
            <a:pPr eaLnBrk="1" fontAlgn="auto" hangingPunct="1">
              <a:spcAft>
                <a:spcPts val="0"/>
              </a:spcAft>
              <a:buFont typeface="Arial" pitchFamily="34" charset="0"/>
              <a:buChar char="•"/>
              <a:defRPr/>
            </a:pPr>
            <a:r>
              <a:rPr lang="en-US" b="1" dirty="0"/>
              <a:t>C’(3)=1+4  = 5</a:t>
            </a:r>
            <a:endParaRPr lang="en-US" dirty="0"/>
          </a:p>
          <a:p>
            <a:pPr eaLnBrk="1" fontAlgn="auto" hangingPunct="1">
              <a:spcAft>
                <a:spcPts val="0"/>
              </a:spcAft>
              <a:buFont typeface="Arial" pitchFamily="34" charset="0"/>
              <a:buChar char="•"/>
              <a:defRPr/>
            </a:pPr>
            <a:r>
              <a:rPr lang="en-US" b="1" dirty="0"/>
              <a:t>C’(5)=1+4  = 5 </a:t>
            </a:r>
            <a:endParaRPr lang="en-US" dirty="0"/>
          </a:p>
          <a:p>
            <a:pPr eaLnBrk="1" fontAlgn="auto" hangingPunct="1">
              <a:spcAft>
                <a:spcPts val="0"/>
              </a:spcAft>
              <a:buFont typeface="Arial" pitchFamily="34" charset="0"/>
              <a:buChar char="•"/>
              <a:defRPr/>
            </a:pPr>
            <a:r>
              <a:rPr lang="en-US" b="1" dirty="0"/>
              <a:t>C’(10)=2+1  = 3   (least cost node)</a:t>
            </a:r>
            <a:endParaRPr lang="en-US" dirty="0"/>
          </a:p>
          <a:p>
            <a:pPr eaLnBrk="1" fontAlgn="auto" hangingPunct="1">
              <a:spcAft>
                <a:spcPts val="0"/>
              </a:spcAft>
              <a:buFont typeface="Arial" pitchFamily="34" charset="0"/>
              <a:buChar char="•"/>
              <a:defRPr/>
            </a:pPr>
            <a:r>
              <a:rPr lang="en-US" b="1" dirty="0"/>
              <a:t>C’(11)=2+3  = 5</a:t>
            </a:r>
            <a:endParaRPr lang="en-US" dirty="0"/>
          </a:p>
          <a:p>
            <a:pPr eaLnBrk="1" fontAlgn="auto" hangingPunct="1">
              <a:spcAft>
                <a:spcPts val="0"/>
              </a:spcAft>
              <a:buFont typeface="Arial" pitchFamily="34" charset="0"/>
              <a:buChar char="•"/>
              <a:defRPr/>
            </a:pPr>
            <a:r>
              <a:rPr lang="en-US" dirty="0"/>
              <a:t>The live node with least C’ is node10,  which becomes the next E-node. It generates  all its children 22 and 23 and becomes dead node</a:t>
            </a:r>
          </a:p>
          <a:p>
            <a:pPr eaLnBrk="1" fontAlgn="auto" hangingPunct="1">
              <a:spcAft>
                <a:spcPts val="0"/>
              </a:spcAft>
              <a:buFont typeface="Arial" pitchFamily="34" charset="0"/>
              <a:buChar char="•"/>
              <a:defRPr/>
            </a:pPr>
            <a:r>
              <a:rPr lang="en-US" dirty="0"/>
              <a:t>The node 23 is determined as goal node and the search terminates</a:t>
            </a:r>
          </a:p>
          <a:p>
            <a:pPr eaLnBrk="1" fontAlgn="auto" hangingPunct="1">
              <a:spcAft>
                <a:spcPts val="0"/>
              </a:spcAft>
              <a:buFont typeface="Arial" pitchFamily="34" charset="0"/>
              <a:buChar char="•"/>
              <a:defRPr/>
            </a:pPr>
            <a:r>
              <a:rPr lang="en-US" dirty="0"/>
              <a:t>In this case LC search is as efficient as using exact function C()</a:t>
            </a:r>
          </a:p>
          <a:p>
            <a:pPr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g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9154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a:xfrm>
            <a:off x="2362200" y="685800"/>
            <a:ext cx="6629400" cy="1143000"/>
          </a:xfrm>
        </p:spPr>
        <p:txBody>
          <a:bodyPr/>
          <a:lstStyle/>
          <a:p>
            <a:pPr eaLnBrk="1" hangingPunct="1"/>
            <a:r>
              <a:rPr lang="en-US" altLang="en-US"/>
              <a:t>Control Abstraction for LC</a:t>
            </a:r>
          </a:p>
        </p:txBody>
      </p:sp>
      <p:sp>
        <p:nvSpPr>
          <p:cNvPr id="3" name="Content Placeholder 2"/>
          <p:cNvSpPr>
            <a:spLocks noGrp="1"/>
          </p:cNvSpPr>
          <p:nvPr>
            <p:ph idx="1"/>
          </p:nvPr>
        </p:nvSpPr>
        <p:spPr>
          <a:xfrm>
            <a:off x="685800" y="2286000"/>
            <a:ext cx="7772400" cy="3976688"/>
          </a:xfrm>
        </p:spPr>
        <p:txBody>
          <a:bodyPr rtlCol="0">
            <a:normAutofit fontScale="70000" lnSpcReduction="20000"/>
          </a:bodyPr>
          <a:lstStyle/>
          <a:p>
            <a:pPr eaLnBrk="1" fontAlgn="auto" hangingPunct="1">
              <a:spcAft>
                <a:spcPts val="0"/>
              </a:spcAft>
              <a:buFont typeface="Arial" pitchFamily="34" charset="0"/>
              <a:buChar char="•"/>
              <a:defRPr/>
            </a:pPr>
            <a:r>
              <a:rPr lang="en-US" b="1" dirty="0" err="1"/>
              <a:t>listnode</a:t>
            </a:r>
            <a:r>
              <a:rPr lang="en-US" b="1" dirty="0"/>
              <a:t> = record</a:t>
            </a:r>
            <a:endParaRPr lang="en-US" dirty="0"/>
          </a:p>
          <a:p>
            <a:pPr eaLnBrk="1" fontAlgn="auto" hangingPunct="1">
              <a:spcAft>
                <a:spcPts val="0"/>
              </a:spcAft>
              <a:buFont typeface="Arial" pitchFamily="34" charset="0"/>
              <a:buChar char="•"/>
              <a:defRPr/>
            </a:pPr>
            <a:r>
              <a:rPr lang="en-US" b="1" dirty="0"/>
              <a:t>{</a:t>
            </a:r>
            <a:endParaRPr lang="en-US" dirty="0"/>
          </a:p>
          <a:p>
            <a:pPr eaLnBrk="1" fontAlgn="auto" hangingPunct="1">
              <a:spcAft>
                <a:spcPts val="0"/>
              </a:spcAft>
              <a:buFont typeface="Arial" pitchFamily="34" charset="0"/>
              <a:buChar char="•"/>
              <a:defRPr/>
            </a:pPr>
            <a:r>
              <a:rPr lang="en-US" b="1" dirty="0" err="1"/>
              <a:t>listnode</a:t>
            </a:r>
            <a:r>
              <a:rPr lang="en-US" b="1" dirty="0"/>
              <a:t> *next, *parent; </a:t>
            </a:r>
            <a:endParaRPr lang="en-US" dirty="0"/>
          </a:p>
          <a:p>
            <a:pPr eaLnBrk="1" fontAlgn="auto" hangingPunct="1">
              <a:spcAft>
                <a:spcPts val="0"/>
              </a:spcAft>
              <a:buFont typeface="Arial" pitchFamily="34" charset="0"/>
              <a:buChar char="•"/>
              <a:defRPr/>
            </a:pPr>
            <a:r>
              <a:rPr lang="en-US" b="1" dirty="0"/>
              <a:t>Float cost;</a:t>
            </a:r>
            <a:endParaRPr lang="en-US" dirty="0"/>
          </a:p>
          <a:p>
            <a:pPr eaLnBrk="1" fontAlgn="auto" hangingPunct="1">
              <a:spcAft>
                <a:spcPts val="0"/>
              </a:spcAft>
              <a:buFont typeface="Arial" pitchFamily="34" charset="0"/>
              <a:buChar char="•"/>
              <a:defRPr/>
            </a:pPr>
            <a:r>
              <a:rPr lang="en-US" b="1" dirty="0"/>
              <a:t>}</a:t>
            </a:r>
            <a:endParaRPr lang="en-US" dirty="0"/>
          </a:p>
          <a:p>
            <a:pPr eaLnBrk="1" fontAlgn="auto" hangingPunct="1">
              <a:spcAft>
                <a:spcPts val="0"/>
              </a:spcAft>
              <a:buFont typeface="Arial" pitchFamily="34" charset="0"/>
              <a:buChar char="•"/>
              <a:defRPr/>
            </a:pPr>
            <a:r>
              <a:rPr lang="en-US" dirty="0"/>
              <a:t> </a:t>
            </a:r>
          </a:p>
          <a:p>
            <a:pPr eaLnBrk="1" fontAlgn="auto" hangingPunct="1">
              <a:spcAft>
                <a:spcPts val="0"/>
              </a:spcAft>
              <a:buFont typeface="Arial" pitchFamily="34" charset="0"/>
              <a:buChar char="•"/>
              <a:defRPr/>
            </a:pPr>
            <a:r>
              <a:rPr lang="en-US" b="1" dirty="0"/>
              <a:t>Algorithm LC Search(t)</a:t>
            </a:r>
            <a:endParaRPr lang="en-US" dirty="0"/>
          </a:p>
          <a:p>
            <a:pPr eaLnBrk="1" fontAlgn="auto" hangingPunct="1">
              <a:spcAft>
                <a:spcPts val="0"/>
              </a:spcAft>
              <a:buFont typeface="Arial" pitchFamily="34" charset="0"/>
              <a:buChar char="•"/>
              <a:defRPr/>
            </a:pPr>
            <a:r>
              <a:rPr lang="en-US" b="1" dirty="0"/>
              <a:t>\\ Search t for an answer node</a:t>
            </a:r>
            <a:endParaRPr lang="en-US" dirty="0"/>
          </a:p>
          <a:p>
            <a:pPr eaLnBrk="1" fontAlgn="auto" hangingPunct="1">
              <a:spcAft>
                <a:spcPts val="0"/>
              </a:spcAft>
              <a:buFont typeface="Arial" pitchFamily="34" charset="0"/>
              <a:buChar char="•"/>
              <a:defRPr/>
            </a:pPr>
            <a:r>
              <a:rPr lang="en-US" dirty="0"/>
              <a:t>{</a:t>
            </a:r>
          </a:p>
          <a:p>
            <a:pPr eaLnBrk="1" fontAlgn="auto" hangingPunct="1">
              <a:spcAft>
                <a:spcPts val="0"/>
              </a:spcAft>
              <a:buFont typeface="Arial" pitchFamily="34" charset="0"/>
              <a:buChar char="•"/>
              <a:defRPr/>
            </a:pPr>
            <a:r>
              <a:rPr lang="en-US" dirty="0"/>
              <a:t>	If *t is an answer node  then output *t and  return;</a:t>
            </a:r>
          </a:p>
          <a:p>
            <a:pPr eaLnBrk="1" fontAlgn="auto" hangingPunct="1">
              <a:spcAft>
                <a:spcPts val="0"/>
              </a:spcAft>
              <a:buFont typeface="Arial" pitchFamily="34" charset="0"/>
              <a:buChar char="•"/>
              <a:defRPr/>
            </a:pPr>
            <a:r>
              <a:rPr lang="en-US" dirty="0"/>
              <a:t>E = t ; \\ E-node</a:t>
            </a:r>
          </a:p>
          <a:p>
            <a:pPr eaLnBrk="1" fontAlgn="auto" hangingPunct="1">
              <a:spcAft>
                <a:spcPts val="0"/>
              </a:spcAft>
              <a:buFont typeface="Arial" pitchFamily="34" charset="0"/>
              <a:buChar char="•"/>
              <a:defRPr/>
            </a:pPr>
            <a:r>
              <a:rPr lang="en-US" dirty="0"/>
              <a:t>Initialize the list of live nodes to be empty;</a:t>
            </a:r>
          </a:p>
        </p:txBody>
      </p:sp>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a:xfrm>
            <a:off x="2362200" y="685800"/>
            <a:ext cx="6629400" cy="1143000"/>
          </a:xfrm>
        </p:spPr>
        <p:txBody>
          <a:bodyPr/>
          <a:lstStyle/>
          <a:p>
            <a:pPr eaLnBrk="1" hangingPunct="1"/>
            <a:r>
              <a:rPr lang="en-US" altLang="en-US"/>
              <a:t>Control Abstraction for LC</a:t>
            </a:r>
          </a:p>
        </p:txBody>
      </p:sp>
      <p:sp>
        <p:nvSpPr>
          <p:cNvPr id="3" name="Content Placeholder 2"/>
          <p:cNvSpPr>
            <a:spLocks noGrp="1"/>
          </p:cNvSpPr>
          <p:nvPr>
            <p:ph idx="1"/>
          </p:nvPr>
        </p:nvSpPr>
        <p:spPr>
          <a:xfrm>
            <a:off x="685800" y="2147888"/>
            <a:ext cx="7772400" cy="4481512"/>
          </a:xfrm>
        </p:spPr>
        <p:txBody>
          <a:bodyPr rtlCol="0">
            <a:normAutofit fontScale="47500" lnSpcReduction="20000"/>
          </a:bodyPr>
          <a:lstStyle/>
          <a:p>
            <a:pPr eaLnBrk="1" fontAlgn="auto" hangingPunct="1">
              <a:spcAft>
                <a:spcPts val="0"/>
              </a:spcAft>
              <a:buFont typeface="Arial" pitchFamily="34" charset="0"/>
              <a:buChar char="•"/>
              <a:defRPr/>
            </a:pPr>
            <a:r>
              <a:rPr lang="en-US" sz="3400" dirty="0"/>
              <a:t>Initialize the list of live nodes to be empty;</a:t>
            </a:r>
          </a:p>
          <a:p>
            <a:pPr eaLnBrk="1" fontAlgn="auto" hangingPunct="1">
              <a:spcAft>
                <a:spcPts val="0"/>
              </a:spcAft>
              <a:buFont typeface="Arial" pitchFamily="34" charset="0"/>
              <a:buChar char="•"/>
              <a:defRPr/>
            </a:pPr>
            <a:r>
              <a:rPr lang="en-US" sz="3400" dirty="0"/>
              <a:t>Repeat</a:t>
            </a:r>
          </a:p>
          <a:p>
            <a:pPr eaLnBrk="1" fontAlgn="auto" hangingPunct="1">
              <a:spcAft>
                <a:spcPts val="0"/>
              </a:spcAft>
              <a:buFont typeface="Arial" pitchFamily="34" charset="0"/>
              <a:buChar char="•"/>
              <a:defRPr/>
            </a:pPr>
            <a:r>
              <a:rPr lang="en-US" sz="3400" dirty="0"/>
              <a:t>{</a:t>
            </a:r>
          </a:p>
          <a:p>
            <a:pPr eaLnBrk="1" fontAlgn="auto" hangingPunct="1">
              <a:spcAft>
                <a:spcPts val="0"/>
              </a:spcAft>
              <a:buFont typeface="Arial" pitchFamily="34" charset="0"/>
              <a:buChar char="•"/>
              <a:defRPr/>
            </a:pPr>
            <a:r>
              <a:rPr lang="en-US" sz="3400" dirty="0"/>
              <a:t>	For each child x of E do</a:t>
            </a:r>
          </a:p>
          <a:p>
            <a:pPr eaLnBrk="1" fontAlgn="auto" hangingPunct="1">
              <a:spcAft>
                <a:spcPts val="0"/>
              </a:spcAft>
              <a:buFont typeface="Arial" pitchFamily="34" charset="0"/>
              <a:buChar char="•"/>
              <a:defRPr/>
            </a:pPr>
            <a:r>
              <a:rPr lang="en-US" sz="3400" dirty="0"/>
              <a:t>{</a:t>
            </a:r>
          </a:p>
          <a:p>
            <a:pPr eaLnBrk="1" fontAlgn="auto" hangingPunct="1">
              <a:spcAft>
                <a:spcPts val="0"/>
              </a:spcAft>
              <a:buFont typeface="Arial" pitchFamily="34" charset="0"/>
              <a:buChar char="•"/>
              <a:defRPr/>
            </a:pPr>
            <a:r>
              <a:rPr lang="en-US" sz="3400" dirty="0"/>
              <a:t>	If x is an answer node the output the path from x to t and return</a:t>
            </a:r>
          </a:p>
          <a:p>
            <a:pPr eaLnBrk="1" fontAlgn="auto" hangingPunct="1">
              <a:spcAft>
                <a:spcPts val="0"/>
              </a:spcAft>
              <a:buFont typeface="Arial" pitchFamily="34" charset="0"/>
              <a:buChar char="•"/>
              <a:defRPr/>
            </a:pPr>
            <a:r>
              <a:rPr lang="en-US" sz="3400" dirty="0"/>
              <a:t>Add(x) ;  \\ x  is  a new live node.</a:t>
            </a:r>
          </a:p>
          <a:p>
            <a:pPr eaLnBrk="1" fontAlgn="auto" hangingPunct="1">
              <a:spcAft>
                <a:spcPts val="0"/>
              </a:spcAft>
              <a:buFont typeface="Arial" pitchFamily="34" charset="0"/>
              <a:buChar char="•"/>
              <a:defRPr/>
            </a:pPr>
            <a:r>
              <a:rPr lang="en-US" sz="3400" dirty="0"/>
              <a:t>(x-&gt;parent):=E; </a:t>
            </a:r>
            <a:r>
              <a:rPr lang="en-US" sz="3400" u="sng" dirty="0">
                <a:hlinkClick r:id="rId2"/>
              </a:rPr>
              <a:t>\\Pointer</a:t>
            </a:r>
            <a:r>
              <a:rPr lang="en-US" sz="3400" dirty="0"/>
              <a:t> for path to root.</a:t>
            </a:r>
          </a:p>
          <a:p>
            <a:pPr eaLnBrk="1" fontAlgn="auto" hangingPunct="1">
              <a:spcAft>
                <a:spcPts val="0"/>
              </a:spcAft>
              <a:buFont typeface="Arial" pitchFamily="34" charset="0"/>
              <a:buChar char="•"/>
              <a:defRPr/>
            </a:pPr>
            <a:r>
              <a:rPr lang="en-US" sz="3400" dirty="0"/>
              <a:t>}</a:t>
            </a:r>
          </a:p>
          <a:p>
            <a:pPr eaLnBrk="1" fontAlgn="auto" hangingPunct="1">
              <a:spcAft>
                <a:spcPts val="0"/>
              </a:spcAft>
              <a:buFont typeface="Arial" pitchFamily="34" charset="0"/>
              <a:buChar char="•"/>
              <a:defRPr/>
            </a:pPr>
            <a:r>
              <a:rPr lang="en-US" sz="3400" dirty="0"/>
              <a:t>If  there are no more live nodes then </a:t>
            </a:r>
          </a:p>
          <a:p>
            <a:pPr eaLnBrk="1" fontAlgn="auto" hangingPunct="1">
              <a:spcAft>
                <a:spcPts val="0"/>
              </a:spcAft>
              <a:buFont typeface="Arial" pitchFamily="34" charset="0"/>
              <a:buChar char="•"/>
              <a:defRPr/>
            </a:pPr>
            <a:r>
              <a:rPr lang="en-US" sz="3400" dirty="0"/>
              <a:t>{</a:t>
            </a:r>
          </a:p>
          <a:p>
            <a:pPr eaLnBrk="1" fontAlgn="auto" hangingPunct="1">
              <a:spcAft>
                <a:spcPts val="0"/>
              </a:spcAft>
              <a:buFont typeface="Arial" pitchFamily="34" charset="0"/>
              <a:buChar char="•"/>
              <a:defRPr/>
            </a:pPr>
            <a:r>
              <a:rPr lang="en-US" sz="3400" dirty="0"/>
              <a:t>	Write(“No answer  node”); return;</a:t>
            </a:r>
          </a:p>
          <a:p>
            <a:pPr eaLnBrk="1" fontAlgn="auto" hangingPunct="1">
              <a:spcAft>
                <a:spcPts val="0"/>
              </a:spcAft>
              <a:buFont typeface="Arial" pitchFamily="34" charset="0"/>
              <a:buChar char="•"/>
              <a:defRPr/>
            </a:pPr>
            <a:r>
              <a:rPr lang="en-US" sz="3400" dirty="0"/>
              <a:t>}</a:t>
            </a:r>
          </a:p>
          <a:p>
            <a:pPr eaLnBrk="1" fontAlgn="auto" hangingPunct="1">
              <a:spcAft>
                <a:spcPts val="0"/>
              </a:spcAft>
              <a:buFont typeface="Arial" pitchFamily="34" charset="0"/>
              <a:buChar char="•"/>
              <a:defRPr/>
            </a:pPr>
            <a:r>
              <a:rPr lang="en-US" sz="3400" dirty="0"/>
              <a:t>E=Least();</a:t>
            </a:r>
          </a:p>
          <a:p>
            <a:pPr eaLnBrk="1" fontAlgn="auto" hangingPunct="1">
              <a:spcAft>
                <a:spcPts val="0"/>
              </a:spcAft>
              <a:buFont typeface="Arial" pitchFamily="34" charset="0"/>
              <a:buChar char="•"/>
              <a:defRPr/>
            </a:pPr>
            <a:r>
              <a:rPr lang="en-US" sz="3400" dirty="0"/>
              <a:t>} until (false);</a:t>
            </a:r>
          </a:p>
          <a:p>
            <a:pPr eaLnBrk="1" fontAlgn="auto" hangingPunct="1">
              <a:spcAft>
                <a:spcPts val="0"/>
              </a:spcAft>
              <a:buFont typeface="Arial" pitchFamily="34" charset="0"/>
              <a:buChar char="•"/>
              <a:defRPr/>
            </a:pPr>
            <a:r>
              <a:rPr lang="en-US" sz="3400" dirty="0"/>
              <a:t>}</a:t>
            </a:r>
          </a:p>
          <a:p>
            <a:pPr eaLnBrk="1" fontAlgn="auto" hangingPunct="1">
              <a:spcAft>
                <a:spcPts val="0"/>
              </a:spcAft>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p:cNvSpPr>
            <a:spLocks noGrp="1"/>
          </p:cNvSpPr>
          <p:nvPr>
            <p:ph type="title"/>
          </p:nvPr>
        </p:nvSpPr>
        <p:spPr>
          <a:xfrm>
            <a:off x="4419600" y="685800"/>
            <a:ext cx="4572000" cy="1143000"/>
          </a:xfrm>
        </p:spPr>
        <p:txBody>
          <a:bodyPr/>
          <a:lstStyle/>
          <a:p>
            <a:pPr eaLnBrk="1" hangingPunct="1"/>
            <a:r>
              <a:rPr lang="en-US" altLang="en-US"/>
              <a:t>Bounding</a:t>
            </a:r>
          </a:p>
        </p:txBody>
      </p:sp>
      <p:sp>
        <p:nvSpPr>
          <p:cNvPr id="3" name="Content Placeholder 2"/>
          <p:cNvSpPr>
            <a:spLocks noGrp="1"/>
          </p:cNvSpPr>
          <p:nvPr>
            <p:ph idx="1"/>
          </p:nvPr>
        </p:nvSpPr>
        <p:spPr/>
        <p:txBody>
          <a:bodyPr rtlCol="0">
            <a:normAutofit fontScale="92500" lnSpcReduction="10000"/>
          </a:bodyPr>
          <a:lstStyle/>
          <a:p>
            <a:pPr eaLnBrk="1" fontAlgn="auto" hangingPunct="1">
              <a:spcAft>
                <a:spcPts val="0"/>
              </a:spcAft>
              <a:buFont typeface="Arial" pitchFamily="34" charset="0"/>
              <a:buChar char="•"/>
              <a:defRPr/>
            </a:pPr>
            <a:r>
              <a:rPr lang="en-US" dirty="0"/>
              <a:t>A branch -and-bound searches the state space tree using any search mechanism in which all the children of the E-node are generated before another node becomes the E-node.</a:t>
            </a:r>
          </a:p>
          <a:p>
            <a:pPr eaLnBrk="1" fontAlgn="auto" hangingPunct="1">
              <a:spcAft>
                <a:spcPts val="0"/>
              </a:spcAft>
              <a:buFont typeface="Arial" pitchFamily="34" charset="0"/>
              <a:buChar char="•"/>
              <a:defRPr/>
            </a:pPr>
            <a:r>
              <a:rPr lang="en-US" dirty="0"/>
              <a:t> </a:t>
            </a:r>
          </a:p>
          <a:p>
            <a:pPr eaLnBrk="1" fontAlgn="auto" hangingPunct="1">
              <a:spcAft>
                <a:spcPts val="0"/>
              </a:spcAft>
              <a:buFont typeface="Arial" pitchFamily="34" charset="0"/>
              <a:buChar char="•"/>
              <a:defRPr/>
            </a:pPr>
            <a:r>
              <a:rPr lang="en-US" dirty="0"/>
              <a:t>We assume that each answer node x has a cost c(x) associated with it and that a minimum-cost answer node is to be found. Three common search strategies are FIFO, LIFO, and LC.</a:t>
            </a:r>
          </a:p>
          <a:p>
            <a:pPr eaLnBrk="1" fontAlgn="auto" hangingPunct="1">
              <a:spcAft>
                <a:spcPts val="0"/>
              </a:spcAft>
              <a:buFont typeface="Arial" pitchFamily="34" charset="0"/>
              <a:buChar char="•"/>
              <a:defRPr/>
            </a:pPr>
            <a:r>
              <a:rPr lang="en-US" dirty="0"/>
              <a:t> </a:t>
            </a:r>
          </a:p>
          <a:p>
            <a:pPr eaLnBrk="1" fontAlgn="auto" hangingPunct="1">
              <a:spcAft>
                <a:spcPts val="0"/>
              </a:spcAft>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92500"/>
          </a:bodyPr>
          <a:lstStyle/>
          <a:p>
            <a:pPr eaLnBrk="1" fontAlgn="auto" hangingPunct="1">
              <a:spcAft>
                <a:spcPts val="0"/>
              </a:spcAft>
              <a:buFont typeface="Arial" pitchFamily="34" charset="0"/>
              <a:buChar char="•"/>
              <a:defRPr/>
            </a:pPr>
            <a:r>
              <a:rPr lang="en-US" dirty="0"/>
              <a:t>If </a:t>
            </a:r>
            <a:r>
              <a:rPr lang="en-US" b="1" dirty="0"/>
              <a:t>upper</a:t>
            </a:r>
            <a:r>
              <a:rPr lang="en-US" dirty="0"/>
              <a:t> is an upper  bound, then all live nodes x with c’ (x)&gt;upper may be killed  as all answer nodes reachable from x have cost c(x)&gt;=c’(x)&gt;upper</a:t>
            </a:r>
          </a:p>
          <a:p>
            <a:pPr eaLnBrk="1" fontAlgn="auto" hangingPunct="1">
              <a:spcAft>
                <a:spcPts val="0"/>
              </a:spcAft>
              <a:buFont typeface="Arial" pitchFamily="34" charset="0"/>
              <a:buChar char="•"/>
              <a:defRPr/>
            </a:pPr>
            <a:r>
              <a:rPr lang="en-US" dirty="0"/>
              <a:t>The starting value for upper can be set to infinity.</a:t>
            </a:r>
          </a:p>
          <a:p>
            <a:pPr eaLnBrk="1" fontAlgn="auto" hangingPunct="1">
              <a:spcAft>
                <a:spcPts val="0"/>
              </a:spcAft>
              <a:buFont typeface="Arial" pitchFamily="34" charset="0"/>
              <a:buChar char="•"/>
              <a:defRPr/>
            </a:pPr>
            <a:r>
              <a:rPr lang="en-US" dirty="0"/>
              <a:t>Each time  a  new answer node is found, the value of upper can be updated</a:t>
            </a:r>
          </a:p>
          <a:p>
            <a:pPr eaLnBrk="1" fontAlgn="auto" hangingPunct="1">
              <a:spcAft>
                <a:spcPts val="0"/>
              </a:spcAft>
              <a:buFont typeface="Arial" pitchFamily="34" charset="0"/>
              <a:buChar char="•"/>
              <a:defRPr/>
            </a:pPr>
            <a:r>
              <a:rPr lang="en-US" dirty="0"/>
              <a:t>C’(x) and upper can be computed using formulas</a:t>
            </a:r>
          </a:p>
          <a:p>
            <a:pPr eaLnBrk="1" fontAlgn="auto" hangingPunct="1">
              <a:spcAft>
                <a:spcPts val="0"/>
              </a:spcAft>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a:xfrm>
            <a:off x="2286000" y="685800"/>
            <a:ext cx="6705600" cy="1143000"/>
          </a:xfrm>
        </p:spPr>
        <p:txBody>
          <a:bodyPr/>
          <a:lstStyle/>
          <a:p>
            <a:pPr eaLnBrk="1" hangingPunct="1"/>
            <a:r>
              <a:rPr lang="en-US" altLang="en-US" b="1"/>
              <a:t>Job Sequencing Problem</a:t>
            </a:r>
            <a:endParaRPr lang="en-US" altLang="en-US"/>
          </a:p>
        </p:txBody>
      </p:sp>
      <p:sp>
        <p:nvSpPr>
          <p:cNvPr id="180227" name="Content Placeholder 2"/>
          <p:cNvSpPr>
            <a:spLocks noGrp="1"/>
          </p:cNvSpPr>
          <p:nvPr>
            <p:ph idx="1"/>
          </p:nvPr>
        </p:nvSpPr>
        <p:spPr/>
        <p:txBody>
          <a:bodyPr/>
          <a:lstStyle/>
          <a:p>
            <a:pPr eaLnBrk="1" hangingPunct="1"/>
            <a:r>
              <a:rPr lang="en-US" altLang="en-US"/>
              <a:t>Given n jobs and  one processor</a:t>
            </a:r>
          </a:p>
          <a:p>
            <a:pPr eaLnBrk="1" hangingPunct="1"/>
            <a:r>
              <a:rPr lang="en-US" altLang="en-US"/>
              <a:t>	 	Each job i  is defined as 3 tuples(P</a:t>
            </a:r>
            <a:r>
              <a:rPr lang="en-US" altLang="en-US" baseline="-25000"/>
              <a:t>i</a:t>
            </a:r>
            <a:r>
              <a:rPr lang="en-US" altLang="en-US"/>
              <a:t>,d</a:t>
            </a:r>
            <a:r>
              <a:rPr lang="en-US" altLang="en-US" baseline="-25000"/>
              <a:t>i</a:t>
            </a:r>
            <a:r>
              <a:rPr lang="en-US" altLang="en-US"/>
              <a:t>,t</a:t>
            </a:r>
            <a:r>
              <a:rPr lang="en-US" altLang="en-US" baseline="-25000"/>
              <a:t>i</a:t>
            </a:r>
            <a:r>
              <a:rPr lang="en-US" altLang="en-US"/>
              <a:t>)</a:t>
            </a:r>
          </a:p>
          <a:p>
            <a:pPr eaLnBrk="1" hangingPunct="1"/>
            <a:r>
              <a:rPr lang="en-US" altLang="en-US"/>
              <a:t>		t</a:t>
            </a:r>
            <a:r>
              <a:rPr lang="en-US" altLang="en-US" baseline="-25000"/>
              <a:t>i </a:t>
            </a:r>
            <a:r>
              <a:rPr lang="en-US" altLang="en-US"/>
              <a:t> -  processing time in units</a:t>
            </a:r>
          </a:p>
          <a:p>
            <a:pPr eaLnBrk="1" hangingPunct="1"/>
            <a:r>
              <a:rPr lang="en-US" altLang="en-US"/>
              <a:t>		d</a:t>
            </a:r>
            <a:r>
              <a:rPr lang="en-US" altLang="en-US" baseline="-25000"/>
              <a:t>i  </a:t>
            </a:r>
            <a:r>
              <a:rPr lang="en-US" altLang="en-US"/>
              <a:t>-  deadline</a:t>
            </a:r>
          </a:p>
          <a:p>
            <a:pPr eaLnBrk="1" hangingPunct="1"/>
            <a:r>
              <a:rPr lang="en-US" altLang="en-US"/>
              <a:t>		P</a:t>
            </a:r>
            <a:r>
              <a:rPr lang="en-US" altLang="en-US" baseline="-25000"/>
              <a:t>i  </a:t>
            </a:r>
            <a:r>
              <a:rPr lang="en-US" altLang="en-US"/>
              <a:t>-  penalty, if the job I is not completed within the deadline, then penalty P</a:t>
            </a:r>
            <a:r>
              <a:rPr lang="en-US" altLang="en-US" baseline="-25000"/>
              <a:t>i</a:t>
            </a:r>
            <a:r>
              <a:rPr lang="en-US" altLang="en-US"/>
              <a:t>  is incurred</a:t>
            </a:r>
          </a:p>
          <a:p>
            <a:pPr eaLnBrk="1" hangingPunct="1"/>
            <a:endParaRPr lang="en-US" altLang="en-US"/>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Content Placeholder 2"/>
          <p:cNvSpPr>
            <a:spLocks noGrp="1"/>
          </p:cNvSpPr>
          <p:nvPr>
            <p:ph idx="1"/>
          </p:nvPr>
        </p:nvSpPr>
        <p:spPr/>
        <p:txBody>
          <a:bodyPr/>
          <a:lstStyle/>
          <a:p>
            <a:pPr eaLnBrk="1" hangingPunct="1"/>
            <a:r>
              <a:rPr lang="en-US" altLang="en-US" b="1"/>
              <a:t>objective of the problem</a:t>
            </a:r>
          </a:p>
          <a:p>
            <a:pPr eaLnBrk="1" hangingPunct="1"/>
            <a:r>
              <a:rPr lang="en-US" altLang="en-US"/>
              <a:t>	To select the subset J of n jobs  such that all jobs in J can be completed by their deadlines. Hence  a penalty is incurred only on those jobs not in J. The  subset J should have  minimum penalty among all possible subsets J. such that a J is optimal.</a:t>
            </a:r>
          </a:p>
          <a:p>
            <a:pPr eaLnBrk="1" hangingPunct="1"/>
            <a:endParaRPr lang="en-US" altLang="en-US"/>
          </a:p>
        </p:txBody>
      </p:sp>
    </p:spTree>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Content Placeholder 2"/>
          <p:cNvSpPr>
            <a:spLocks noGrp="1"/>
          </p:cNvSpPr>
          <p:nvPr>
            <p:ph idx="1"/>
          </p:nvPr>
        </p:nvSpPr>
        <p:spPr/>
        <p:txBody>
          <a:bodyPr/>
          <a:lstStyle/>
          <a:p>
            <a:pPr eaLnBrk="1" hangingPunct="1"/>
            <a:r>
              <a:rPr lang="en-US" altLang="en-US"/>
              <a:t>Let  us assume that n=4</a:t>
            </a:r>
          </a:p>
          <a:p>
            <a:pPr eaLnBrk="1" hangingPunct="1"/>
            <a:r>
              <a:rPr lang="en-US" altLang="en-US"/>
              <a:t>(P1,d1,t1) = (5,1,1)</a:t>
            </a:r>
          </a:p>
          <a:p>
            <a:pPr eaLnBrk="1" hangingPunct="1"/>
            <a:r>
              <a:rPr lang="en-US" altLang="en-US"/>
              <a:t>(P2,d2,t2) = (10,3,2)</a:t>
            </a:r>
          </a:p>
          <a:p>
            <a:pPr eaLnBrk="1" hangingPunct="1"/>
            <a:r>
              <a:rPr lang="en-US" altLang="en-US"/>
              <a:t>(P3,d3,t3) = (6,2,1)</a:t>
            </a:r>
          </a:p>
          <a:p>
            <a:pPr eaLnBrk="1" hangingPunct="1"/>
            <a:r>
              <a:rPr lang="en-US" altLang="en-US"/>
              <a:t>(P4,d5,t4) = (3,1,1)</a:t>
            </a:r>
          </a:p>
        </p:txBody>
      </p:sp>
    </p:spTree>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2057400"/>
            <a:ext cx="6477000" cy="3733800"/>
          </a:xfrm>
        </p:spPr>
      </p:pic>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71600" y="2057400"/>
            <a:ext cx="6477000" cy="3810000"/>
          </a:xfrm>
        </p:spPr>
      </p:pic>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Content Placeholder 2"/>
          <p:cNvSpPr>
            <a:spLocks noGrp="1"/>
          </p:cNvSpPr>
          <p:nvPr>
            <p:ph idx="1"/>
          </p:nvPr>
        </p:nvSpPr>
        <p:spPr/>
        <p:txBody>
          <a:bodyPr/>
          <a:lstStyle/>
          <a:p>
            <a:pPr eaLnBrk="1" hangingPunct="1"/>
            <a:r>
              <a:rPr lang="en-US" altLang="en-US"/>
              <a:t>C(x) can be calculated by generating the whole state space. Cost of not including the jobs.</a:t>
            </a:r>
          </a:p>
          <a:p>
            <a:pPr eaLnBrk="1" hangingPunct="1"/>
            <a:r>
              <a:rPr lang="en-US" altLang="en-US"/>
              <a:t>Calculate for leaf nodes first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g0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9344"/>
            <a:ext cx="8839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85000" lnSpcReduction="10000"/>
          </a:bodyPr>
          <a:lstStyle/>
          <a:p>
            <a:pPr eaLnBrk="1" fontAlgn="auto" hangingPunct="1">
              <a:spcAft>
                <a:spcPts val="0"/>
              </a:spcAft>
              <a:buFont typeface="Arial" pitchFamily="34" charset="0"/>
              <a:buChar char="•"/>
              <a:defRPr/>
            </a:pPr>
            <a:r>
              <a:rPr lang="en-US" dirty="0"/>
              <a:t>C(4)( Jobs 1,2 and 4 are not chosen) = P1+P2+P4=5+6+3=14</a:t>
            </a:r>
          </a:p>
          <a:p>
            <a:pPr eaLnBrk="1" fontAlgn="auto" hangingPunct="1">
              <a:spcAft>
                <a:spcPts val="0"/>
              </a:spcAft>
              <a:buFont typeface="Arial" pitchFamily="34" charset="0"/>
              <a:buChar char="•"/>
              <a:defRPr/>
            </a:pPr>
            <a:r>
              <a:rPr lang="en-US" dirty="0"/>
              <a:t>C(5)( Jobs 1,2 and 3 are not) </a:t>
            </a:r>
          </a:p>
          <a:p>
            <a:pPr eaLnBrk="1" fontAlgn="auto" hangingPunct="1">
              <a:spcAft>
                <a:spcPts val="0"/>
              </a:spcAft>
              <a:buFont typeface="Arial" pitchFamily="34" charset="0"/>
              <a:buChar char="•"/>
              <a:defRPr/>
            </a:pPr>
            <a:r>
              <a:rPr lang="en-US" dirty="0"/>
              <a:t>=P1+ P2+P3=5+10+6=19</a:t>
            </a:r>
          </a:p>
          <a:p>
            <a:pPr eaLnBrk="1" fontAlgn="auto" hangingPunct="1">
              <a:spcAft>
                <a:spcPts val="0"/>
              </a:spcAft>
              <a:buFont typeface="Arial" pitchFamily="34" charset="0"/>
              <a:buChar char="•"/>
              <a:defRPr/>
            </a:pPr>
            <a:r>
              <a:rPr lang="en-US" dirty="0"/>
              <a:t>C(6)( Jobs 3 and 4 are not chosen) = P3+P4=6+3=9</a:t>
            </a:r>
          </a:p>
          <a:p>
            <a:pPr eaLnBrk="1" fontAlgn="auto" hangingPunct="1">
              <a:spcAft>
                <a:spcPts val="0"/>
              </a:spcAft>
              <a:buFont typeface="Arial" pitchFamily="34" charset="0"/>
              <a:buChar char="•"/>
              <a:defRPr/>
            </a:pPr>
            <a:r>
              <a:rPr lang="en-US" dirty="0"/>
              <a:t>C(7)( Jobs 2 and 4 are not chosen) = P2+P4=10+3=13</a:t>
            </a:r>
          </a:p>
          <a:p>
            <a:pPr eaLnBrk="1" fontAlgn="auto" hangingPunct="1">
              <a:spcAft>
                <a:spcPts val="0"/>
              </a:spcAft>
              <a:buFont typeface="Arial" pitchFamily="34" charset="0"/>
              <a:buChar char="•"/>
              <a:defRPr/>
            </a:pPr>
            <a:r>
              <a:rPr lang="en-US" dirty="0"/>
              <a:t>C(8)( Jobs 2 and3 are not chosen) = P2+P3=10+6=16</a:t>
            </a:r>
          </a:p>
          <a:p>
            <a:pPr eaLnBrk="1" fontAlgn="auto" hangingPunct="1">
              <a:spcAft>
                <a:spcPts val="0"/>
              </a:spcAft>
              <a:buFont typeface="Arial" pitchFamily="34" charset="0"/>
              <a:buChar char="•"/>
              <a:defRPr/>
            </a:pPr>
            <a:r>
              <a:rPr lang="en-US" dirty="0"/>
              <a:t>C(9)( Jobs 1 and 4 are not chosen) = P1+P4=5+3=8</a:t>
            </a:r>
          </a:p>
          <a:p>
            <a:pPr eaLnBrk="1" fontAlgn="auto" hangingPunct="1">
              <a:spcAft>
                <a:spcPts val="0"/>
              </a:spcAft>
              <a:buFont typeface="Arial" pitchFamily="34" charset="0"/>
              <a:buChar char="•"/>
              <a:defRPr/>
            </a:pPr>
            <a:r>
              <a:rPr lang="en-US" dirty="0"/>
              <a:t>C(10)( Jobs 1 and 3 are not chosen) = P1+P3=5+6=11</a:t>
            </a:r>
          </a:p>
          <a:p>
            <a:pPr eaLnBrk="1" fontAlgn="auto" hangingPunct="1">
              <a:spcAft>
                <a:spcPts val="0"/>
              </a:spcAft>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92500" lnSpcReduction="20000"/>
          </a:bodyPr>
          <a:lstStyle/>
          <a:p>
            <a:pPr eaLnBrk="1" fontAlgn="auto" hangingPunct="1">
              <a:spcAft>
                <a:spcPts val="0"/>
              </a:spcAft>
              <a:buFont typeface="Arial" pitchFamily="34" charset="0"/>
              <a:buChar char="•"/>
              <a:defRPr/>
            </a:pPr>
            <a:r>
              <a:rPr lang="en-US" dirty="0"/>
              <a:t>C(2)   =  min{ C(6),C(7),C(8)}</a:t>
            </a:r>
          </a:p>
          <a:p>
            <a:pPr eaLnBrk="1" fontAlgn="auto" hangingPunct="1">
              <a:spcAft>
                <a:spcPts val="0"/>
              </a:spcAft>
              <a:buFont typeface="Arial" pitchFamily="34" charset="0"/>
              <a:buChar char="•"/>
              <a:defRPr/>
            </a:pPr>
            <a:r>
              <a:rPr lang="en-US" dirty="0"/>
              <a:t>	= min {9,13,16}</a:t>
            </a:r>
          </a:p>
          <a:p>
            <a:pPr eaLnBrk="1" fontAlgn="auto" hangingPunct="1">
              <a:spcAft>
                <a:spcPts val="0"/>
              </a:spcAft>
              <a:buFont typeface="Arial" pitchFamily="34" charset="0"/>
              <a:buChar char="•"/>
              <a:defRPr/>
            </a:pPr>
            <a:r>
              <a:rPr lang="en-US" dirty="0"/>
              <a:t>	= 9</a:t>
            </a:r>
          </a:p>
          <a:p>
            <a:pPr eaLnBrk="1" fontAlgn="auto" hangingPunct="1">
              <a:spcAft>
                <a:spcPts val="0"/>
              </a:spcAft>
              <a:buFont typeface="Arial" pitchFamily="34" charset="0"/>
              <a:buChar char="•"/>
              <a:defRPr/>
            </a:pPr>
            <a:r>
              <a:rPr lang="en-US" dirty="0"/>
              <a:t>C(3)   =  min{ C(9),C(10)}</a:t>
            </a:r>
          </a:p>
          <a:p>
            <a:pPr eaLnBrk="1" fontAlgn="auto" hangingPunct="1">
              <a:spcAft>
                <a:spcPts val="0"/>
              </a:spcAft>
              <a:buFont typeface="Arial" pitchFamily="34" charset="0"/>
              <a:buChar char="•"/>
              <a:defRPr/>
            </a:pPr>
            <a:r>
              <a:rPr lang="en-US" dirty="0"/>
              <a:t>	= min {8,11}</a:t>
            </a:r>
          </a:p>
          <a:p>
            <a:pPr eaLnBrk="1" fontAlgn="auto" hangingPunct="1">
              <a:spcAft>
                <a:spcPts val="0"/>
              </a:spcAft>
              <a:buFont typeface="Arial" pitchFamily="34" charset="0"/>
              <a:buChar char="•"/>
              <a:defRPr/>
            </a:pPr>
            <a:r>
              <a:rPr lang="en-US" dirty="0"/>
              <a:t>	= 8</a:t>
            </a:r>
          </a:p>
          <a:p>
            <a:pPr eaLnBrk="1" fontAlgn="auto" hangingPunct="1">
              <a:spcAft>
                <a:spcPts val="0"/>
              </a:spcAft>
              <a:buFont typeface="Arial" pitchFamily="34" charset="0"/>
              <a:buChar char="•"/>
              <a:defRPr/>
            </a:pPr>
            <a:r>
              <a:rPr lang="en-US" dirty="0"/>
              <a:t>C(1)	=min{C(2),C(3),C(4),C(5)}</a:t>
            </a:r>
          </a:p>
          <a:p>
            <a:pPr eaLnBrk="1" fontAlgn="auto" hangingPunct="1">
              <a:spcAft>
                <a:spcPts val="0"/>
              </a:spcAft>
              <a:buFont typeface="Arial" pitchFamily="34" charset="0"/>
              <a:buChar char="•"/>
              <a:defRPr/>
            </a:pPr>
            <a:r>
              <a:rPr lang="en-US" dirty="0"/>
              <a:t>	= min{9,8,14,19}</a:t>
            </a:r>
          </a:p>
          <a:p>
            <a:pPr eaLnBrk="1" fontAlgn="auto" hangingPunct="1">
              <a:spcAft>
                <a:spcPts val="0"/>
              </a:spcAft>
              <a:buFont typeface="Arial" pitchFamily="34" charset="0"/>
              <a:buChar char="•"/>
              <a:defRPr/>
            </a:pPr>
            <a:r>
              <a:rPr lang="en-US" dirty="0"/>
              <a:t>	= 8</a:t>
            </a:r>
          </a:p>
          <a:p>
            <a:pPr eaLnBrk="1" fontAlgn="auto" hangingPunct="1">
              <a:spcAft>
                <a:spcPts val="0"/>
              </a:spcAft>
              <a:buFont typeface="Arial" pitchFamily="34" charset="0"/>
              <a:buChar char="•"/>
              <a:defRPr/>
            </a:pPr>
            <a:r>
              <a:rPr lang="en-US" dirty="0"/>
              <a:t>Instead C^ can be calculated as follows</a:t>
            </a:r>
          </a:p>
          <a:p>
            <a:pPr eaLnBrk="1" fontAlgn="auto" hangingPunct="1">
              <a:spcAft>
                <a:spcPts val="0"/>
              </a:spcAft>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Content Placeholder 2"/>
          <p:cNvSpPr>
            <a:spLocks noGrp="1"/>
          </p:cNvSpPr>
          <p:nvPr>
            <p:ph idx="1"/>
          </p:nvPr>
        </p:nvSpPr>
        <p:spPr/>
        <p:txBody>
          <a:bodyPr/>
          <a:lstStyle/>
          <a:p>
            <a:pPr eaLnBrk="1" hangingPunct="1"/>
            <a:r>
              <a:rPr lang="en-US" altLang="en-US" b="1"/>
              <a:t>computation of c’(x) using</a:t>
            </a:r>
          </a:p>
          <a:p>
            <a:pPr eaLnBrk="1" hangingPunct="1"/>
            <a:r>
              <a:rPr lang="en-US" altLang="en-US" b="1"/>
              <a:t>M=max{i/i Є S</a:t>
            </a:r>
            <a:r>
              <a:rPr lang="en-US" altLang="en-US" b="1" baseline="-25000"/>
              <a:t>x </a:t>
            </a:r>
            <a:r>
              <a:rPr lang="en-US" altLang="en-US" b="1"/>
              <a:t> }</a:t>
            </a:r>
            <a:endParaRPr lang="en-US" altLang="en-US"/>
          </a:p>
          <a:p>
            <a:pPr eaLnBrk="1" hangingPunct="1"/>
            <a:r>
              <a:rPr lang="en-US" altLang="en-US" b="1"/>
              <a:t>C^(x)   =  </a:t>
            </a:r>
            <a:r>
              <a:rPr lang="en-US" altLang="en-US" b="1">
                <a:sym typeface="Symbol" panose="05050102010706020507" pitchFamily="18" charset="2"/>
              </a:rPr>
              <a:t> </a:t>
            </a:r>
            <a:r>
              <a:rPr lang="en-US" altLang="en-US" b="1"/>
              <a:t>P</a:t>
            </a:r>
            <a:r>
              <a:rPr lang="en-US" altLang="en-US" b="1" baseline="-25000"/>
              <a:t>i</a:t>
            </a:r>
            <a:r>
              <a:rPr lang="en-US" altLang="en-US" b="1"/>
              <a:t> </a:t>
            </a:r>
            <a:endParaRPr lang="en-US" altLang="en-US" b="1">
              <a:sym typeface="Symbol" panose="05050102010706020507" pitchFamily="18" charset="2"/>
            </a:endParaRPr>
          </a:p>
          <a:p>
            <a:pPr eaLnBrk="1" hangingPunct="1"/>
            <a:r>
              <a:rPr lang="en-US" altLang="en-US" b="1">
                <a:sym typeface="Symbol" panose="05050102010706020507" pitchFamily="18" charset="2"/>
              </a:rPr>
              <a:t>               </a:t>
            </a:r>
            <a:r>
              <a:rPr lang="en-US" altLang="en-US" b="1"/>
              <a:t> i&lt;m</a:t>
            </a:r>
            <a:r>
              <a:rPr lang="en-US" altLang="en-US" b="1" baseline="-25000"/>
              <a:t>             </a:t>
            </a:r>
            <a:r>
              <a:rPr lang="en-US" altLang="en-US" b="1"/>
              <a:t>	                     </a:t>
            </a:r>
            <a:endParaRPr lang="en-US" altLang="en-US"/>
          </a:p>
          <a:p>
            <a:pPr eaLnBrk="1" hangingPunct="1"/>
            <a:r>
              <a:rPr lang="en-US" altLang="en-US" b="1"/>
              <a:t>                i is not Є S</a:t>
            </a:r>
            <a:r>
              <a:rPr lang="en-US" altLang="en-US" b="1" baseline="-25000"/>
              <a:t>x</a:t>
            </a:r>
            <a:r>
              <a:rPr lang="en-US" altLang="en-US" b="1"/>
              <a:t>	</a:t>
            </a:r>
            <a:endParaRPr lang="en-US" altLang="en-US"/>
          </a:p>
          <a:p>
            <a:pPr eaLnBrk="1" hangingPunct="1"/>
            <a:r>
              <a:rPr lang="en-US" altLang="en-US" b="1"/>
              <a:t>	       where x denotes nodes</a:t>
            </a:r>
            <a:endParaRPr lang="en-US" altLang="en-US"/>
          </a:p>
          <a:p>
            <a:pPr eaLnBrk="1" hangingPunct="1"/>
            <a:r>
              <a:rPr lang="en-US" altLang="en-US" b="1"/>
              <a:t> S</a:t>
            </a:r>
            <a:r>
              <a:rPr lang="en-US" altLang="en-US" b="1" baseline="-25000"/>
              <a:t>x</a:t>
            </a:r>
            <a:r>
              <a:rPr lang="en-US" altLang="en-US" b="1"/>
              <a:t> – number of given jobs </a:t>
            </a:r>
            <a:endParaRPr lang="en-US" altLang="en-US"/>
          </a:p>
        </p:txBody>
      </p:sp>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92500"/>
          </a:bodyPr>
          <a:lstStyle/>
          <a:p>
            <a:pPr eaLnBrk="1" fontAlgn="auto" hangingPunct="1">
              <a:spcAft>
                <a:spcPts val="0"/>
              </a:spcAft>
              <a:buFont typeface="Arial" pitchFamily="34" charset="0"/>
              <a:buChar char="•"/>
              <a:defRPr/>
            </a:pPr>
            <a:r>
              <a:rPr lang="en-US" b="1" dirty="0"/>
              <a:t>compute  c’(x) for node 1 (x=1)</a:t>
            </a:r>
            <a:endParaRPr lang="en-US" dirty="0"/>
          </a:p>
          <a:p>
            <a:pPr eaLnBrk="1" fontAlgn="auto" hangingPunct="1">
              <a:spcAft>
                <a:spcPts val="0"/>
              </a:spcAft>
              <a:buFont typeface="Arial" pitchFamily="34" charset="0"/>
              <a:buChar char="•"/>
              <a:defRPr/>
            </a:pPr>
            <a:r>
              <a:rPr lang="en-US" dirty="0"/>
              <a:t>S1 = {    }</a:t>
            </a:r>
          </a:p>
          <a:p>
            <a:pPr eaLnBrk="1" fontAlgn="auto" hangingPunct="1">
              <a:spcAft>
                <a:spcPts val="0"/>
              </a:spcAft>
              <a:buFont typeface="Arial" pitchFamily="34" charset="0"/>
              <a:buChar char="•"/>
              <a:defRPr/>
            </a:pPr>
            <a:r>
              <a:rPr lang="en-US" dirty="0"/>
              <a:t>- m=0 ( m is the maximum element in the set )</a:t>
            </a:r>
          </a:p>
          <a:p>
            <a:pPr eaLnBrk="1" fontAlgn="auto" hangingPunct="1">
              <a:spcAft>
                <a:spcPts val="0"/>
              </a:spcAft>
              <a:buFont typeface="Arial" pitchFamily="34" charset="0"/>
              <a:buChar char="•"/>
              <a:defRPr/>
            </a:pPr>
            <a:r>
              <a:rPr lang="en-US" b="1" dirty="0"/>
              <a:t>C^(1)=0</a:t>
            </a:r>
          </a:p>
          <a:p>
            <a:pPr eaLnBrk="1" fontAlgn="auto" hangingPunct="1">
              <a:spcAft>
                <a:spcPts val="0"/>
              </a:spcAft>
              <a:buFont typeface="Arial" pitchFamily="34" charset="0"/>
              <a:buChar char="•"/>
              <a:defRPr/>
            </a:pPr>
            <a:r>
              <a:rPr lang="en-US" b="1" dirty="0"/>
              <a:t>compute c’(x) for node2 (x=2)</a:t>
            </a:r>
          </a:p>
          <a:p>
            <a:pPr eaLnBrk="1" fontAlgn="auto" hangingPunct="1">
              <a:spcAft>
                <a:spcPts val="0"/>
              </a:spcAft>
              <a:buFont typeface="Arial" pitchFamily="34" charset="0"/>
              <a:buChar char="•"/>
              <a:defRPr/>
            </a:pPr>
            <a:r>
              <a:rPr lang="en-US" dirty="0"/>
              <a:t>- S2  =  { 1 }</a:t>
            </a:r>
          </a:p>
          <a:p>
            <a:pPr eaLnBrk="1" fontAlgn="auto" hangingPunct="1">
              <a:spcAft>
                <a:spcPts val="0"/>
              </a:spcAft>
              <a:buFont typeface="Arial" pitchFamily="34" charset="0"/>
              <a:buChar char="•"/>
              <a:defRPr/>
            </a:pPr>
            <a:r>
              <a:rPr lang="en-US" dirty="0"/>
              <a:t>m =  1  </a:t>
            </a:r>
          </a:p>
          <a:p>
            <a:pPr eaLnBrk="1" fontAlgn="auto" hangingPunct="1">
              <a:spcAft>
                <a:spcPts val="0"/>
              </a:spcAft>
              <a:buFont typeface="Arial" pitchFamily="34" charset="0"/>
              <a:buChar char="•"/>
              <a:defRPr/>
            </a:pPr>
            <a:r>
              <a:rPr lang="en-US" b="1" dirty="0"/>
              <a:t>c’(2)=0</a:t>
            </a:r>
            <a:endParaRPr lang="en-US" dirty="0"/>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92500" lnSpcReduction="10000"/>
          </a:bodyPr>
          <a:lstStyle/>
          <a:p>
            <a:pPr eaLnBrk="1" fontAlgn="auto" hangingPunct="1">
              <a:spcAft>
                <a:spcPts val="0"/>
              </a:spcAft>
              <a:buFont typeface="Arial" pitchFamily="34" charset="0"/>
              <a:buChar char="•"/>
              <a:defRPr/>
            </a:pPr>
            <a:r>
              <a:rPr lang="en-US" b="1" dirty="0"/>
              <a:t>c’(3)=P1 = 5</a:t>
            </a:r>
          </a:p>
          <a:p>
            <a:pPr eaLnBrk="1" fontAlgn="auto" hangingPunct="1">
              <a:spcAft>
                <a:spcPts val="0"/>
              </a:spcAft>
              <a:buFont typeface="Arial" pitchFamily="34" charset="0"/>
              <a:buChar char="•"/>
              <a:defRPr/>
            </a:pPr>
            <a:r>
              <a:rPr lang="en-US" b="1" dirty="0"/>
              <a:t>c’(4)= P1+P2=5+10= 15</a:t>
            </a:r>
            <a:endParaRPr lang="en-US" dirty="0"/>
          </a:p>
          <a:p>
            <a:pPr eaLnBrk="1" fontAlgn="auto" hangingPunct="1">
              <a:spcAft>
                <a:spcPts val="0"/>
              </a:spcAft>
              <a:buFont typeface="Arial" pitchFamily="34" charset="0"/>
              <a:buChar char="•"/>
              <a:defRPr/>
            </a:pPr>
            <a:r>
              <a:rPr lang="en-US" b="1" dirty="0"/>
              <a:t>c’(5)=P1+P2+P3=5+10+6=21</a:t>
            </a:r>
          </a:p>
          <a:p>
            <a:pPr eaLnBrk="1" fontAlgn="auto" hangingPunct="1">
              <a:spcAft>
                <a:spcPts val="0"/>
              </a:spcAft>
              <a:buFont typeface="Arial" pitchFamily="34" charset="0"/>
              <a:buChar char="•"/>
              <a:defRPr/>
            </a:pPr>
            <a:r>
              <a:rPr lang="en-US" b="1" dirty="0"/>
              <a:t>C’(6)=P0=0</a:t>
            </a:r>
            <a:endParaRPr lang="en-US" dirty="0"/>
          </a:p>
          <a:p>
            <a:pPr eaLnBrk="1" fontAlgn="auto" hangingPunct="1">
              <a:spcAft>
                <a:spcPts val="0"/>
              </a:spcAft>
              <a:buFont typeface="Arial" pitchFamily="34" charset="0"/>
              <a:buChar char="•"/>
              <a:defRPr/>
            </a:pPr>
            <a:r>
              <a:rPr lang="en-US" b="1" dirty="0"/>
              <a:t>C’(7)=P2=10</a:t>
            </a:r>
            <a:endParaRPr lang="en-US" dirty="0"/>
          </a:p>
          <a:p>
            <a:pPr eaLnBrk="1" fontAlgn="auto" hangingPunct="1">
              <a:spcAft>
                <a:spcPts val="0"/>
              </a:spcAft>
              <a:buFont typeface="Arial" pitchFamily="34" charset="0"/>
              <a:buChar char="•"/>
              <a:defRPr/>
            </a:pPr>
            <a:r>
              <a:rPr lang="en-US" b="1" dirty="0"/>
              <a:t>C’(8)=P2+P3=10+6=16</a:t>
            </a:r>
            <a:endParaRPr lang="en-US" dirty="0"/>
          </a:p>
          <a:p>
            <a:pPr eaLnBrk="1" fontAlgn="auto" hangingPunct="1">
              <a:spcAft>
                <a:spcPts val="0"/>
              </a:spcAft>
              <a:buFont typeface="Arial" pitchFamily="34" charset="0"/>
              <a:buChar char="•"/>
              <a:defRPr/>
            </a:pPr>
            <a:r>
              <a:rPr lang="en-US" b="1" dirty="0"/>
              <a:t>C’(9)=P1=5</a:t>
            </a:r>
            <a:endParaRPr lang="en-US" dirty="0"/>
          </a:p>
          <a:p>
            <a:pPr eaLnBrk="1" fontAlgn="auto" hangingPunct="1">
              <a:spcAft>
                <a:spcPts val="0"/>
              </a:spcAft>
              <a:buFont typeface="Arial" pitchFamily="34" charset="0"/>
              <a:buChar char="•"/>
              <a:defRPr/>
            </a:pPr>
            <a:r>
              <a:rPr lang="en-US" b="1" dirty="0"/>
              <a:t>C’(10)=P1+P3=5+6=11</a:t>
            </a:r>
            <a:endParaRPr lang="en-US" dirty="0"/>
          </a:p>
          <a:p>
            <a:pPr eaLnBrk="1" fontAlgn="auto" hangingPunct="1">
              <a:spcAft>
                <a:spcPts val="0"/>
              </a:spcAft>
              <a:buFont typeface="Arial" pitchFamily="34" charset="0"/>
              <a:buChar char="•"/>
              <a:defRPr/>
            </a:pPr>
            <a:r>
              <a:rPr lang="en-US" b="1" dirty="0"/>
              <a:t>C’(11)=P1+P2=15</a:t>
            </a:r>
          </a:p>
          <a:p>
            <a:pPr eaLnBrk="1" fontAlgn="auto" hangingPunct="1">
              <a:spcAft>
                <a:spcPts val="0"/>
              </a:spcAft>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a:xfrm>
            <a:off x="2514600" y="685800"/>
            <a:ext cx="6477000" cy="1143000"/>
          </a:xfrm>
        </p:spPr>
        <p:txBody>
          <a:bodyPr/>
          <a:lstStyle/>
          <a:p>
            <a:pPr eaLnBrk="1" hangingPunct="1"/>
            <a:r>
              <a:rPr lang="en-US" altLang="en-US"/>
              <a:t>FIFO BB</a:t>
            </a:r>
          </a:p>
        </p:txBody>
      </p:sp>
      <p:sp>
        <p:nvSpPr>
          <p:cNvPr id="3" name="Content Placeholder 2"/>
          <p:cNvSpPr>
            <a:spLocks noGrp="1"/>
          </p:cNvSpPr>
          <p:nvPr>
            <p:ph idx="1"/>
          </p:nvPr>
        </p:nvSpPr>
        <p:spPr/>
        <p:txBody>
          <a:bodyPr rtlCol="0">
            <a:normAutofit fontScale="77500" lnSpcReduction="20000"/>
          </a:bodyPr>
          <a:lstStyle/>
          <a:p>
            <a:pPr eaLnBrk="1" fontAlgn="auto" hangingPunct="1">
              <a:spcAft>
                <a:spcPts val="0"/>
              </a:spcAft>
              <a:buFont typeface="Arial" pitchFamily="34" charset="0"/>
              <a:buChar char="•"/>
              <a:defRPr/>
            </a:pPr>
            <a:r>
              <a:rPr lang="en-US" dirty="0"/>
              <a:t>Start with node1 as E-node and generate all its children 2,3,4 and 5. So compute C’(2),C’(3),C’(4),C’(5)  and  u(2),u(3),u(4),u(5)</a:t>
            </a:r>
          </a:p>
          <a:p>
            <a:pPr eaLnBrk="1" fontAlgn="auto" hangingPunct="1">
              <a:spcAft>
                <a:spcPts val="0"/>
              </a:spcAft>
              <a:buFont typeface="Arial" pitchFamily="34" charset="0"/>
              <a:buChar char="•"/>
              <a:defRPr/>
            </a:pPr>
            <a:endParaRPr lang="en-US" b="1" dirty="0"/>
          </a:p>
          <a:p>
            <a:pPr eaLnBrk="1" fontAlgn="auto" hangingPunct="1">
              <a:spcAft>
                <a:spcPts val="0"/>
              </a:spcAft>
              <a:buFont typeface="Arial" pitchFamily="34" charset="0"/>
              <a:buChar char="•"/>
              <a:defRPr/>
            </a:pPr>
            <a:r>
              <a:rPr lang="en-US" b="1" dirty="0"/>
              <a:t>computation of  u(x)</a:t>
            </a:r>
            <a:endParaRPr lang="en-US" dirty="0"/>
          </a:p>
          <a:p>
            <a:pPr eaLnBrk="1" fontAlgn="auto" hangingPunct="1">
              <a:spcAft>
                <a:spcPts val="0"/>
              </a:spcAft>
              <a:buFont typeface="Arial" pitchFamily="34" charset="0"/>
              <a:buChar char="•"/>
              <a:defRPr/>
            </a:pPr>
            <a:r>
              <a:rPr lang="en-US" b="1" dirty="0"/>
              <a:t>u(1)=</a:t>
            </a:r>
            <a:r>
              <a:rPr lang="en-US" b="1" dirty="0">
                <a:sym typeface="Symbol"/>
              </a:rPr>
              <a:t></a:t>
            </a:r>
          </a:p>
          <a:p>
            <a:pPr eaLnBrk="1" fontAlgn="auto" hangingPunct="1">
              <a:spcAft>
                <a:spcPts val="0"/>
              </a:spcAft>
              <a:buFont typeface="Arial" pitchFamily="34" charset="0"/>
              <a:buChar char="•"/>
              <a:defRPr/>
            </a:pPr>
            <a:r>
              <a:rPr lang="en-US" b="1" dirty="0"/>
              <a:t>u(2)=P2+P3+P4=10+6+3=19</a:t>
            </a:r>
            <a:endParaRPr lang="en-US" dirty="0"/>
          </a:p>
          <a:p>
            <a:pPr eaLnBrk="1" fontAlgn="auto" hangingPunct="1">
              <a:spcAft>
                <a:spcPts val="0"/>
              </a:spcAft>
              <a:buFont typeface="Arial" pitchFamily="34" charset="0"/>
              <a:buChar char="•"/>
              <a:defRPr/>
            </a:pPr>
            <a:r>
              <a:rPr lang="en-US" b="1" dirty="0"/>
              <a:t>u(3)=P1+P3+P4=5+6+3=14</a:t>
            </a:r>
            <a:endParaRPr lang="en-US" dirty="0"/>
          </a:p>
          <a:p>
            <a:pPr eaLnBrk="1" fontAlgn="auto" hangingPunct="1">
              <a:spcAft>
                <a:spcPts val="0"/>
              </a:spcAft>
              <a:buFont typeface="Arial" pitchFamily="34" charset="0"/>
              <a:buChar char="•"/>
              <a:defRPr/>
            </a:pPr>
            <a:r>
              <a:rPr lang="en-US" b="1" dirty="0"/>
              <a:t>u(4)=P1+P2+P4=5+10+3=18</a:t>
            </a:r>
            <a:endParaRPr lang="en-US" dirty="0"/>
          </a:p>
          <a:p>
            <a:pPr eaLnBrk="1" fontAlgn="auto" hangingPunct="1">
              <a:spcAft>
                <a:spcPts val="0"/>
              </a:spcAft>
              <a:buFont typeface="Arial" pitchFamily="34" charset="0"/>
              <a:buChar char="•"/>
              <a:defRPr/>
            </a:pPr>
            <a:r>
              <a:rPr lang="en-US" b="1" dirty="0"/>
              <a:t>u(5)=P1+P2+P3=5+10+6=21</a:t>
            </a:r>
          </a:p>
          <a:p>
            <a:pPr eaLnBrk="1" fontAlgn="auto" hangingPunct="1">
              <a:spcAft>
                <a:spcPts val="0"/>
              </a:spcAft>
              <a:buFont typeface="Arial" pitchFamily="34" charset="0"/>
              <a:buChar char="•"/>
              <a:defRPr/>
            </a:pPr>
            <a:r>
              <a:rPr lang="en-US" b="1" dirty="0"/>
              <a:t>Upper=14</a:t>
            </a:r>
          </a:p>
          <a:p>
            <a:pPr eaLnBrk="1" fontAlgn="auto" hangingPunct="1">
              <a:spcAft>
                <a:spcPts val="0"/>
              </a:spcAft>
              <a:buFont typeface="Arial" pitchFamily="34" charset="0"/>
              <a:buChar char="•"/>
              <a:defRPr/>
            </a:pPr>
            <a:r>
              <a:rPr lang="en-US" b="1" dirty="0"/>
              <a:t>2,3 are generated</a:t>
            </a:r>
            <a:endParaRPr lang="en-US" dirty="0"/>
          </a:p>
          <a:p>
            <a:pPr eaLnBrk="1" fontAlgn="auto" hangingPunct="1">
              <a:spcAft>
                <a:spcPts val="0"/>
              </a:spcAft>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55000" lnSpcReduction="20000"/>
          </a:bodyPr>
          <a:lstStyle/>
          <a:p>
            <a:pPr eaLnBrk="1" fontAlgn="auto" hangingPunct="1">
              <a:spcAft>
                <a:spcPts val="0"/>
              </a:spcAft>
              <a:buFont typeface="Arial" pitchFamily="34" charset="0"/>
              <a:buChar char="•"/>
              <a:defRPr/>
            </a:pPr>
            <a:r>
              <a:rPr lang="en-US" dirty="0"/>
              <a:t>4,5 are killed as c’ &gt; upper</a:t>
            </a:r>
          </a:p>
          <a:p>
            <a:pPr eaLnBrk="1" fontAlgn="auto" hangingPunct="1">
              <a:spcAft>
                <a:spcPts val="0"/>
              </a:spcAft>
              <a:buFont typeface="Arial" pitchFamily="34" charset="0"/>
              <a:buChar char="•"/>
              <a:defRPr/>
            </a:pPr>
            <a:r>
              <a:rPr lang="en-US" dirty="0"/>
              <a:t>Node 2 Is E-node</a:t>
            </a:r>
          </a:p>
          <a:p>
            <a:pPr eaLnBrk="1" fontAlgn="auto" hangingPunct="1">
              <a:spcAft>
                <a:spcPts val="0"/>
              </a:spcAft>
              <a:buFont typeface="Arial" pitchFamily="34" charset="0"/>
              <a:buChar char="•"/>
              <a:defRPr/>
            </a:pPr>
            <a:r>
              <a:rPr lang="en-US" dirty="0"/>
              <a:t>6,7,8 are generated</a:t>
            </a:r>
          </a:p>
          <a:p>
            <a:pPr eaLnBrk="1" fontAlgn="auto" hangingPunct="1">
              <a:spcAft>
                <a:spcPts val="0"/>
              </a:spcAft>
              <a:buFont typeface="Arial" pitchFamily="34" charset="0"/>
              <a:buChar char="•"/>
              <a:defRPr/>
            </a:pPr>
            <a:r>
              <a:rPr lang="en-US" b="1" dirty="0"/>
              <a:t>u(6)=P3+P4=6+3=9 </a:t>
            </a:r>
          </a:p>
          <a:p>
            <a:pPr eaLnBrk="1" fontAlgn="auto" hangingPunct="1">
              <a:spcAft>
                <a:spcPts val="0"/>
              </a:spcAft>
              <a:buFont typeface="Arial" pitchFamily="34" charset="0"/>
              <a:buChar char="•"/>
              <a:defRPr/>
            </a:pPr>
            <a:r>
              <a:rPr lang="en-US" b="1" dirty="0"/>
              <a:t>u(7)=P2+P4=10+3=13</a:t>
            </a:r>
            <a:endParaRPr lang="en-US" dirty="0"/>
          </a:p>
          <a:p>
            <a:pPr eaLnBrk="1" fontAlgn="auto" hangingPunct="1">
              <a:spcAft>
                <a:spcPts val="0"/>
              </a:spcAft>
              <a:buFont typeface="Arial" pitchFamily="34" charset="0"/>
              <a:buChar char="•"/>
              <a:defRPr/>
            </a:pPr>
            <a:r>
              <a:rPr lang="en-US" b="1" dirty="0"/>
              <a:t>u(8)=P2+P3=10+6=16</a:t>
            </a:r>
            <a:endParaRPr lang="en-US" dirty="0"/>
          </a:p>
          <a:p>
            <a:pPr eaLnBrk="1" fontAlgn="auto" hangingPunct="1">
              <a:spcAft>
                <a:spcPts val="0"/>
              </a:spcAft>
              <a:buFont typeface="Arial" pitchFamily="34" charset="0"/>
              <a:buChar char="•"/>
              <a:defRPr/>
            </a:pPr>
            <a:r>
              <a:rPr lang="en-US" b="1" dirty="0"/>
              <a:t>Upper is 9</a:t>
            </a:r>
          </a:p>
          <a:p>
            <a:pPr eaLnBrk="1" fontAlgn="auto" hangingPunct="1">
              <a:spcAft>
                <a:spcPts val="0"/>
              </a:spcAft>
              <a:buFont typeface="Arial" pitchFamily="34" charset="0"/>
              <a:buChar char="•"/>
              <a:defRPr/>
            </a:pPr>
            <a:r>
              <a:rPr lang="en-US" b="1" dirty="0"/>
              <a:t>7,8(infeasible) are killed</a:t>
            </a:r>
          </a:p>
          <a:p>
            <a:pPr eaLnBrk="1" fontAlgn="auto" hangingPunct="1">
              <a:spcAft>
                <a:spcPts val="0"/>
              </a:spcAft>
              <a:buFont typeface="Arial" pitchFamily="34" charset="0"/>
              <a:buChar char="•"/>
              <a:defRPr/>
            </a:pPr>
            <a:r>
              <a:rPr lang="en-US" b="1" dirty="0"/>
              <a:t>3,6 are live nodes.</a:t>
            </a:r>
          </a:p>
          <a:p>
            <a:pPr eaLnBrk="1" fontAlgn="auto" hangingPunct="1">
              <a:spcAft>
                <a:spcPts val="0"/>
              </a:spcAft>
              <a:buFont typeface="Arial" pitchFamily="34" charset="0"/>
              <a:buChar char="•"/>
              <a:defRPr/>
            </a:pPr>
            <a:r>
              <a:rPr lang="en-US" b="1" dirty="0"/>
              <a:t>3 is E-node</a:t>
            </a:r>
          </a:p>
          <a:p>
            <a:pPr eaLnBrk="1" fontAlgn="auto" hangingPunct="1">
              <a:spcAft>
                <a:spcPts val="0"/>
              </a:spcAft>
              <a:buFont typeface="Arial" pitchFamily="34" charset="0"/>
              <a:buChar char="•"/>
              <a:defRPr/>
            </a:pPr>
            <a:r>
              <a:rPr lang="en-US" b="1" dirty="0"/>
              <a:t>9,10 are generated</a:t>
            </a:r>
          </a:p>
          <a:p>
            <a:pPr eaLnBrk="1" fontAlgn="auto" hangingPunct="1">
              <a:spcAft>
                <a:spcPts val="0"/>
              </a:spcAft>
              <a:buFont typeface="Arial" pitchFamily="34" charset="0"/>
              <a:buChar char="•"/>
              <a:defRPr/>
            </a:pPr>
            <a:r>
              <a:rPr lang="en-US" b="1" dirty="0"/>
              <a:t>u(9)=P1+P4=5+3 = 8 </a:t>
            </a:r>
          </a:p>
          <a:p>
            <a:pPr eaLnBrk="1" fontAlgn="auto" hangingPunct="1">
              <a:spcAft>
                <a:spcPts val="0"/>
              </a:spcAft>
              <a:buFont typeface="Arial" pitchFamily="34" charset="0"/>
              <a:buChar char="•"/>
              <a:defRPr/>
            </a:pPr>
            <a:r>
              <a:rPr lang="en-US" b="1" dirty="0"/>
              <a:t>u(10)=P1+P3=5+6=11</a:t>
            </a:r>
          </a:p>
          <a:p>
            <a:pPr eaLnBrk="1" fontAlgn="auto" hangingPunct="1">
              <a:spcAft>
                <a:spcPts val="0"/>
              </a:spcAft>
              <a:buFont typeface="Arial" pitchFamily="34" charset="0"/>
              <a:buChar char="•"/>
              <a:defRPr/>
            </a:pPr>
            <a:r>
              <a:rPr lang="en-US" b="1" dirty="0"/>
              <a:t>Upper=8</a:t>
            </a:r>
          </a:p>
          <a:p>
            <a:pPr eaLnBrk="1" fontAlgn="auto" hangingPunct="1">
              <a:spcAft>
                <a:spcPts val="0"/>
              </a:spcAft>
              <a:buFont typeface="Arial" pitchFamily="34" charset="0"/>
              <a:buChar char="•"/>
              <a:defRPr/>
            </a:pPr>
            <a:r>
              <a:rPr lang="en-US" b="1" dirty="0"/>
              <a:t>10 is killed.</a:t>
            </a:r>
          </a:p>
          <a:p>
            <a:pPr eaLnBrk="1" fontAlgn="auto" hangingPunct="1">
              <a:spcAft>
                <a:spcPts val="0"/>
              </a:spcAft>
              <a:buFont typeface="Arial" pitchFamily="34" charset="0"/>
              <a:buChar char="•"/>
              <a:defRPr/>
            </a:pPr>
            <a:r>
              <a:rPr lang="en-US" b="1" dirty="0"/>
              <a:t>6,9 are live nodes.</a:t>
            </a:r>
          </a:p>
          <a:p>
            <a:pPr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Char char="•"/>
              <a:defRPr/>
            </a:pPr>
            <a:endParaRPr lang="en-US" b="1" dirty="0"/>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Content Placeholder 2"/>
          <p:cNvSpPr>
            <a:spLocks noGrp="1"/>
          </p:cNvSpPr>
          <p:nvPr>
            <p:ph idx="1"/>
          </p:nvPr>
        </p:nvSpPr>
        <p:spPr/>
        <p:txBody>
          <a:bodyPr/>
          <a:lstStyle/>
          <a:p>
            <a:pPr eaLnBrk="1" hangingPunct="1"/>
            <a:r>
              <a:rPr lang="en-US" altLang="en-US"/>
              <a:t>6 is E-node</a:t>
            </a:r>
          </a:p>
          <a:p>
            <a:pPr eaLnBrk="1" hangingPunct="1"/>
            <a:r>
              <a:rPr lang="en-US" altLang="en-US"/>
              <a:t>Both children are infeasible</a:t>
            </a:r>
          </a:p>
          <a:p>
            <a:pPr eaLnBrk="1" hangingPunct="1"/>
            <a:r>
              <a:rPr lang="en-US" altLang="en-US"/>
              <a:t>9 has only one child and it is also infeasible.</a:t>
            </a:r>
          </a:p>
          <a:p>
            <a:pPr eaLnBrk="1" hangingPunct="1"/>
            <a:r>
              <a:rPr lang="en-US" altLang="en-US"/>
              <a:t>Minimum cost answer node is 9. cost=8. </a:t>
            </a:r>
          </a:p>
          <a:p>
            <a:pPr eaLnBrk="1" hangingPunct="1"/>
            <a:endParaRPr lang="en-US" altLang="en-US"/>
          </a:p>
        </p:txBody>
      </p:sp>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a:xfrm>
            <a:off x="2895600" y="685800"/>
            <a:ext cx="6096000" cy="1143000"/>
          </a:xfrm>
        </p:spPr>
        <p:txBody>
          <a:bodyPr/>
          <a:lstStyle/>
          <a:p>
            <a:pPr eaLnBrk="1" hangingPunct="1"/>
            <a:r>
              <a:rPr lang="en-US" altLang="en-US"/>
              <a:t>LC BB</a:t>
            </a:r>
          </a:p>
        </p:txBody>
      </p:sp>
      <p:sp>
        <p:nvSpPr>
          <p:cNvPr id="3" name="Content Placeholder 2"/>
          <p:cNvSpPr>
            <a:spLocks noGrp="1"/>
          </p:cNvSpPr>
          <p:nvPr>
            <p:ph idx="1"/>
          </p:nvPr>
        </p:nvSpPr>
        <p:spPr/>
        <p:txBody>
          <a:bodyPr rtlCol="0">
            <a:normAutofit fontScale="77500" lnSpcReduction="20000"/>
          </a:bodyPr>
          <a:lstStyle/>
          <a:p>
            <a:pPr eaLnBrk="1" fontAlgn="auto" hangingPunct="1">
              <a:spcAft>
                <a:spcPts val="0"/>
              </a:spcAft>
              <a:buFont typeface="Arial" pitchFamily="34" charset="0"/>
              <a:buChar char="•"/>
              <a:defRPr/>
            </a:pPr>
            <a:r>
              <a:rPr lang="en-US" dirty="0"/>
              <a:t>Start with node1 as E-node and generate all its children 2,3,4 and 5. So compute C’(2),C’(3),C’(4),C’(5)  and  u(2),u(3),u(4),u(5)</a:t>
            </a:r>
          </a:p>
          <a:p>
            <a:pPr eaLnBrk="1" fontAlgn="auto" hangingPunct="1">
              <a:spcAft>
                <a:spcPts val="0"/>
              </a:spcAft>
              <a:buFont typeface="Arial" pitchFamily="34" charset="0"/>
              <a:buChar char="•"/>
              <a:defRPr/>
            </a:pPr>
            <a:endParaRPr lang="en-US" b="1" dirty="0"/>
          </a:p>
          <a:p>
            <a:pPr eaLnBrk="1" fontAlgn="auto" hangingPunct="1">
              <a:spcAft>
                <a:spcPts val="0"/>
              </a:spcAft>
              <a:buFont typeface="Arial" pitchFamily="34" charset="0"/>
              <a:buChar char="•"/>
              <a:defRPr/>
            </a:pPr>
            <a:r>
              <a:rPr lang="en-US" b="1" dirty="0"/>
              <a:t>computation of  u(x)</a:t>
            </a:r>
            <a:endParaRPr lang="en-US" dirty="0"/>
          </a:p>
          <a:p>
            <a:pPr eaLnBrk="1" fontAlgn="auto" hangingPunct="1">
              <a:spcAft>
                <a:spcPts val="0"/>
              </a:spcAft>
              <a:buFont typeface="Arial" pitchFamily="34" charset="0"/>
              <a:buChar char="•"/>
              <a:defRPr/>
            </a:pPr>
            <a:r>
              <a:rPr lang="en-US" b="1" dirty="0"/>
              <a:t>u(1)=</a:t>
            </a:r>
            <a:r>
              <a:rPr lang="en-US" b="1" dirty="0">
                <a:sym typeface="Symbol"/>
              </a:rPr>
              <a:t></a:t>
            </a:r>
          </a:p>
          <a:p>
            <a:pPr eaLnBrk="1" fontAlgn="auto" hangingPunct="1">
              <a:spcAft>
                <a:spcPts val="0"/>
              </a:spcAft>
              <a:buFont typeface="Arial" pitchFamily="34" charset="0"/>
              <a:buChar char="•"/>
              <a:defRPr/>
            </a:pPr>
            <a:r>
              <a:rPr lang="en-US" b="1" dirty="0"/>
              <a:t>u(2)=P2+P3+P4=10+6+3=19</a:t>
            </a:r>
            <a:endParaRPr lang="en-US" dirty="0"/>
          </a:p>
          <a:p>
            <a:pPr eaLnBrk="1" fontAlgn="auto" hangingPunct="1">
              <a:spcAft>
                <a:spcPts val="0"/>
              </a:spcAft>
              <a:buFont typeface="Arial" pitchFamily="34" charset="0"/>
              <a:buChar char="•"/>
              <a:defRPr/>
            </a:pPr>
            <a:r>
              <a:rPr lang="en-US" b="1" dirty="0"/>
              <a:t>u(3)=P1+P3+P4=5+6+3=14</a:t>
            </a:r>
            <a:endParaRPr lang="en-US" dirty="0"/>
          </a:p>
          <a:p>
            <a:pPr eaLnBrk="1" fontAlgn="auto" hangingPunct="1">
              <a:spcAft>
                <a:spcPts val="0"/>
              </a:spcAft>
              <a:buFont typeface="Arial" pitchFamily="34" charset="0"/>
              <a:buChar char="•"/>
              <a:defRPr/>
            </a:pPr>
            <a:r>
              <a:rPr lang="en-US" b="1" dirty="0"/>
              <a:t>u(4)=P1+P2+P4=5+10+3=18</a:t>
            </a:r>
            <a:endParaRPr lang="en-US" dirty="0"/>
          </a:p>
          <a:p>
            <a:pPr eaLnBrk="1" fontAlgn="auto" hangingPunct="1">
              <a:spcAft>
                <a:spcPts val="0"/>
              </a:spcAft>
              <a:buFont typeface="Arial" pitchFamily="34" charset="0"/>
              <a:buChar char="•"/>
              <a:defRPr/>
            </a:pPr>
            <a:r>
              <a:rPr lang="en-US" b="1" dirty="0"/>
              <a:t>u(5)=P1+P2+P3=5+10+6=21</a:t>
            </a:r>
          </a:p>
          <a:p>
            <a:pPr eaLnBrk="1" fontAlgn="auto" hangingPunct="1">
              <a:spcAft>
                <a:spcPts val="0"/>
              </a:spcAft>
              <a:buFont typeface="Arial" pitchFamily="34" charset="0"/>
              <a:buChar char="•"/>
              <a:defRPr/>
            </a:pPr>
            <a:r>
              <a:rPr lang="en-US" b="1" dirty="0"/>
              <a:t>Upper=14</a:t>
            </a:r>
          </a:p>
          <a:p>
            <a:pPr eaLnBrk="1" fontAlgn="auto" hangingPunct="1">
              <a:spcAft>
                <a:spcPts val="0"/>
              </a:spcAft>
              <a:buFont typeface="Arial" pitchFamily="34" charset="0"/>
              <a:buChar char="•"/>
              <a:defRPr/>
            </a:pPr>
            <a:r>
              <a:rPr lang="en-US" b="1" dirty="0"/>
              <a:t>2,3 are generated</a:t>
            </a:r>
            <a:endParaRPr lang="en-US" dirty="0"/>
          </a:p>
          <a:p>
            <a:pPr eaLnBrk="1" fontAlgn="auto" hangingPunct="1">
              <a:spcAft>
                <a:spcPts val="0"/>
              </a:spcAft>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55000" lnSpcReduction="20000"/>
          </a:bodyPr>
          <a:lstStyle/>
          <a:p>
            <a:pPr eaLnBrk="1" fontAlgn="auto" hangingPunct="1">
              <a:spcAft>
                <a:spcPts val="0"/>
              </a:spcAft>
              <a:buFont typeface="Arial" pitchFamily="34" charset="0"/>
              <a:buChar char="•"/>
              <a:defRPr/>
            </a:pPr>
            <a:r>
              <a:rPr lang="en-US" dirty="0"/>
              <a:t>4,5 are killed</a:t>
            </a:r>
          </a:p>
          <a:p>
            <a:pPr eaLnBrk="1" fontAlgn="auto" hangingPunct="1">
              <a:spcAft>
                <a:spcPts val="0"/>
              </a:spcAft>
              <a:buFont typeface="Arial" pitchFamily="34" charset="0"/>
              <a:buChar char="•"/>
              <a:defRPr/>
            </a:pPr>
            <a:r>
              <a:rPr lang="en-US" dirty="0"/>
              <a:t>2 is next E-node as C^(2)&lt;c^(3)</a:t>
            </a:r>
          </a:p>
          <a:p>
            <a:pPr eaLnBrk="1" fontAlgn="auto" hangingPunct="1">
              <a:spcAft>
                <a:spcPts val="0"/>
              </a:spcAft>
              <a:buFont typeface="Arial" pitchFamily="34" charset="0"/>
              <a:buChar char="•"/>
              <a:defRPr/>
            </a:pPr>
            <a:r>
              <a:rPr lang="en-US" b="1" dirty="0"/>
              <a:t>u(6)=P3+P4=6+3=9 </a:t>
            </a:r>
          </a:p>
          <a:p>
            <a:pPr eaLnBrk="1" fontAlgn="auto" hangingPunct="1">
              <a:spcAft>
                <a:spcPts val="0"/>
              </a:spcAft>
              <a:buFont typeface="Arial" pitchFamily="34" charset="0"/>
              <a:buChar char="•"/>
              <a:defRPr/>
            </a:pPr>
            <a:r>
              <a:rPr lang="en-US" b="1" dirty="0"/>
              <a:t>u(7)=P2+P4=10+3=13</a:t>
            </a:r>
            <a:endParaRPr lang="en-US" dirty="0"/>
          </a:p>
          <a:p>
            <a:pPr eaLnBrk="1" fontAlgn="auto" hangingPunct="1">
              <a:spcAft>
                <a:spcPts val="0"/>
              </a:spcAft>
              <a:buFont typeface="Arial" pitchFamily="34" charset="0"/>
              <a:buChar char="•"/>
              <a:defRPr/>
            </a:pPr>
            <a:r>
              <a:rPr lang="en-US" b="1" dirty="0"/>
              <a:t>u(8)=P2+P3=10+6=16</a:t>
            </a:r>
            <a:endParaRPr lang="en-US" dirty="0"/>
          </a:p>
          <a:p>
            <a:pPr eaLnBrk="1" fontAlgn="auto" hangingPunct="1">
              <a:spcAft>
                <a:spcPts val="0"/>
              </a:spcAft>
              <a:buFont typeface="Arial" pitchFamily="34" charset="0"/>
              <a:buChar char="•"/>
              <a:defRPr/>
            </a:pPr>
            <a:r>
              <a:rPr lang="en-US" b="1" dirty="0"/>
              <a:t>Upper is 9</a:t>
            </a:r>
          </a:p>
          <a:p>
            <a:pPr eaLnBrk="1" fontAlgn="auto" hangingPunct="1">
              <a:spcAft>
                <a:spcPts val="0"/>
              </a:spcAft>
              <a:buFont typeface="Arial" pitchFamily="34" charset="0"/>
              <a:buChar char="•"/>
              <a:defRPr/>
            </a:pPr>
            <a:r>
              <a:rPr lang="en-US" b="1" dirty="0"/>
              <a:t>7,8(infeasible) are killed</a:t>
            </a:r>
          </a:p>
          <a:p>
            <a:pPr eaLnBrk="1" fontAlgn="auto" hangingPunct="1">
              <a:spcAft>
                <a:spcPts val="0"/>
              </a:spcAft>
              <a:buFont typeface="Arial" pitchFamily="34" charset="0"/>
              <a:buChar char="•"/>
              <a:defRPr/>
            </a:pPr>
            <a:r>
              <a:rPr lang="en-US" b="1" dirty="0"/>
              <a:t>3 and 6 are live nodes</a:t>
            </a:r>
          </a:p>
          <a:p>
            <a:pPr eaLnBrk="1" fontAlgn="auto" hangingPunct="1">
              <a:spcAft>
                <a:spcPts val="0"/>
              </a:spcAft>
              <a:buFont typeface="Arial" pitchFamily="34" charset="0"/>
              <a:buChar char="•"/>
              <a:defRPr/>
            </a:pPr>
            <a:r>
              <a:rPr lang="en-US" dirty="0"/>
              <a:t>6 is next E-node as C^(6)&lt;c^(3)</a:t>
            </a:r>
          </a:p>
          <a:p>
            <a:pPr eaLnBrk="1" fontAlgn="auto" hangingPunct="1">
              <a:spcAft>
                <a:spcPts val="0"/>
              </a:spcAft>
              <a:buFont typeface="Arial" pitchFamily="34" charset="0"/>
              <a:buChar char="•"/>
              <a:defRPr/>
            </a:pPr>
            <a:r>
              <a:rPr lang="en-US" b="1" dirty="0"/>
              <a:t>Both children are infeasible</a:t>
            </a:r>
          </a:p>
          <a:p>
            <a:pPr eaLnBrk="1" fontAlgn="auto" hangingPunct="1">
              <a:spcAft>
                <a:spcPts val="0"/>
              </a:spcAft>
              <a:buFont typeface="Arial" pitchFamily="34" charset="0"/>
              <a:buChar char="•"/>
              <a:defRPr/>
            </a:pPr>
            <a:r>
              <a:rPr lang="en-US" b="1" dirty="0"/>
              <a:t>3 is next E-node</a:t>
            </a:r>
          </a:p>
          <a:p>
            <a:pPr eaLnBrk="1" fontAlgn="auto" hangingPunct="1">
              <a:spcAft>
                <a:spcPts val="0"/>
              </a:spcAft>
              <a:buFont typeface="Arial" pitchFamily="34" charset="0"/>
              <a:buChar char="•"/>
              <a:defRPr/>
            </a:pPr>
            <a:r>
              <a:rPr lang="en-US" b="1" dirty="0"/>
              <a:t>9,10 are generated</a:t>
            </a:r>
          </a:p>
          <a:p>
            <a:pPr eaLnBrk="1" fontAlgn="auto" hangingPunct="1">
              <a:spcAft>
                <a:spcPts val="0"/>
              </a:spcAft>
              <a:buFont typeface="Arial" pitchFamily="34" charset="0"/>
              <a:buChar char="•"/>
              <a:defRPr/>
            </a:pPr>
            <a:r>
              <a:rPr lang="en-US" b="1" dirty="0"/>
              <a:t>u(9)=P1+P4=5+3 = 8 </a:t>
            </a:r>
          </a:p>
          <a:p>
            <a:pPr eaLnBrk="1" fontAlgn="auto" hangingPunct="1">
              <a:spcAft>
                <a:spcPts val="0"/>
              </a:spcAft>
              <a:buFont typeface="Arial" pitchFamily="34" charset="0"/>
              <a:buChar char="•"/>
              <a:defRPr/>
            </a:pPr>
            <a:r>
              <a:rPr lang="en-US" b="1" dirty="0"/>
              <a:t>u(10)=P1+P3=5+6=11</a:t>
            </a:r>
          </a:p>
          <a:p>
            <a:pPr eaLnBrk="1" fontAlgn="auto" hangingPunct="1">
              <a:spcAft>
                <a:spcPts val="0"/>
              </a:spcAft>
              <a:buFont typeface="Arial" pitchFamily="34" charset="0"/>
              <a:buChar char="•"/>
              <a:defRPr/>
            </a:pPr>
            <a:r>
              <a:rPr lang="en-US" b="1" dirty="0"/>
              <a:t>Upper=8</a:t>
            </a:r>
          </a:p>
          <a:p>
            <a:pPr eaLnBrk="1" fontAlgn="auto" hangingPunct="1">
              <a:spcAft>
                <a:spcPts val="0"/>
              </a:spcAft>
              <a:buFont typeface="Arial" pitchFamily="34" charset="0"/>
              <a:buChar char="•"/>
              <a:defRPr/>
            </a:pPr>
            <a:r>
              <a:rPr lang="en-US" b="1" dirty="0"/>
              <a:t>10 is killed.</a:t>
            </a:r>
          </a:p>
          <a:p>
            <a:pPr eaLnBrk="1" fontAlgn="auto" hangingPunct="1">
              <a:spcAft>
                <a:spcPts val="0"/>
              </a:spcAft>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img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686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Content Placeholder 2"/>
          <p:cNvSpPr>
            <a:spLocks noGrp="1"/>
          </p:cNvSpPr>
          <p:nvPr>
            <p:ph idx="1"/>
          </p:nvPr>
        </p:nvSpPr>
        <p:spPr/>
        <p:txBody>
          <a:bodyPr/>
          <a:lstStyle/>
          <a:p>
            <a:pPr eaLnBrk="1" hangingPunct="1"/>
            <a:r>
              <a:rPr lang="en-US" altLang="en-US"/>
              <a:t>9 has only one child and it is also infeasible.</a:t>
            </a:r>
          </a:p>
          <a:p>
            <a:pPr eaLnBrk="1" hangingPunct="1"/>
            <a:r>
              <a:rPr lang="en-US" altLang="en-US"/>
              <a:t>Minimum cost answer node is 9. </a:t>
            </a:r>
          </a:p>
          <a:p>
            <a:pPr eaLnBrk="1" hangingPunct="1"/>
            <a:r>
              <a:rPr lang="en-US" altLang="en-US"/>
              <a:t>So answer(the least penalty possible) is 8 by including job 2,3</a:t>
            </a:r>
          </a:p>
          <a:p>
            <a:pPr eaLnBrk="1" hangingPunct="1"/>
            <a:endParaRPr lang="en-US"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img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5344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g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763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img0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img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839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a:xfrm>
            <a:off x="2057400" y="2667000"/>
            <a:ext cx="5905500" cy="2209800"/>
          </a:xfrm>
        </p:spPr>
        <p:txBody>
          <a:bodyPr/>
          <a:lstStyle/>
          <a:p>
            <a:pPr eaLnBrk="1" hangingPunct="1"/>
            <a:r>
              <a:rPr lang="en-US" altLang="en-US" sz="5400">
                <a:latin typeface="Angsana New" panose="02020603050405020304" pitchFamily="18" charset="-34"/>
              </a:rPr>
              <a:t>Divide and Conquer Method</a:t>
            </a:r>
            <a:endParaRPr lang="th-TH" altLang="en-US" sz="5400">
              <a:latin typeface="Angsana New" panose="02020603050405020304" pitchFamily="18" charset="-3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514600" y="685800"/>
            <a:ext cx="6477000" cy="1143000"/>
          </a:xfrm>
        </p:spPr>
        <p:txBody>
          <a:bodyPr/>
          <a:lstStyle/>
          <a:p>
            <a:pPr eaLnBrk="1" hangingPunct="1"/>
            <a:r>
              <a:rPr lang="en-US" altLang="en-US"/>
              <a:t>1. Problem Definition</a:t>
            </a:r>
          </a:p>
        </p:txBody>
      </p:sp>
      <p:sp>
        <p:nvSpPr>
          <p:cNvPr id="5123" name="Rectangle 3"/>
          <p:cNvSpPr>
            <a:spLocks noGrp="1" noChangeArrowheads="1"/>
          </p:cNvSpPr>
          <p:nvPr>
            <p:ph idx="1"/>
          </p:nvPr>
        </p:nvSpPr>
        <p:spPr>
          <a:xfrm>
            <a:off x="685800" y="2147888"/>
            <a:ext cx="7772400" cy="3262312"/>
          </a:xfrm>
        </p:spPr>
        <p:txBody>
          <a:bodyPr/>
          <a:lstStyle/>
          <a:p>
            <a:pPr eaLnBrk="1" hangingPunct="1"/>
            <a:r>
              <a:rPr lang="en-US" altLang="en-US"/>
              <a:t>What is the task to be accomplished?</a:t>
            </a:r>
          </a:p>
          <a:p>
            <a:pPr lvl="1" eaLnBrk="1" hangingPunct="1"/>
            <a:r>
              <a:rPr lang="en-US" altLang="en-US"/>
              <a:t>Calculate the average of the grades for a given student</a:t>
            </a:r>
          </a:p>
          <a:p>
            <a:pPr lvl="1" eaLnBrk="1" hangingPunct="1"/>
            <a:r>
              <a:rPr lang="en-US" altLang="en-US"/>
              <a:t>Understand the talks given out by politicians and translate them in Chinese</a:t>
            </a:r>
          </a:p>
          <a:p>
            <a:pPr eaLnBrk="1" hangingPunct="1"/>
            <a:r>
              <a:rPr lang="en-US" altLang="en-US"/>
              <a:t>What are the time / space / speed / performance requirements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5"/>
          <p:cNvSpPr txBox="1">
            <a:spLocks noChangeArrowheads="1"/>
          </p:cNvSpPr>
          <p:nvPr/>
        </p:nvSpPr>
        <p:spPr bwMode="auto">
          <a:xfrm>
            <a:off x="838200" y="3048000"/>
            <a:ext cx="75612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sz="4000" b="1">
                <a:latin typeface="Angsana New" panose="02020603050405020304" pitchFamily="18" charset="-34"/>
                <a:cs typeface="Angsana New" panose="02020603050405020304" pitchFamily="18" charset="-34"/>
              </a:rPr>
              <a:t>1. Divide-Conquer Methods</a:t>
            </a:r>
            <a:endParaRPr lang="th-TH" altLang="en-US" sz="4000" b="1">
              <a:latin typeface="Angsana New" panose="02020603050405020304" pitchFamily="18" charset="-34"/>
              <a:cs typeface="Angsana New" panose="02020603050405020304" pitchFamily="18" charset="-34"/>
            </a:endParaRPr>
          </a:p>
        </p:txBody>
      </p:sp>
      <p:sp>
        <p:nvSpPr>
          <p:cNvPr id="41987" name="Text Box 6"/>
          <p:cNvSpPr txBox="1">
            <a:spLocks noChangeArrowheads="1"/>
          </p:cNvSpPr>
          <p:nvPr/>
        </p:nvSpPr>
        <p:spPr bwMode="auto">
          <a:xfrm>
            <a:off x="838200" y="3733800"/>
            <a:ext cx="7561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th-TH" altLang="en-US" sz="3600" b="1">
                <a:latin typeface="Angsana New" panose="02020603050405020304" pitchFamily="18" charset="-34"/>
                <a:cs typeface="Angsana New" panose="02020603050405020304" pitchFamily="18" charset="-34"/>
              </a:rPr>
              <a:t>2. </a:t>
            </a:r>
            <a:r>
              <a:rPr lang="en-US" altLang="en-US" sz="3600" b="1">
                <a:latin typeface="Angsana New" panose="02020603050405020304" pitchFamily="18" charset="-34"/>
                <a:cs typeface="Angsana New" panose="02020603050405020304" pitchFamily="18" charset="-34"/>
              </a:rPr>
              <a:t>Binary search</a:t>
            </a:r>
            <a:endParaRPr lang="th-TH" altLang="en-US" sz="3600" b="1">
              <a:latin typeface="Angsana New" panose="02020603050405020304" pitchFamily="18" charset="-34"/>
              <a:cs typeface="Angsana New" panose="02020603050405020304" pitchFamily="18" charset="-34"/>
            </a:endParaRPr>
          </a:p>
        </p:txBody>
      </p:sp>
      <p:sp>
        <p:nvSpPr>
          <p:cNvPr id="41988" name="Text Box 7"/>
          <p:cNvSpPr txBox="1">
            <a:spLocks noChangeArrowheads="1"/>
          </p:cNvSpPr>
          <p:nvPr/>
        </p:nvSpPr>
        <p:spPr bwMode="auto">
          <a:xfrm>
            <a:off x="838200" y="4343400"/>
            <a:ext cx="7561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th-TH" altLang="en-US" sz="3600" b="1">
                <a:latin typeface="Angsana New" panose="02020603050405020304" pitchFamily="18" charset="-34"/>
                <a:cs typeface="Angsana New" panose="02020603050405020304" pitchFamily="18" charset="-34"/>
              </a:rPr>
              <a:t>3. </a:t>
            </a:r>
            <a:r>
              <a:rPr lang="en-US" altLang="en-US" sz="3600" b="1">
                <a:latin typeface="Angsana New" panose="02020603050405020304" pitchFamily="18" charset="-34"/>
                <a:cs typeface="Angsana New" panose="02020603050405020304" pitchFamily="18" charset="-34"/>
              </a:rPr>
              <a:t>Merge sort</a:t>
            </a:r>
            <a:endParaRPr lang="th-TH" altLang="en-US" sz="3600" b="1">
              <a:latin typeface="Angsana New" panose="02020603050405020304" pitchFamily="18" charset="-34"/>
              <a:cs typeface="Angsana New" panose="02020603050405020304" pitchFamily="18" charset="-34"/>
            </a:endParaRPr>
          </a:p>
        </p:txBody>
      </p:sp>
      <p:sp>
        <p:nvSpPr>
          <p:cNvPr id="41989" name="Text Box 8"/>
          <p:cNvSpPr txBox="1">
            <a:spLocks noChangeArrowheads="1"/>
          </p:cNvSpPr>
          <p:nvPr/>
        </p:nvSpPr>
        <p:spPr bwMode="auto">
          <a:xfrm>
            <a:off x="838200" y="5105400"/>
            <a:ext cx="7561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sz="3600" b="1">
                <a:latin typeface="Angsana New" panose="02020603050405020304" pitchFamily="18" charset="-34"/>
              </a:rPr>
              <a:t>4. Quick sort</a:t>
            </a:r>
            <a:endParaRPr lang="th-TH" altLang="en-US" sz="3600" b="1">
              <a:latin typeface="Angsana New" panose="02020603050405020304" pitchFamily="18" charset="-34"/>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743200" y="685800"/>
            <a:ext cx="6248400" cy="1143000"/>
          </a:xfrm>
        </p:spPr>
        <p:txBody>
          <a:bodyPr/>
          <a:lstStyle/>
          <a:p>
            <a:pPr eaLnBrk="1" hangingPunct="1"/>
            <a:r>
              <a:rPr lang="en-US" altLang="en-US" sz="4400">
                <a:solidFill>
                  <a:srgbClr val="FF0000"/>
                </a:solidFill>
                <a:latin typeface="Angsana New" panose="02020603050405020304" pitchFamily="18" charset="-34"/>
              </a:rPr>
              <a:t>Divide-and-conquer approach</a:t>
            </a:r>
            <a:r>
              <a:rPr lang="th-TH" altLang="en-US" sz="4400">
                <a:solidFill>
                  <a:srgbClr val="FF0000"/>
                </a:solidFill>
                <a:latin typeface="Angsana New" panose="02020603050405020304" pitchFamily="18" charset="-34"/>
              </a:rPr>
              <a:t/>
            </a:r>
            <a:br>
              <a:rPr lang="th-TH" altLang="en-US" sz="4400">
                <a:solidFill>
                  <a:srgbClr val="FF0000"/>
                </a:solidFill>
                <a:latin typeface="Angsana New" panose="02020603050405020304" pitchFamily="18" charset="-34"/>
              </a:rPr>
            </a:br>
            <a:endParaRPr lang="en-US" altLang="en-US">
              <a:solidFill>
                <a:srgbClr val="FF0000"/>
              </a:solidFill>
            </a:endParaRPr>
          </a:p>
        </p:txBody>
      </p:sp>
      <p:sp>
        <p:nvSpPr>
          <p:cNvPr id="43011" name="Content Placeholder 2"/>
          <p:cNvSpPr>
            <a:spLocks noGrp="1"/>
          </p:cNvSpPr>
          <p:nvPr>
            <p:ph idx="1"/>
          </p:nvPr>
        </p:nvSpPr>
        <p:spPr>
          <a:xfrm>
            <a:off x="685800" y="2147888"/>
            <a:ext cx="7772400" cy="4405312"/>
          </a:xfrm>
        </p:spPr>
        <p:txBody>
          <a:bodyPr/>
          <a:lstStyle/>
          <a:p>
            <a:pPr eaLnBrk="1" hangingPunct="1"/>
            <a:r>
              <a:rPr lang="en-US" altLang="en-US" dirty="0">
                <a:latin typeface="Angsana New" panose="02020603050405020304" pitchFamily="18" charset="-34"/>
              </a:rPr>
              <a:t>Divide-and-Conquer divides an instance of a problem into two or more smaller instances.</a:t>
            </a:r>
          </a:p>
          <a:p>
            <a:pPr eaLnBrk="1" hangingPunct="1"/>
            <a:r>
              <a:rPr lang="en-US" altLang="en-US" dirty="0">
                <a:latin typeface="Angsana New" panose="02020603050405020304" pitchFamily="18" charset="-34"/>
              </a:rPr>
              <a:t> The smaller instances are usually instances of the original problem.</a:t>
            </a:r>
          </a:p>
          <a:p>
            <a:pPr eaLnBrk="1" hangingPunct="1"/>
            <a:r>
              <a:rPr lang="en-US" altLang="en-US" dirty="0">
                <a:latin typeface="Angsana New" panose="02020603050405020304" pitchFamily="18" charset="-34"/>
              </a:rPr>
              <a:t>If solutions to the smaller instances can be obtained readily, the solution to the original instance can be obtained by combining these solutions</a:t>
            </a:r>
            <a:r>
              <a:rPr lang="en-US" altLang="en-US" sz="3600" dirty="0">
                <a:latin typeface="Angsana New" panose="02020603050405020304" pitchFamily="18" charset="-34"/>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p:cNvSpPr>
            <a:spLocks noGrp="1"/>
          </p:cNvSpPr>
          <p:nvPr>
            <p:ph idx="1"/>
          </p:nvPr>
        </p:nvSpPr>
        <p:spPr>
          <a:xfrm>
            <a:off x="685800" y="2147888"/>
            <a:ext cx="7772400" cy="2500312"/>
          </a:xfrm>
        </p:spPr>
        <p:txBody>
          <a:bodyPr/>
          <a:lstStyle/>
          <a:p>
            <a:pPr eaLnBrk="1" hangingPunct="1"/>
            <a:r>
              <a:rPr lang="en-US" altLang="en-US" sz="3600">
                <a:latin typeface="Angsana New" panose="02020603050405020304" pitchFamily="18" charset="-34"/>
              </a:rPr>
              <a:t>If the smaller instances are still too large to be solved readily, they can be divided into still smaller instances.</a:t>
            </a:r>
          </a:p>
          <a:p>
            <a:pPr eaLnBrk="1" hangingPunct="1"/>
            <a:r>
              <a:rPr lang="en-US" altLang="en-US" sz="3600">
                <a:latin typeface="Angsana New" panose="02020603050405020304" pitchFamily="18" charset="-34"/>
              </a:rPr>
              <a:t>This process of dividing the instances continues until they are so small that a solution is readily obtainable.</a:t>
            </a:r>
          </a:p>
          <a:p>
            <a:pPr eaLnBrk="1" hangingPunct="1"/>
            <a:endParaRPr lang="en-US" altLang="en-US" sz="3200">
              <a:latin typeface="Angsana New" panose="02020603050405020304" pitchFamily="18" charset="-34"/>
            </a:endParaRPr>
          </a:p>
          <a:p>
            <a:pPr eaLnBrk="1" hangingPunct="1"/>
            <a:endParaRPr lang="en-US" altLang="en-US"/>
          </a:p>
          <a:p>
            <a:pPr eaLnBrk="1" hangingPunct="1">
              <a:buFontTx/>
              <a:buNone/>
            </a:pPr>
            <a:endParaRPr lang="en-US"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p:cNvSpPr>
            <a:spLocks noGrp="1"/>
          </p:cNvSpPr>
          <p:nvPr>
            <p:ph idx="1"/>
          </p:nvPr>
        </p:nvSpPr>
        <p:spPr>
          <a:xfrm>
            <a:off x="685800" y="2147888"/>
            <a:ext cx="7772400" cy="3414712"/>
          </a:xfrm>
        </p:spPr>
        <p:txBody>
          <a:bodyPr/>
          <a:lstStyle/>
          <a:p>
            <a:pPr eaLnBrk="1" hangingPunct="1"/>
            <a:r>
              <a:rPr lang="en-US" altLang="en-US" sz="3600">
                <a:latin typeface="Angsana New" panose="02020603050405020304" pitchFamily="18" charset="-34"/>
              </a:rPr>
              <a:t>The divide-and-conquer approach is a top down Approach.</a:t>
            </a:r>
          </a:p>
          <a:p>
            <a:pPr eaLnBrk="1" hangingPunct="1"/>
            <a:r>
              <a:rPr lang="en-US" altLang="en-US" sz="3600">
                <a:latin typeface="Angsana New" panose="02020603050405020304" pitchFamily="18" charset="-34"/>
              </a:rPr>
              <a:t>That is, the solution to a </a:t>
            </a:r>
            <a:r>
              <a:rPr lang="en-US" altLang="en-US" sz="3600" i="1">
                <a:latin typeface="Angsana New" panose="02020603050405020304" pitchFamily="18" charset="-34"/>
              </a:rPr>
              <a:t>top-level </a:t>
            </a:r>
            <a:r>
              <a:rPr lang="en-US" altLang="en-US" sz="3600">
                <a:latin typeface="Angsana New" panose="02020603050405020304" pitchFamily="18" charset="-34"/>
              </a:rPr>
              <a:t>instance of a problem is obtained by going </a:t>
            </a:r>
            <a:r>
              <a:rPr lang="en-US" altLang="en-US" sz="3600" i="1">
                <a:latin typeface="Angsana New" panose="02020603050405020304" pitchFamily="18" charset="-34"/>
              </a:rPr>
              <a:t>down </a:t>
            </a:r>
            <a:r>
              <a:rPr lang="en-US" altLang="en-US" sz="3600">
                <a:latin typeface="Angsana New" panose="02020603050405020304" pitchFamily="18" charset="-34"/>
              </a:rPr>
              <a:t>and obtaining solutions to smaller instances.</a:t>
            </a:r>
          </a:p>
          <a:p>
            <a:pPr eaLnBrk="1" hangingPunct="1"/>
            <a:r>
              <a:rPr lang="en-US" altLang="en-US" sz="3600">
                <a:latin typeface="Angsana New" panose="02020603050405020304" pitchFamily="18" charset="-34"/>
              </a:rPr>
              <a:t>this is the method used by recursive routines.</a:t>
            </a:r>
          </a:p>
          <a:p>
            <a:pPr eaLnBrk="1" hangingPunct="1">
              <a:buFontTx/>
              <a:buNone/>
            </a:pPr>
            <a:endParaRPr lang="en-US"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p:txBody>
          <a:bodyPr/>
          <a:lstStyle/>
          <a:p>
            <a:pPr algn="ctr" eaLnBrk="1" hangingPunct="1">
              <a:buFont typeface="Wingdings" panose="05000000000000000000" pitchFamily="2" charset="2"/>
              <a:buNone/>
            </a:pPr>
            <a:r>
              <a:rPr lang="en-US" altLang="en-US" sz="3200">
                <a:latin typeface="Angsana New" panose="02020603050405020304" pitchFamily="18" charset="-34"/>
              </a:rPr>
              <a:t>		</a:t>
            </a:r>
            <a:endParaRPr lang="th-TH" altLang="en-US" sz="3200">
              <a:latin typeface="Angsana New" panose="02020603050405020304" pitchFamily="18" charset="-34"/>
            </a:endParaRPr>
          </a:p>
        </p:txBody>
      </p:sp>
      <p:sp>
        <p:nvSpPr>
          <p:cNvPr id="46083" name="Text Box 3"/>
          <p:cNvSpPr txBox="1">
            <a:spLocks noChangeArrowheads="1"/>
          </p:cNvSpPr>
          <p:nvPr/>
        </p:nvSpPr>
        <p:spPr bwMode="auto">
          <a:xfrm>
            <a:off x="2514600" y="333375"/>
            <a:ext cx="60182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sz="4800">
                <a:solidFill>
                  <a:schemeClr val="tx2"/>
                </a:solidFill>
                <a:latin typeface="Angsana New" panose="02020603050405020304" pitchFamily="18" charset="-34"/>
              </a:rPr>
              <a:t>Divide-and-conquer approach (Cont.)</a:t>
            </a:r>
            <a:endParaRPr lang="th-TH" altLang="en-US" sz="4800">
              <a:solidFill>
                <a:schemeClr val="tx2"/>
              </a:solidFill>
              <a:latin typeface="Angsana New" panose="02020603050405020304" pitchFamily="18" charset="-34"/>
            </a:endParaRPr>
          </a:p>
        </p:txBody>
      </p:sp>
      <p:sp>
        <p:nvSpPr>
          <p:cNvPr id="46084" name="Text Box 4"/>
          <p:cNvSpPr txBox="1">
            <a:spLocks noChangeArrowheads="1"/>
          </p:cNvSpPr>
          <p:nvPr/>
        </p:nvSpPr>
        <p:spPr bwMode="auto">
          <a:xfrm>
            <a:off x="755650" y="1773238"/>
            <a:ext cx="74882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lgn="thaiDist" eaLnBrk="1" hangingPunct="1">
              <a:spcBef>
                <a:spcPct val="20000"/>
              </a:spcBef>
              <a:buClr>
                <a:schemeClr val="folHlink"/>
              </a:buClr>
              <a:buSzPct val="90000"/>
              <a:buFont typeface="Wingdings" panose="05000000000000000000" pitchFamily="2" charset="2"/>
              <a:buNone/>
            </a:pPr>
            <a:endParaRPr lang="en-US" altLang="en-US" sz="3200">
              <a:latin typeface="Angsana New" panose="02020603050405020304" pitchFamily="18" charset="-34"/>
            </a:endParaRPr>
          </a:p>
        </p:txBody>
      </p:sp>
      <p:sp>
        <p:nvSpPr>
          <p:cNvPr id="46085" name="Text Box 5"/>
          <p:cNvSpPr txBox="1">
            <a:spLocks noChangeArrowheads="1"/>
          </p:cNvSpPr>
          <p:nvPr/>
        </p:nvSpPr>
        <p:spPr bwMode="auto">
          <a:xfrm>
            <a:off x="423069" y="2045494"/>
            <a:ext cx="81534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folHlink"/>
              </a:buClr>
              <a:buSzPct val="90000"/>
              <a:buFont typeface="Wingdings" panose="05000000000000000000" pitchFamily="2" charset="2"/>
              <a:buNone/>
            </a:pPr>
            <a:r>
              <a:rPr lang="en-US" altLang="en-US" sz="2800" dirty="0">
                <a:latin typeface="Angsana New" panose="02020603050405020304" pitchFamily="18" charset="-34"/>
              </a:rPr>
              <a:t>The divide-and-conquer paradigm involves three steps at each level of the recursion:</a:t>
            </a:r>
            <a:br>
              <a:rPr lang="en-US" altLang="en-US" sz="2800" dirty="0">
                <a:latin typeface="Angsana New" panose="02020603050405020304" pitchFamily="18" charset="-34"/>
              </a:rPr>
            </a:br>
            <a:r>
              <a:rPr lang="en-US" altLang="en-US" sz="2800" b="1" dirty="0">
                <a:latin typeface="Angsana New" panose="02020603050405020304" pitchFamily="18" charset="-34"/>
              </a:rPr>
              <a:t>Divide</a:t>
            </a:r>
            <a:r>
              <a:rPr lang="en-US" altLang="en-US" sz="2800" dirty="0">
                <a:latin typeface="Angsana New" panose="02020603050405020304" pitchFamily="18" charset="-34"/>
              </a:rPr>
              <a:t> the problem into a number of subproblems.</a:t>
            </a:r>
            <a:br>
              <a:rPr lang="en-US" altLang="en-US" sz="2800" dirty="0">
                <a:latin typeface="Angsana New" panose="02020603050405020304" pitchFamily="18" charset="-34"/>
              </a:rPr>
            </a:br>
            <a:r>
              <a:rPr lang="en-US" altLang="en-US" sz="2800" b="1" dirty="0">
                <a:latin typeface="Angsana New" panose="02020603050405020304" pitchFamily="18" charset="-34"/>
              </a:rPr>
              <a:t>Conquer</a:t>
            </a:r>
            <a:r>
              <a:rPr lang="en-US" altLang="en-US" sz="2800" dirty="0">
                <a:latin typeface="Angsana New" panose="02020603050405020304" pitchFamily="18" charset="-34"/>
              </a:rPr>
              <a:t> the subproblems by solving them recursively. If the subproblem sizes  are small enough, however, just solve the subproblems in a straightforward manner.</a:t>
            </a:r>
            <a:br>
              <a:rPr lang="en-US" altLang="en-US" sz="2800" dirty="0">
                <a:latin typeface="Angsana New" panose="02020603050405020304" pitchFamily="18" charset="-34"/>
              </a:rPr>
            </a:br>
            <a:r>
              <a:rPr lang="en-US" altLang="en-US" sz="2800" b="1" dirty="0">
                <a:latin typeface="Angsana New" panose="02020603050405020304" pitchFamily="18" charset="-34"/>
              </a:rPr>
              <a:t>Combine</a:t>
            </a:r>
            <a:r>
              <a:rPr lang="en-US" altLang="en-US" sz="2800" dirty="0">
                <a:latin typeface="Angsana New" panose="02020603050405020304" pitchFamily="18" charset="-34"/>
              </a:rPr>
              <a:t> the solutions to the subproblems into the sloution for the original problem.</a:t>
            </a:r>
            <a:endParaRPr lang="th-TH" altLang="en-US" sz="2800" dirty="0">
              <a:latin typeface="Angsana New" panose="02020603050405020304" pitchFamily="18" charset="-34"/>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2819400" y="304800"/>
            <a:ext cx="6019800" cy="1143000"/>
          </a:xfrm>
        </p:spPr>
        <p:txBody>
          <a:bodyPr/>
          <a:lstStyle/>
          <a:p>
            <a:pPr eaLnBrk="1" hangingPunct="1"/>
            <a:r>
              <a:rPr lang="en-US" altLang="en-US">
                <a:latin typeface="Angsana New" panose="02020603050405020304" pitchFamily="18" charset="-34"/>
              </a:rPr>
              <a:t>General Method-control abstraction</a:t>
            </a:r>
          </a:p>
        </p:txBody>
      </p:sp>
      <p:sp>
        <p:nvSpPr>
          <p:cNvPr id="47107" name="Content Placeholder 2"/>
          <p:cNvSpPr>
            <a:spLocks noGrp="1"/>
          </p:cNvSpPr>
          <p:nvPr>
            <p:ph idx="1"/>
          </p:nvPr>
        </p:nvSpPr>
        <p:spPr>
          <a:xfrm>
            <a:off x="683568" y="2060848"/>
            <a:ext cx="8308032" cy="4797152"/>
          </a:xfrm>
        </p:spPr>
        <p:txBody>
          <a:bodyPr/>
          <a:lstStyle/>
          <a:p>
            <a:pPr eaLnBrk="1" hangingPunct="1"/>
            <a:r>
              <a:rPr lang="en-US" altLang="en-US" sz="2400" dirty="0" smtClean="0">
                <a:latin typeface="Angsana New" panose="02020603050405020304" pitchFamily="18" charset="-34"/>
              </a:rPr>
              <a:t>Algorithm </a:t>
            </a:r>
            <a:r>
              <a:rPr lang="en-US" altLang="en-US" sz="2400" dirty="0">
                <a:latin typeface="Angsana New" panose="02020603050405020304" pitchFamily="18" charset="-34"/>
              </a:rPr>
              <a:t>DAndC(P)</a:t>
            </a:r>
          </a:p>
          <a:p>
            <a:pPr eaLnBrk="1" hangingPunct="1"/>
            <a:r>
              <a:rPr lang="en-US" altLang="en-US" sz="2400" dirty="0">
                <a:latin typeface="Angsana New" panose="02020603050405020304" pitchFamily="18" charset="-34"/>
              </a:rPr>
              <a:t>{</a:t>
            </a:r>
          </a:p>
          <a:p>
            <a:pPr lvl="1" eaLnBrk="1" hangingPunct="1"/>
            <a:r>
              <a:rPr lang="en-US" altLang="en-US" dirty="0">
                <a:latin typeface="Angsana New" panose="02020603050405020304" pitchFamily="18" charset="-34"/>
              </a:rPr>
              <a:t>If Small(P) then return S(P);</a:t>
            </a:r>
          </a:p>
          <a:p>
            <a:pPr lvl="2" eaLnBrk="1" hangingPunct="1">
              <a:buFontTx/>
              <a:buNone/>
            </a:pPr>
            <a:r>
              <a:rPr lang="en-US" altLang="en-US" sz="2400" dirty="0">
                <a:latin typeface="Angsana New" panose="02020603050405020304" pitchFamily="18" charset="-34"/>
              </a:rPr>
              <a:t>Else</a:t>
            </a:r>
          </a:p>
          <a:p>
            <a:pPr lvl="2" eaLnBrk="1" hangingPunct="1">
              <a:buFontTx/>
              <a:buNone/>
            </a:pPr>
            <a:r>
              <a:rPr lang="en-US" altLang="en-US" sz="2400" dirty="0">
                <a:latin typeface="Angsana New" panose="02020603050405020304" pitchFamily="18" charset="-34"/>
              </a:rPr>
              <a:t>{</a:t>
            </a:r>
          </a:p>
          <a:p>
            <a:pPr lvl="2" eaLnBrk="1" hangingPunct="1"/>
            <a:r>
              <a:rPr lang="en-US" altLang="en-US" sz="2400" dirty="0">
                <a:latin typeface="Angsana New" panose="02020603050405020304" pitchFamily="18" charset="-34"/>
              </a:rPr>
              <a:t>Divide P into smaller instances P</a:t>
            </a:r>
            <a:r>
              <a:rPr lang="en-US" altLang="en-US" sz="2400" baseline="-25000" dirty="0">
                <a:latin typeface="Angsana New" panose="02020603050405020304" pitchFamily="18" charset="-34"/>
              </a:rPr>
              <a:t>1</a:t>
            </a:r>
            <a:r>
              <a:rPr lang="en-US" altLang="en-US" sz="2400" dirty="0">
                <a:latin typeface="Angsana New" panose="02020603050405020304" pitchFamily="18" charset="-34"/>
              </a:rPr>
              <a:t>,P</a:t>
            </a:r>
            <a:r>
              <a:rPr lang="en-US" altLang="en-US" sz="2400" baseline="-25000" dirty="0">
                <a:latin typeface="Angsana New" panose="02020603050405020304" pitchFamily="18" charset="-34"/>
              </a:rPr>
              <a:t>2</a:t>
            </a:r>
            <a:r>
              <a:rPr lang="en-US" altLang="en-US" sz="2400" dirty="0">
                <a:latin typeface="Angsana New" panose="02020603050405020304" pitchFamily="18" charset="-34"/>
              </a:rPr>
              <a:t>,….P</a:t>
            </a:r>
            <a:r>
              <a:rPr lang="en-US" altLang="en-US" sz="2400" baseline="-25000" dirty="0">
                <a:latin typeface="Angsana New" panose="02020603050405020304" pitchFamily="18" charset="-34"/>
              </a:rPr>
              <a:t>K</a:t>
            </a:r>
            <a:r>
              <a:rPr lang="en-US" altLang="en-US" sz="2400" dirty="0">
                <a:latin typeface="Angsana New" panose="02020603050405020304" pitchFamily="18" charset="-34"/>
              </a:rPr>
              <a:t>. k&gt;=1;</a:t>
            </a:r>
          </a:p>
          <a:p>
            <a:pPr lvl="2" eaLnBrk="1" hangingPunct="1"/>
            <a:r>
              <a:rPr lang="en-US" altLang="en-US" sz="2400" dirty="0">
                <a:latin typeface="Angsana New" panose="02020603050405020304" pitchFamily="18" charset="-34"/>
              </a:rPr>
              <a:t>Apply DAndC to each of these subproblems;</a:t>
            </a:r>
          </a:p>
          <a:p>
            <a:pPr lvl="2" eaLnBrk="1" hangingPunct="1"/>
            <a:r>
              <a:rPr lang="en-US" altLang="en-US" sz="2400" dirty="0">
                <a:latin typeface="Angsana New" panose="02020603050405020304" pitchFamily="18" charset="-34"/>
              </a:rPr>
              <a:t>Return Combine(DAndC(P</a:t>
            </a:r>
            <a:r>
              <a:rPr lang="en-US" altLang="en-US" sz="2400" baseline="-25000" dirty="0">
                <a:latin typeface="Angsana New" panose="02020603050405020304" pitchFamily="18" charset="-34"/>
              </a:rPr>
              <a:t>1</a:t>
            </a:r>
            <a:r>
              <a:rPr lang="en-US" altLang="en-US" sz="2400" dirty="0">
                <a:latin typeface="Angsana New" panose="02020603050405020304" pitchFamily="18" charset="-34"/>
              </a:rPr>
              <a:t>),DAndC(P</a:t>
            </a:r>
            <a:r>
              <a:rPr lang="en-US" altLang="en-US" sz="2400" baseline="-25000" dirty="0">
                <a:latin typeface="Angsana New" panose="02020603050405020304" pitchFamily="18" charset="-34"/>
              </a:rPr>
              <a:t>2</a:t>
            </a:r>
            <a:r>
              <a:rPr lang="en-US" altLang="en-US" sz="2400" dirty="0">
                <a:latin typeface="Angsana New" panose="02020603050405020304" pitchFamily="18" charset="-34"/>
              </a:rPr>
              <a:t>),…DAndC(P</a:t>
            </a:r>
            <a:r>
              <a:rPr lang="en-US" altLang="en-US" sz="2400" baseline="-25000" dirty="0">
                <a:latin typeface="Angsana New" panose="02020603050405020304" pitchFamily="18" charset="-34"/>
              </a:rPr>
              <a:t>K</a:t>
            </a:r>
            <a:r>
              <a:rPr lang="en-US" altLang="en-US" sz="2400" dirty="0">
                <a:latin typeface="Angsana New" panose="02020603050405020304" pitchFamily="18" charset="-34"/>
              </a:rPr>
              <a:t>);</a:t>
            </a:r>
          </a:p>
          <a:p>
            <a:pPr lvl="1" eaLnBrk="1" hangingPunct="1"/>
            <a:r>
              <a:rPr lang="en-US" altLang="en-US" dirty="0">
                <a:latin typeface="Angsana New" panose="02020603050405020304" pitchFamily="18" charset="-34"/>
              </a:rPr>
              <a:t>}</a:t>
            </a:r>
          </a:p>
          <a:p>
            <a:pPr eaLnBrk="1" hangingPunct="1"/>
            <a:r>
              <a:rPr lang="en-US" altLang="en-US" sz="2400" dirty="0">
                <a:latin typeface="Angsana New" panose="02020603050405020304" pitchFamily="18" charset="-34"/>
              </a:rPr>
              <a: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idx="1"/>
          </p:nvPr>
        </p:nvSpPr>
        <p:spPr/>
        <p:txBody>
          <a:bodyPr/>
          <a:lstStyle/>
          <a:p>
            <a:pPr eaLnBrk="1" hangingPunct="1"/>
            <a:r>
              <a:rPr lang="en-US" altLang="en-US" dirty="0">
                <a:latin typeface="Angsana New" panose="02020603050405020304" pitchFamily="18" charset="-34"/>
              </a:rPr>
              <a:t>T(n)= { g(n)                                      n small</a:t>
            </a:r>
          </a:p>
          <a:p>
            <a:pPr eaLnBrk="1" hangingPunct="1"/>
            <a:r>
              <a:rPr lang="en-US" altLang="en-US" dirty="0">
                <a:latin typeface="Angsana New" panose="02020603050405020304" pitchFamily="18" charset="-34"/>
              </a:rPr>
              <a:t>             T(n</a:t>
            </a:r>
            <a:r>
              <a:rPr lang="en-US" altLang="en-US" baseline="-25000" dirty="0">
                <a:latin typeface="Angsana New" panose="02020603050405020304" pitchFamily="18" charset="-34"/>
              </a:rPr>
              <a:t>1</a:t>
            </a:r>
            <a:r>
              <a:rPr lang="en-US" altLang="en-US" dirty="0">
                <a:latin typeface="Angsana New" panose="02020603050405020304" pitchFamily="18" charset="-34"/>
              </a:rPr>
              <a:t>)+T(n</a:t>
            </a:r>
            <a:r>
              <a:rPr lang="en-US" altLang="en-US" baseline="-25000" dirty="0">
                <a:latin typeface="Angsana New" panose="02020603050405020304" pitchFamily="18" charset="-34"/>
              </a:rPr>
              <a:t>2</a:t>
            </a:r>
            <a:r>
              <a:rPr lang="en-US" altLang="en-US" dirty="0">
                <a:latin typeface="Angsana New" panose="02020603050405020304" pitchFamily="18" charset="-34"/>
              </a:rPr>
              <a:t>)+…+T(n</a:t>
            </a:r>
            <a:r>
              <a:rPr lang="en-US" altLang="en-US" baseline="-25000" dirty="0">
                <a:latin typeface="Angsana New" panose="02020603050405020304" pitchFamily="18" charset="-34"/>
              </a:rPr>
              <a:t>k</a:t>
            </a:r>
            <a:r>
              <a:rPr lang="en-US" altLang="en-US" dirty="0">
                <a:latin typeface="Angsana New" panose="02020603050405020304" pitchFamily="18" charset="-34"/>
              </a:rPr>
              <a:t>)+f(n) otherwise</a:t>
            </a:r>
          </a:p>
          <a:p>
            <a:pPr eaLnBrk="1" hangingPunct="1"/>
            <a:r>
              <a:rPr lang="en-US" altLang="en-US" dirty="0">
                <a:latin typeface="Angsana New" panose="02020603050405020304" pitchFamily="18" charset="-34"/>
              </a:rPr>
              <a:t>Generally complexity for recurrences is given by</a:t>
            </a:r>
          </a:p>
          <a:p>
            <a:pPr eaLnBrk="1" hangingPunct="1"/>
            <a:r>
              <a:rPr lang="en-US" altLang="en-US" dirty="0">
                <a:latin typeface="Angsana New" panose="02020603050405020304" pitchFamily="18" charset="-34"/>
              </a:rPr>
              <a:t>T(n)={ T(1)                n=1</a:t>
            </a:r>
          </a:p>
          <a:p>
            <a:pPr eaLnBrk="1" hangingPunct="1"/>
            <a:r>
              <a:rPr lang="en-US" altLang="en-US" dirty="0">
                <a:latin typeface="Angsana New" panose="02020603050405020304" pitchFamily="18" charset="-34"/>
              </a:rPr>
              <a:t>            aT(n/b)+f(n)   n&gt;1</a:t>
            </a:r>
          </a:p>
          <a:p>
            <a:pPr eaLnBrk="1" hangingPunct="1"/>
            <a:r>
              <a:rPr lang="en-US" altLang="en-US" dirty="0">
                <a:latin typeface="Angsana New" panose="02020603050405020304" pitchFamily="18" charset="-34"/>
              </a:rPr>
              <a:t>a,b are constants, n=b</a:t>
            </a:r>
            <a:r>
              <a:rPr lang="en-US" altLang="en-US" baseline="30000" dirty="0">
                <a:latin typeface="Angsana New" panose="02020603050405020304" pitchFamily="18" charset="-34"/>
              </a:rPr>
              <a:t>k</a:t>
            </a:r>
          </a:p>
          <a:p>
            <a:pPr lvl="3" eaLnBrk="1" hangingPunct="1">
              <a:buFont typeface="Wingdings" panose="05000000000000000000" pitchFamily="2" charset="2"/>
              <a:buNone/>
            </a:pPr>
            <a:endParaRPr lang="en-US" altLang="en-US" sz="2800" dirty="0"/>
          </a:p>
          <a:p>
            <a:pPr lvl="3" eaLnBrk="1" hangingPunct="1">
              <a:buFont typeface="Wingdings" panose="05000000000000000000" pitchFamily="2" charset="2"/>
              <a:buNone/>
            </a:pPr>
            <a:endParaRPr lang="en-US" altLang="en-US" sz="28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idx="1"/>
          </p:nvPr>
        </p:nvSpPr>
        <p:spPr>
          <a:xfrm>
            <a:off x="611560" y="381000"/>
            <a:ext cx="8075240" cy="6248400"/>
          </a:xfrm>
        </p:spPr>
        <p:txBody>
          <a:bodyPr/>
          <a:lstStyle/>
          <a:p>
            <a:pPr lvl="1" eaLnBrk="1" hangingPunct="1">
              <a:buFontTx/>
              <a:buChar char="–"/>
            </a:pPr>
            <a:r>
              <a:rPr lang="en-US" altLang="en-US" sz="3200" dirty="0">
                <a:latin typeface="Angsana New" panose="02020603050405020304" pitchFamily="18" charset="-34"/>
              </a:rPr>
              <a:t>Consider the case in which a=2 and b=2. Let T(1)=2 &amp; f(n)=n.</a:t>
            </a:r>
          </a:p>
          <a:p>
            <a:pPr eaLnBrk="1" hangingPunct="1">
              <a:buFontTx/>
              <a:buChar char="•"/>
            </a:pPr>
            <a:r>
              <a:rPr lang="en-US" altLang="en-US" sz="3200" dirty="0">
                <a:latin typeface="Angsana New" panose="02020603050405020304" pitchFamily="18" charset="-34"/>
              </a:rPr>
              <a:t>We have,</a:t>
            </a:r>
          </a:p>
          <a:p>
            <a:pPr eaLnBrk="1" hangingPunct="1">
              <a:buFontTx/>
              <a:buChar char="•"/>
            </a:pPr>
            <a:r>
              <a:rPr lang="en-US" altLang="en-US" sz="3200" dirty="0">
                <a:latin typeface="Angsana New" panose="02020603050405020304" pitchFamily="18" charset="-34"/>
              </a:rPr>
              <a:t>   T(n)  = 2T(n/2)+n</a:t>
            </a:r>
          </a:p>
          <a:p>
            <a:pPr eaLnBrk="1" hangingPunct="1">
              <a:buFontTx/>
              <a:buChar char="•"/>
            </a:pPr>
            <a:r>
              <a:rPr lang="en-US" altLang="en-US" sz="3200" dirty="0">
                <a:latin typeface="Angsana New" panose="02020603050405020304" pitchFamily="18" charset="-34"/>
              </a:rPr>
              <a:t>            = 2[2T(n/2/2)+n/2]+n</a:t>
            </a:r>
          </a:p>
          <a:p>
            <a:pPr eaLnBrk="1" hangingPunct="1">
              <a:buFontTx/>
              <a:buChar char="•"/>
            </a:pPr>
            <a:r>
              <a:rPr lang="en-US" altLang="en-US" sz="3200" dirty="0">
                <a:latin typeface="Angsana New" panose="02020603050405020304" pitchFamily="18" charset="-34"/>
              </a:rPr>
              <a:t>            = [4T(n/4)+n]+n</a:t>
            </a:r>
          </a:p>
          <a:p>
            <a:pPr eaLnBrk="1" hangingPunct="1">
              <a:buFontTx/>
              <a:buChar char="•"/>
            </a:pPr>
            <a:r>
              <a:rPr lang="en-US" altLang="en-US" sz="3200" dirty="0">
                <a:latin typeface="Angsana New" panose="02020603050405020304" pitchFamily="18" charset="-34"/>
              </a:rPr>
              <a:t>            = 4T(n/4)+2n</a:t>
            </a:r>
          </a:p>
          <a:p>
            <a:pPr eaLnBrk="1" hangingPunct="1">
              <a:buFontTx/>
              <a:buChar char="•"/>
            </a:pPr>
            <a:r>
              <a:rPr lang="en-US" altLang="en-US" sz="3200" dirty="0">
                <a:latin typeface="Angsana New" panose="02020603050405020304" pitchFamily="18" charset="-34"/>
              </a:rPr>
              <a:t>            = 4[2T(n/4/2)+n/4]+2n</a:t>
            </a:r>
          </a:p>
          <a:p>
            <a:pPr eaLnBrk="1" hangingPunct="1">
              <a:buFontTx/>
              <a:buChar char="•"/>
            </a:pPr>
            <a:r>
              <a:rPr lang="en-US" altLang="en-US" sz="3200" dirty="0">
                <a:latin typeface="Angsana New" panose="02020603050405020304" pitchFamily="18" charset="-34"/>
              </a:rPr>
              <a:t>            = 4[2T(n/8)+n/4]+2n</a:t>
            </a:r>
          </a:p>
          <a:p>
            <a:pPr eaLnBrk="1" hangingPunct="1">
              <a:buFontTx/>
              <a:buChar char="•"/>
            </a:pPr>
            <a:r>
              <a:rPr lang="en-US" altLang="en-US" sz="3200" dirty="0">
                <a:latin typeface="Angsana New" panose="02020603050405020304" pitchFamily="18" charset="-34"/>
              </a:rPr>
              <a:t>            = 8T(n/8)+n+2n</a:t>
            </a:r>
          </a:p>
          <a:p>
            <a:pPr eaLnBrk="1" hangingPunct="1">
              <a:buFontTx/>
              <a:buChar char="•"/>
            </a:pPr>
            <a:r>
              <a:rPr lang="en-US" altLang="en-US" sz="3200" dirty="0">
                <a:latin typeface="Angsana New" panose="02020603050405020304" pitchFamily="18" charset="-34"/>
              </a:rPr>
              <a:t>            = 8T(n/8)+3n</a:t>
            </a:r>
          </a:p>
          <a:p>
            <a:pPr eaLnBrk="1" hangingPunct="1">
              <a:buFontTx/>
              <a:buChar char="•"/>
            </a:pPr>
            <a:endParaRPr lang="en-US" altLang="en-US" sz="3200" dirty="0">
              <a:latin typeface="Angsana New" panose="02020603050405020304" pitchFamily="18" charset="-34"/>
            </a:endParaRPr>
          </a:p>
          <a:p>
            <a:pPr eaLnBrk="1" hangingPunct="1">
              <a:buFontTx/>
              <a:buChar char="•"/>
            </a:pPr>
            <a:endParaRPr lang="en-US" altLang="en-US" dirty="0"/>
          </a:p>
          <a:p>
            <a:endParaRPr lang="en-US"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p:cNvSpPr>
            <a:spLocks noGrp="1"/>
          </p:cNvSpPr>
          <p:nvPr>
            <p:ph idx="1"/>
          </p:nvPr>
        </p:nvSpPr>
        <p:spPr>
          <a:xfrm>
            <a:off x="971600" y="1066800"/>
            <a:ext cx="8007424" cy="4882480"/>
          </a:xfrm>
        </p:spPr>
        <p:txBody>
          <a:bodyPr/>
          <a:lstStyle/>
          <a:p>
            <a:pPr eaLnBrk="1" hangingPunct="1">
              <a:buFontTx/>
              <a:buChar char="•"/>
            </a:pPr>
            <a:r>
              <a:rPr lang="en-US" altLang="en-US" dirty="0">
                <a:latin typeface="Angsana New" panose="02020603050405020304" pitchFamily="18" charset="-34"/>
              </a:rPr>
              <a:t>In general, we see that T(n)=2^iT(n/2^i )+in., for any log n &gt;=I&gt;=1.</a:t>
            </a:r>
          </a:p>
          <a:p>
            <a:pPr eaLnBrk="1" hangingPunct="1">
              <a:buFontTx/>
              <a:buChar char="•"/>
            </a:pPr>
            <a:r>
              <a:rPr lang="en-US" altLang="en-US" dirty="0">
                <a:latin typeface="Angsana New" panose="02020603050405020304" pitchFamily="18" charset="-34"/>
              </a:rPr>
              <a:t> </a:t>
            </a:r>
            <a:r>
              <a:rPr lang="en-US" altLang="en-US" dirty="0">
                <a:latin typeface="Angsana New" panose="02020603050405020304" pitchFamily="18" charset="-34"/>
                <a:sym typeface="Wingdings" panose="05000000000000000000" pitchFamily="2" charset="2"/>
              </a:rPr>
              <a:t></a:t>
            </a:r>
            <a:r>
              <a:rPr lang="en-US" altLang="en-US" dirty="0">
                <a:latin typeface="Angsana New" panose="02020603050405020304" pitchFamily="18" charset="-34"/>
              </a:rPr>
              <a:t> T(n) =2^log n T(n/2^log n) + n log n</a:t>
            </a:r>
          </a:p>
          <a:p>
            <a:pPr eaLnBrk="1" hangingPunct="1">
              <a:buFontTx/>
              <a:buChar char="•"/>
            </a:pPr>
            <a:r>
              <a:rPr lang="en-US" altLang="en-US" dirty="0">
                <a:latin typeface="Angsana New" panose="02020603050405020304" pitchFamily="18" charset="-34"/>
                <a:sym typeface="Wingdings" panose="05000000000000000000" pitchFamily="2" charset="2"/>
              </a:rPr>
              <a:t></a:t>
            </a:r>
            <a:r>
              <a:rPr lang="en-US" altLang="en-US" dirty="0">
                <a:latin typeface="Angsana New" panose="02020603050405020304" pitchFamily="18" charset="-34"/>
              </a:rPr>
              <a:t>Corresponding to the choice of i=log n</a:t>
            </a:r>
            <a:br>
              <a:rPr lang="en-US" altLang="en-US" dirty="0">
                <a:latin typeface="Angsana New" panose="02020603050405020304" pitchFamily="18" charset="-34"/>
              </a:rPr>
            </a:br>
            <a:endParaRPr lang="en-US" altLang="en-US" dirty="0">
              <a:latin typeface="Angsana New" panose="02020603050405020304" pitchFamily="18" charset="-34"/>
            </a:endParaRPr>
          </a:p>
          <a:p>
            <a:pPr eaLnBrk="1" hangingPunct="1">
              <a:buFontTx/>
              <a:buChar char="•"/>
            </a:pPr>
            <a:r>
              <a:rPr lang="en-US" altLang="en-US" dirty="0">
                <a:latin typeface="Angsana New" panose="02020603050405020304" pitchFamily="18" charset="-34"/>
              </a:rPr>
              <a:t>Thus, T(n) = 2^log n T(n/2^log n) + n log n</a:t>
            </a:r>
          </a:p>
          <a:p>
            <a:pPr eaLnBrk="1" hangingPunct="1">
              <a:buFontTx/>
              <a:buChar char="•"/>
            </a:pPr>
            <a:r>
              <a:rPr lang="en-US" altLang="en-US" dirty="0">
                <a:latin typeface="Angsana New" panose="02020603050405020304" pitchFamily="18" charset="-34"/>
              </a:rPr>
              <a:t>                          = n.T(n/n) + n log n</a:t>
            </a:r>
          </a:p>
          <a:p>
            <a:pPr eaLnBrk="1" hangingPunct="1">
              <a:buFontTx/>
              <a:buChar char="•"/>
            </a:pPr>
            <a:r>
              <a:rPr lang="en-US" altLang="en-US" dirty="0">
                <a:latin typeface="Angsana New" panose="02020603050405020304" pitchFamily="18" charset="-34"/>
              </a:rPr>
              <a:t>                          = n. T(1) + n log n</a:t>
            </a:r>
          </a:p>
          <a:p>
            <a:pPr eaLnBrk="1" hangingPunct="1">
              <a:buFontTx/>
              <a:buChar char="•"/>
            </a:pPr>
            <a:r>
              <a:rPr lang="en-US" altLang="en-US" dirty="0">
                <a:latin typeface="Angsana New" panose="02020603050405020304" pitchFamily="18" charset="-34"/>
              </a:rPr>
              <a:t>                           = 2n + n log n</a:t>
            </a:r>
            <a:endParaRPr lang="en-US"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3276600" y="381000"/>
            <a:ext cx="5486400" cy="1143000"/>
          </a:xfrm>
        </p:spPr>
        <p:txBody>
          <a:bodyPr/>
          <a:lstStyle/>
          <a:p>
            <a:pPr eaLnBrk="1" hangingPunct="1"/>
            <a:r>
              <a:rPr lang="en-US" altLang="en-US" sz="6600">
                <a:latin typeface="Angsana New" panose="02020603050405020304" pitchFamily="18" charset="-34"/>
              </a:rPr>
              <a:t>Binary Search</a:t>
            </a:r>
          </a:p>
        </p:txBody>
      </p:sp>
      <p:sp>
        <p:nvSpPr>
          <p:cNvPr id="51203" name="Content Placeholder 2"/>
          <p:cNvSpPr>
            <a:spLocks noGrp="1"/>
          </p:cNvSpPr>
          <p:nvPr>
            <p:ph idx="1"/>
          </p:nvPr>
        </p:nvSpPr>
        <p:spPr/>
        <p:txBody>
          <a:bodyPr/>
          <a:lstStyle/>
          <a:p>
            <a:pPr eaLnBrk="1" hangingPunct="1"/>
            <a:r>
              <a:rPr lang="en-US" altLang="en-US" sz="2400" dirty="0">
                <a:latin typeface="Angsana New" panose="02020603050405020304" pitchFamily="18" charset="-34"/>
              </a:rPr>
              <a:t>The divide-and-conquer steps of Binary Search:</a:t>
            </a:r>
          </a:p>
          <a:p>
            <a:pPr eaLnBrk="1" hangingPunct="1"/>
            <a:r>
              <a:rPr lang="en-US" altLang="en-US" sz="2400" dirty="0">
                <a:latin typeface="Angsana New" panose="02020603050405020304" pitchFamily="18" charset="-34"/>
              </a:rPr>
              <a:t> If x equals the middle item, quit.</a:t>
            </a:r>
          </a:p>
          <a:p>
            <a:pPr eaLnBrk="1" hangingPunct="1"/>
            <a:r>
              <a:rPr lang="en-US" altLang="en-US" sz="2400" dirty="0">
                <a:latin typeface="Angsana New" panose="02020603050405020304" pitchFamily="18" charset="-34"/>
              </a:rPr>
              <a:t> Otherwise:</a:t>
            </a:r>
          </a:p>
          <a:p>
            <a:pPr eaLnBrk="1" hangingPunct="1"/>
            <a:r>
              <a:rPr lang="en-US" altLang="en-US" sz="2400" i="1" dirty="0">
                <a:latin typeface="Angsana New" panose="02020603050405020304" pitchFamily="18" charset="-34"/>
              </a:rPr>
              <a:t>(1)Divide</a:t>
            </a:r>
            <a:r>
              <a:rPr lang="en-US" altLang="en-US" sz="2400" dirty="0">
                <a:latin typeface="Angsana New" panose="02020603050405020304" pitchFamily="18" charset="-34"/>
              </a:rPr>
              <a:t>–the array into two subarrays about half as large. If x is smaller than the middle item, choose the left subarray. If x is larger than the middle item, choose the right subarray.</a:t>
            </a:r>
          </a:p>
          <a:p>
            <a:pPr eaLnBrk="1" hangingPunct="1"/>
            <a:r>
              <a:rPr lang="en-US" altLang="en-US" sz="2400" i="1" dirty="0">
                <a:latin typeface="Angsana New" panose="02020603050405020304" pitchFamily="18" charset="-34"/>
              </a:rPr>
              <a:t>(2)Conquer-</a:t>
            </a:r>
            <a:r>
              <a:rPr lang="en-US" altLang="en-US" sz="2400" dirty="0">
                <a:latin typeface="Angsana New" panose="02020603050405020304" pitchFamily="18" charset="-34"/>
              </a:rPr>
              <a:t>(solve) the subarray by determining whether x</a:t>
            </a:r>
            <a:r>
              <a:rPr lang="en-US" altLang="en-US" sz="2400" i="1" dirty="0">
                <a:latin typeface="Angsana New" panose="02020603050405020304" pitchFamily="18" charset="-34"/>
              </a:rPr>
              <a:t> </a:t>
            </a:r>
            <a:r>
              <a:rPr lang="en-US" altLang="en-US" sz="2400" dirty="0">
                <a:latin typeface="Angsana New" panose="02020603050405020304" pitchFamily="18" charset="-34"/>
              </a:rPr>
              <a:t>is in that subarray. Unless the subarray is sufficiently small, use recursion to do this.</a:t>
            </a:r>
          </a:p>
          <a:p>
            <a:pPr eaLnBrk="1" hangingPunct="1"/>
            <a:endParaRPr lang="en-US" alt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86000" y="304800"/>
            <a:ext cx="6629400" cy="1143000"/>
          </a:xfrm>
        </p:spPr>
        <p:txBody>
          <a:bodyPr/>
          <a:lstStyle/>
          <a:p>
            <a:pPr eaLnBrk="1" hangingPunct="1"/>
            <a:r>
              <a:rPr lang="en-US" altLang="en-US"/>
              <a:t>2. Algorithm Design / Specifications</a:t>
            </a:r>
          </a:p>
        </p:txBody>
      </p:sp>
      <p:sp>
        <p:nvSpPr>
          <p:cNvPr id="149507" name="Rectangle 3"/>
          <p:cNvSpPr>
            <a:spLocks noGrp="1" noChangeArrowheads="1"/>
          </p:cNvSpPr>
          <p:nvPr>
            <p:ph idx="1"/>
          </p:nvPr>
        </p:nvSpPr>
        <p:spPr>
          <a:xfrm>
            <a:off x="533400" y="1981200"/>
            <a:ext cx="7772400" cy="4572000"/>
          </a:xfrm>
        </p:spPr>
        <p:txBody>
          <a:bodyPr/>
          <a:lstStyle/>
          <a:p>
            <a:pPr eaLnBrk="1" hangingPunct="1">
              <a:lnSpc>
                <a:spcPct val="90000"/>
              </a:lnSpc>
            </a:pPr>
            <a:r>
              <a:rPr lang="en-US" altLang="en-US" sz="2400" u="sng">
                <a:solidFill>
                  <a:srgbClr val="FF3300"/>
                </a:solidFill>
              </a:rPr>
              <a:t>Algorithm</a:t>
            </a:r>
            <a:r>
              <a:rPr lang="en-US" altLang="en-US" sz="2400"/>
              <a:t>: Finite set of instructions that, if followed, accomplishes a particular task.</a:t>
            </a:r>
          </a:p>
          <a:p>
            <a:pPr eaLnBrk="1" hangingPunct="1">
              <a:lnSpc>
                <a:spcPct val="90000"/>
              </a:lnSpc>
            </a:pPr>
            <a:r>
              <a:rPr lang="en-US" altLang="en-US" sz="2400"/>
              <a:t>Describe: in natural language / pseudo-code / diagrams / etc. </a:t>
            </a:r>
          </a:p>
          <a:p>
            <a:pPr eaLnBrk="1" hangingPunct="1">
              <a:lnSpc>
                <a:spcPct val="90000"/>
              </a:lnSpc>
            </a:pPr>
            <a:r>
              <a:rPr lang="en-US" altLang="en-US" sz="2400"/>
              <a:t>Criteria to follow:</a:t>
            </a:r>
          </a:p>
          <a:p>
            <a:pPr lvl="1" eaLnBrk="1" hangingPunct="1">
              <a:lnSpc>
                <a:spcPct val="90000"/>
              </a:lnSpc>
            </a:pPr>
            <a:r>
              <a:rPr lang="en-US" altLang="en-US" sz="2000"/>
              <a:t>Input: Zero or more quantities (externally produced)</a:t>
            </a:r>
          </a:p>
          <a:p>
            <a:pPr lvl="1" eaLnBrk="1" hangingPunct="1">
              <a:lnSpc>
                <a:spcPct val="90000"/>
              </a:lnSpc>
            </a:pPr>
            <a:r>
              <a:rPr lang="en-US" altLang="en-US" sz="2000"/>
              <a:t>Output: One or more quantities </a:t>
            </a:r>
          </a:p>
          <a:p>
            <a:pPr lvl="1" eaLnBrk="1" hangingPunct="1">
              <a:lnSpc>
                <a:spcPct val="90000"/>
              </a:lnSpc>
            </a:pPr>
            <a:r>
              <a:rPr lang="en-US" altLang="en-US" sz="2000"/>
              <a:t>Definiteness: Clarity, precision of each instruction</a:t>
            </a:r>
          </a:p>
          <a:p>
            <a:pPr lvl="1" eaLnBrk="1" hangingPunct="1">
              <a:lnSpc>
                <a:spcPct val="90000"/>
              </a:lnSpc>
            </a:pPr>
            <a:r>
              <a:rPr lang="en-US" altLang="en-US" sz="2000"/>
              <a:t>Finiteness: The algorithm has to stop after a finite (may be very large) number of steps</a:t>
            </a:r>
          </a:p>
          <a:p>
            <a:pPr lvl="1" eaLnBrk="1" hangingPunct="1">
              <a:lnSpc>
                <a:spcPct val="90000"/>
              </a:lnSpc>
            </a:pPr>
            <a:r>
              <a:rPr lang="en-US" altLang="en-US" sz="2000"/>
              <a:t>Effectiveness: Each instruction has to be basic enough and feasible</a:t>
            </a:r>
          </a:p>
          <a:p>
            <a:pPr lvl="2" eaLnBrk="1" hangingPunct="1">
              <a:lnSpc>
                <a:spcPct val="90000"/>
              </a:lnSpc>
            </a:pPr>
            <a:r>
              <a:rPr lang="en-US" altLang="en-US" sz="1800"/>
              <a:t>Understand speech</a:t>
            </a:r>
          </a:p>
          <a:p>
            <a:pPr lvl="2" eaLnBrk="1" hangingPunct="1">
              <a:lnSpc>
                <a:spcPct val="90000"/>
              </a:lnSpc>
            </a:pPr>
            <a:r>
              <a:rPr lang="en-US" altLang="en-US" sz="1800"/>
              <a:t>Translate to Chinese</a:t>
            </a:r>
          </a:p>
          <a:p>
            <a:pPr eaLnBrk="1" hangingPunct="1">
              <a:lnSpc>
                <a:spcPct val="90000"/>
              </a:lnSpc>
            </a:pPr>
            <a:endParaRPr lang="en-US" altLang="en-US" sz="2400"/>
          </a:p>
          <a:p>
            <a:pPr eaLnBrk="1" hangingPunct="1">
              <a:lnSpc>
                <a:spcPct val="90000"/>
              </a:lnSpc>
            </a:pPr>
            <a:endParaRPr lang="en-US" altLang="en-US" sz="2400"/>
          </a:p>
        </p:txBody>
      </p:sp>
      <p:sp>
        <p:nvSpPr>
          <p:cNvPr id="149508" name="Line 4"/>
          <p:cNvSpPr>
            <a:spLocks noChangeShapeType="1"/>
          </p:cNvSpPr>
          <p:nvPr/>
        </p:nvSpPr>
        <p:spPr bwMode="auto">
          <a:xfrm flipV="1">
            <a:off x="1524000" y="5943600"/>
            <a:ext cx="2286000" cy="7620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49509" name="Line 5"/>
          <p:cNvSpPr>
            <a:spLocks noChangeShapeType="1"/>
          </p:cNvSpPr>
          <p:nvPr/>
        </p:nvSpPr>
        <p:spPr bwMode="auto">
          <a:xfrm flipH="1" flipV="1">
            <a:off x="1600200" y="6019800"/>
            <a:ext cx="2286000" cy="8382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anim calcmode="lin" valueType="num">
                                      <p:cBhvr additive="base">
                                        <p:cTn id="7" dur="500" fill="hold"/>
                                        <p:tgtEl>
                                          <p:spTgt spid="149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95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9507">
                                            <p:txEl>
                                              <p:pRg st="1" end="1"/>
                                            </p:txEl>
                                          </p:spTgt>
                                        </p:tgtEl>
                                        <p:attrNameLst>
                                          <p:attrName>style.visibility</p:attrName>
                                        </p:attrNameLst>
                                      </p:cBhvr>
                                      <p:to>
                                        <p:strVal val="visible"/>
                                      </p:to>
                                    </p:set>
                                    <p:anim calcmode="lin" valueType="num">
                                      <p:cBhvr additive="base">
                                        <p:cTn id="13" dur="500" fill="hold"/>
                                        <p:tgtEl>
                                          <p:spTgt spid="1495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95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9507">
                                            <p:txEl>
                                              <p:pRg st="2" end="2"/>
                                            </p:txEl>
                                          </p:spTgt>
                                        </p:tgtEl>
                                        <p:attrNameLst>
                                          <p:attrName>style.visibility</p:attrName>
                                        </p:attrNameLst>
                                      </p:cBhvr>
                                      <p:to>
                                        <p:strVal val="visible"/>
                                      </p:to>
                                    </p:set>
                                    <p:anim calcmode="lin" valueType="num">
                                      <p:cBhvr additive="base">
                                        <p:cTn id="19" dur="500" fill="hold"/>
                                        <p:tgtEl>
                                          <p:spTgt spid="1495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95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9507">
                                            <p:txEl>
                                              <p:pRg st="3" end="3"/>
                                            </p:txEl>
                                          </p:spTgt>
                                        </p:tgtEl>
                                        <p:attrNameLst>
                                          <p:attrName>style.visibility</p:attrName>
                                        </p:attrNameLst>
                                      </p:cBhvr>
                                      <p:to>
                                        <p:strVal val="visible"/>
                                      </p:to>
                                    </p:set>
                                    <p:anim calcmode="lin" valueType="num">
                                      <p:cBhvr additive="base">
                                        <p:cTn id="25" dur="500" fill="hold"/>
                                        <p:tgtEl>
                                          <p:spTgt spid="14950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95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9507">
                                            <p:txEl>
                                              <p:pRg st="4" end="4"/>
                                            </p:txEl>
                                          </p:spTgt>
                                        </p:tgtEl>
                                        <p:attrNameLst>
                                          <p:attrName>style.visibility</p:attrName>
                                        </p:attrNameLst>
                                      </p:cBhvr>
                                      <p:to>
                                        <p:strVal val="visible"/>
                                      </p:to>
                                    </p:set>
                                    <p:anim calcmode="lin" valueType="num">
                                      <p:cBhvr additive="base">
                                        <p:cTn id="31" dur="500" fill="hold"/>
                                        <p:tgtEl>
                                          <p:spTgt spid="14950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950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9507">
                                            <p:txEl>
                                              <p:pRg st="5" end="5"/>
                                            </p:txEl>
                                          </p:spTgt>
                                        </p:tgtEl>
                                        <p:attrNameLst>
                                          <p:attrName>style.visibility</p:attrName>
                                        </p:attrNameLst>
                                      </p:cBhvr>
                                      <p:to>
                                        <p:strVal val="visible"/>
                                      </p:to>
                                    </p:set>
                                    <p:anim calcmode="lin" valueType="num">
                                      <p:cBhvr additive="base">
                                        <p:cTn id="37" dur="500" fill="hold"/>
                                        <p:tgtEl>
                                          <p:spTgt spid="14950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950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9507">
                                            <p:txEl>
                                              <p:pRg st="6" end="6"/>
                                            </p:txEl>
                                          </p:spTgt>
                                        </p:tgtEl>
                                        <p:attrNameLst>
                                          <p:attrName>style.visibility</p:attrName>
                                        </p:attrNameLst>
                                      </p:cBhvr>
                                      <p:to>
                                        <p:strVal val="visible"/>
                                      </p:to>
                                    </p:set>
                                    <p:anim calcmode="lin" valueType="num">
                                      <p:cBhvr additive="base">
                                        <p:cTn id="43" dur="500" fill="hold"/>
                                        <p:tgtEl>
                                          <p:spTgt spid="14950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950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9507">
                                            <p:txEl>
                                              <p:pRg st="7" end="7"/>
                                            </p:txEl>
                                          </p:spTgt>
                                        </p:tgtEl>
                                        <p:attrNameLst>
                                          <p:attrName>style.visibility</p:attrName>
                                        </p:attrNameLst>
                                      </p:cBhvr>
                                      <p:to>
                                        <p:strVal val="visible"/>
                                      </p:to>
                                    </p:set>
                                    <p:anim calcmode="lin" valueType="num">
                                      <p:cBhvr additive="base">
                                        <p:cTn id="49" dur="500" fill="hold"/>
                                        <p:tgtEl>
                                          <p:spTgt spid="14950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9507">
                                            <p:txEl>
                                              <p:pRg st="7" end="7"/>
                                            </p:txEl>
                                          </p:spTgt>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49507">
                                            <p:txEl>
                                              <p:pRg st="8" end="8"/>
                                            </p:txEl>
                                          </p:spTgt>
                                        </p:tgtEl>
                                        <p:attrNameLst>
                                          <p:attrName>style.visibility</p:attrName>
                                        </p:attrNameLst>
                                      </p:cBhvr>
                                      <p:to>
                                        <p:strVal val="visible"/>
                                      </p:to>
                                    </p:set>
                                    <p:anim calcmode="lin" valueType="num">
                                      <p:cBhvr additive="base">
                                        <p:cTn id="53" dur="500" fill="hold"/>
                                        <p:tgtEl>
                                          <p:spTgt spid="149507">
                                            <p:txEl>
                                              <p:pRg st="8" end="8"/>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149507">
                                            <p:txEl>
                                              <p:pRg st="8" end="8"/>
                                            </p:tx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49507">
                                            <p:txEl>
                                              <p:pRg st="9" end="9"/>
                                            </p:txEl>
                                          </p:spTgt>
                                        </p:tgtEl>
                                        <p:attrNameLst>
                                          <p:attrName>style.visibility</p:attrName>
                                        </p:attrNameLst>
                                      </p:cBhvr>
                                      <p:to>
                                        <p:strVal val="visible"/>
                                      </p:to>
                                    </p:set>
                                    <p:anim calcmode="lin" valueType="num">
                                      <p:cBhvr additive="base">
                                        <p:cTn id="57" dur="500" fill="hold"/>
                                        <p:tgtEl>
                                          <p:spTgt spid="149507">
                                            <p:txEl>
                                              <p:pRg st="9" end="9"/>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14950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49508"/>
                                        </p:tgtEl>
                                        <p:attrNameLst>
                                          <p:attrName>style.visibility</p:attrName>
                                        </p:attrNameLst>
                                      </p:cBhvr>
                                      <p:to>
                                        <p:strVal val="visible"/>
                                      </p:to>
                                    </p:set>
                                  </p:childTnLst>
                                </p:cTn>
                              </p:par>
                            </p:childTnLst>
                          </p:cTn>
                        </p:par>
                        <p:par>
                          <p:cTn id="63" fill="hold" nodeType="afterGroup">
                            <p:stCondLst>
                              <p:cond delay="500"/>
                            </p:stCondLst>
                            <p:childTnLst>
                              <p:par>
                                <p:cTn id="64" presetID="1" presetClass="entr" presetSubtype="0" fill="hold" grpId="0" nodeType="afterEffect">
                                  <p:stCondLst>
                                    <p:cond delay="0"/>
                                  </p:stCondLst>
                                  <p:childTnLst>
                                    <p:set>
                                      <p:cBhvr>
                                        <p:cTn id="65" dur="1" fill="hold">
                                          <p:stCondLst>
                                            <p:cond delay="499"/>
                                          </p:stCondLst>
                                        </p:cTn>
                                        <p:tgtEl>
                                          <p:spTgt spid="149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bldLvl="2" autoUpdateAnimBg="0"/>
      <p:bldP spid="149508" grpId="0" animBg="1"/>
      <p:bldP spid="14950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p:cNvSpPr>
            <a:spLocks noGrp="1"/>
          </p:cNvSpPr>
          <p:nvPr>
            <p:ph idx="1"/>
          </p:nvPr>
        </p:nvSpPr>
        <p:spPr/>
        <p:txBody>
          <a:bodyPr/>
          <a:lstStyle/>
          <a:p>
            <a:pPr eaLnBrk="1" hangingPunct="1"/>
            <a:r>
              <a:rPr lang="en-US" altLang="en-US" sz="3600" i="1" dirty="0">
                <a:latin typeface="Angsana New" panose="02020603050405020304" pitchFamily="18" charset="-34"/>
              </a:rPr>
              <a:t>(3)Combine-</a:t>
            </a:r>
            <a:r>
              <a:rPr lang="en-US" altLang="en-US" sz="3600" dirty="0">
                <a:latin typeface="Angsana New" panose="02020603050405020304" pitchFamily="18" charset="-34"/>
              </a:rPr>
              <a:t>–the solution to the array from the solution to the subarray.  No need for combining.</a:t>
            </a:r>
          </a:p>
          <a:p>
            <a:pPr eaLnBrk="1" hangingPunct="1"/>
            <a:endParaRPr lang="en-US"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2743200" y="685800"/>
            <a:ext cx="6248400" cy="1143000"/>
          </a:xfrm>
        </p:spPr>
        <p:txBody>
          <a:bodyPr/>
          <a:lstStyle/>
          <a:p>
            <a:pPr eaLnBrk="1" hangingPunct="1"/>
            <a:r>
              <a:rPr lang="en-US" altLang="en-US" dirty="0"/>
              <a:t>Recursive binary search algorithm</a:t>
            </a:r>
          </a:p>
        </p:txBody>
      </p:sp>
      <p:sp>
        <p:nvSpPr>
          <p:cNvPr id="53251" name="Content Placeholder 2"/>
          <p:cNvSpPr>
            <a:spLocks noGrp="1"/>
          </p:cNvSpPr>
          <p:nvPr>
            <p:ph idx="1"/>
          </p:nvPr>
        </p:nvSpPr>
        <p:spPr>
          <a:xfrm>
            <a:off x="914400" y="2286000"/>
            <a:ext cx="7772400" cy="4343400"/>
          </a:xfrm>
        </p:spPr>
        <p:txBody>
          <a:bodyPr/>
          <a:lstStyle/>
          <a:p>
            <a:pPr eaLnBrk="1" hangingPunct="1"/>
            <a:r>
              <a:rPr lang="en-US" altLang="en-US" sz="2400" dirty="0">
                <a:latin typeface="Angsana New" panose="02020603050405020304" pitchFamily="18" charset="-34"/>
              </a:rPr>
              <a:t>1. //ALGORITHM:Binsearch(a,i,l,x). </a:t>
            </a:r>
            <a:br>
              <a:rPr lang="en-US" altLang="en-US" sz="2400" dirty="0">
                <a:latin typeface="Angsana New" panose="02020603050405020304" pitchFamily="18" charset="-34"/>
              </a:rPr>
            </a:br>
            <a:r>
              <a:rPr lang="en-US" altLang="en-US" sz="2400" dirty="0">
                <a:latin typeface="Angsana New" panose="02020603050405020304" pitchFamily="18" charset="-34"/>
              </a:rPr>
              <a:t>2. //given an array a(</a:t>
            </a:r>
            <a:r>
              <a:rPr lang="en-US" altLang="en-US" sz="2400" dirty="0" err="1">
                <a:latin typeface="Angsana New" panose="02020603050405020304" pitchFamily="18" charset="-34"/>
              </a:rPr>
              <a:t>i,l</a:t>
            </a:r>
            <a:r>
              <a:rPr lang="en-US" altLang="en-US" sz="2400" dirty="0">
                <a:latin typeface="Angsana New" panose="02020603050405020304" pitchFamily="18" charset="-34"/>
              </a:rPr>
              <a:t>) of elements in non-decreasing. </a:t>
            </a:r>
            <a:br>
              <a:rPr lang="en-US" altLang="en-US" sz="2400" dirty="0">
                <a:latin typeface="Angsana New" panose="02020603050405020304" pitchFamily="18" charset="-34"/>
              </a:rPr>
            </a:br>
            <a:r>
              <a:rPr lang="en-US" altLang="en-US" sz="2400" dirty="0">
                <a:latin typeface="Angsana New" panose="02020603050405020304" pitchFamily="18" charset="-34"/>
              </a:rPr>
              <a:t>3.// order,1&lt;=</a:t>
            </a:r>
            <a:r>
              <a:rPr lang="en-US" altLang="en-US" sz="2400" dirty="0" err="1">
                <a:latin typeface="Angsana New" panose="02020603050405020304" pitchFamily="18" charset="-34"/>
              </a:rPr>
              <a:t>i</a:t>
            </a:r>
            <a:r>
              <a:rPr lang="en-US" altLang="en-US" sz="2400" dirty="0">
                <a:latin typeface="Angsana New" panose="02020603050405020304" pitchFamily="18" charset="-34"/>
              </a:rPr>
              <a:t>&lt;=l, determine whether x is present and </a:t>
            </a:r>
            <a:br>
              <a:rPr lang="en-US" altLang="en-US" sz="2400" dirty="0">
                <a:latin typeface="Angsana New" panose="02020603050405020304" pitchFamily="18" charset="-34"/>
              </a:rPr>
            </a:br>
            <a:r>
              <a:rPr lang="en-US" altLang="en-US" sz="2400" dirty="0">
                <a:latin typeface="Angsana New" panose="02020603050405020304" pitchFamily="18" charset="-34"/>
              </a:rPr>
              <a:t>4. //if so, return j such that x=a[j], else return 0. </a:t>
            </a:r>
            <a:br>
              <a:rPr lang="en-US" altLang="en-US" sz="2400" dirty="0">
                <a:latin typeface="Angsana New" panose="02020603050405020304" pitchFamily="18" charset="-34"/>
              </a:rPr>
            </a:br>
            <a:r>
              <a:rPr lang="en-US" altLang="en-US" sz="2400" dirty="0">
                <a:latin typeface="Angsana New" panose="02020603050405020304" pitchFamily="18" charset="-34"/>
              </a:rPr>
              <a:t>5. { </a:t>
            </a:r>
            <a:br>
              <a:rPr lang="en-US" altLang="en-US" sz="2400" dirty="0">
                <a:latin typeface="Angsana New" panose="02020603050405020304" pitchFamily="18" charset="-34"/>
              </a:rPr>
            </a:br>
            <a:r>
              <a:rPr lang="en-US" altLang="en-US" sz="2400" dirty="0">
                <a:latin typeface="Angsana New" panose="02020603050405020304" pitchFamily="18" charset="-34"/>
              </a:rPr>
              <a:t>6. if(l=</a:t>
            </a:r>
            <a:r>
              <a:rPr lang="en-US" altLang="en-US" sz="2400" dirty="0" err="1">
                <a:latin typeface="Angsana New" panose="02020603050405020304" pitchFamily="18" charset="-34"/>
              </a:rPr>
              <a:t>i</a:t>
            </a:r>
            <a:r>
              <a:rPr lang="en-US" altLang="en-US" sz="2400" dirty="0">
                <a:latin typeface="Angsana New" panose="02020603050405020304" pitchFamily="18" charset="-34"/>
              </a:rPr>
              <a:t>) then </a:t>
            </a:r>
            <a:br>
              <a:rPr lang="en-US" altLang="en-US" sz="2400" dirty="0">
                <a:latin typeface="Angsana New" panose="02020603050405020304" pitchFamily="18" charset="-34"/>
              </a:rPr>
            </a:br>
            <a:r>
              <a:rPr lang="en-US" altLang="en-US" sz="2400" dirty="0">
                <a:latin typeface="Angsana New" panose="02020603050405020304" pitchFamily="18" charset="-34"/>
              </a:rPr>
              <a:t>{ </a:t>
            </a:r>
            <a:br>
              <a:rPr lang="en-US" altLang="en-US" sz="2400" dirty="0">
                <a:latin typeface="Angsana New" panose="02020603050405020304" pitchFamily="18" charset="-34"/>
              </a:rPr>
            </a:br>
            <a:r>
              <a:rPr lang="en-US" altLang="en-US" sz="2400" dirty="0">
                <a:latin typeface="Angsana New" panose="02020603050405020304" pitchFamily="18" charset="-34"/>
              </a:rPr>
              <a:t>if(x=a[</a:t>
            </a:r>
            <a:r>
              <a:rPr lang="en-US" altLang="en-US" sz="2400" dirty="0" err="1">
                <a:latin typeface="Angsana New" panose="02020603050405020304" pitchFamily="18" charset="-34"/>
              </a:rPr>
              <a:t>i</a:t>
            </a:r>
            <a:r>
              <a:rPr lang="en-US" altLang="en-US" sz="2400" dirty="0">
                <a:latin typeface="Angsana New" panose="02020603050405020304" pitchFamily="18" charset="-34"/>
              </a:rPr>
              <a:t>] then return </a:t>
            </a:r>
            <a:r>
              <a:rPr lang="en-US" altLang="en-US" sz="2400" dirty="0" err="1">
                <a:latin typeface="Angsana New" panose="02020603050405020304" pitchFamily="18" charset="-34"/>
              </a:rPr>
              <a:t>i</a:t>
            </a:r>
            <a:r>
              <a:rPr lang="en-US" altLang="en-US" sz="2400" dirty="0">
                <a:latin typeface="Angsana New" panose="02020603050405020304" pitchFamily="18" charset="-34"/>
              </a:rPr>
              <a:t>; </a:t>
            </a:r>
            <a:br>
              <a:rPr lang="en-US" altLang="en-US" sz="2400" dirty="0">
                <a:latin typeface="Angsana New" panose="02020603050405020304" pitchFamily="18" charset="-34"/>
              </a:rPr>
            </a:br>
            <a:r>
              <a:rPr lang="en-US" altLang="en-US" sz="2400" dirty="0">
                <a:latin typeface="Angsana New" panose="02020603050405020304" pitchFamily="18" charset="-34"/>
              </a:rPr>
              <a:t>else return 0; </a:t>
            </a:r>
            <a:br>
              <a:rPr lang="en-US" altLang="en-US" sz="2400" dirty="0">
                <a:latin typeface="Angsana New" panose="02020603050405020304" pitchFamily="18" charset="-34"/>
              </a:rPr>
            </a:br>
            <a:r>
              <a:rPr lang="en-US" altLang="en-US" sz="2400" dirty="0">
                <a:latin typeface="Angsana New" panose="02020603050405020304" pitchFamily="18" charset="-34"/>
              </a:rPr>
              <a:t>} </a:t>
            </a:r>
            <a:br>
              <a:rPr lang="en-US" altLang="en-US" sz="2400" dirty="0">
                <a:latin typeface="Angsana New" panose="02020603050405020304" pitchFamily="18" charset="-34"/>
              </a:rPr>
            </a:br>
            <a:endParaRPr lang="en-US" altLang="en-US" sz="2400" dirty="0">
              <a:latin typeface="Angsana New" panose="02020603050405020304" pitchFamily="18" charset="-34"/>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p:cNvSpPr>
            <a:spLocks noGrp="1"/>
          </p:cNvSpPr>
          <p:nvPr>
            <p:ph idx="1"/>
          </p:nvPr>
        </p:nvSpPr>
        <p:spPr/>
        <p:txBody>
          <a:bodyPr/>
          <a:lstStyle/>
          <a:p>
            <a:pPr eaLnBrk="1" hangingPunct="1"/>
            <a:r>
              <a:rPr lang="en-US" altLang="en-US" dirty="0">
                <a:latin typeface="Angsana New" panose="02020603050405020304" pitchFamily="18" charset="-34"/>
              </a:rPr>
              <a:t>else </a:t>
            </a:r>
            <a:br>
              <a:rPr lang="en-US" altLang="en-US" dirty="0">
                <a:latin typeface="Angsana New" panose="02020603050405020304" pitchFamily="18" charset="-34"/>
              </a:rPr>
            </a:br>
            <a:r>
              <a:rPr lang="en-US" altLang="en-US" dirty="0">
                <a:latin typeface="Angsana New" panose="02020603050405020304" pitchFamily="18" charset="-34"/>
              </a:rPr>
              <a:t>{ // reduce P into smaller subproblems</a:t>
            </a:r>
            <a:br>
              <a:rPr lang="en-US" altLang="en-US" dirty="0">
                <a:latin typeface="Angsana New" panose="02020603050405020304" pitchFamily="18" charset="-34"/>
              </a:rPr>
            </a:br>
            <a:r>
              <a:rPr lang="en-US" altLang="en-US" dirty="0">
                <a:latin typeface="Angsana New" panose="02020603050405020304" pitchFamily="18" charset="-34"/>
              </a:rPr>
              <a:t>mid=[(i+l)/2] </a:t>
            </a:r>
            <a:br>
              <a:rPr lang="en-US" altLang="en-US" dirty="0">
                <a:latin typeface="Angsana New" panose="02020603050405020304" pitchFamily="18" charset="-34"/>
              </a:rPr>
            </a:br>
            <a:r>
              <a:rPr lang="en-US" altLang="en-US" dirty="0">
                <a:latin typeface="Angsana New" panose="02020603050405020304" pitchFamily="18" charset="-34"/>
              </a:rPr>
              <a:t>if(x=a[mid] then return mid </a:t>
            </a:r>
            <a:br>
              <a:rPr lang="en-US" altLang="en-US" dirty="0">
                <a:latin typeface="Angsana New" panose="02020603050405020304" pitchFamily="18" charset="-34"/>
              </a:rPr>
            </a:br>
            <a:r>
              <a:rPr lang="en-US" altLang="en-US" dirty="0">
                <a:latin typeface="Angsana New" panose="02020603050405020304" pitchFamily="18" charset="-34"/>
              </a:rPr>
              <a:t>else if(x&lt;a[mid]) then </a:t>
            </a:r>
            <a:br>
              <a:rPr lang="en-US" altLang="en-US" dirty="0">
                <a:latin typeface="Angsana New" panose="02020603050405020304" pitchFamily="18" charset="-34"/>
              </a:rPr>
            </a:br>
            <a:r>
              <a:rPr lang="en-US" altLang="en-US" dirty="0">
                <a:latin typeface="Angsana New" panose="02020603050405020304" pitchFamily="18" charset="-34"/>
              </a:rPr>
              <a:t>return Binsearch(a,i,mid-1,x) </a:t>
            </a:r>
            <a:br>
              <a:rPr lang="en-US" altLang="en-US" dirty="0">
                <a:latin typeface="Angsana New" panose="02020603050405020304" pitchFamily="18" charset="-34"/>
              </a:rPr>
            </a:br>
            <a:r>
              <a:rPr lang="en-US" altLang="en-US" dirty="0">
                <a:latin typeface="Angsana New" panose="02020603050405020304" pitchFamily="18" charset="-34"/>
              </a:rPr>
              <a:t>else return Binsearch(a.mid+1,l,x) </a:t>
            </a:r>
            <a:br>
              <a:rPr lang="en-US" altLang="en-US" dirty="0">
                <a:latin typeface="Angsana New" panose="02020603050405020304" pitchFamily="18" charset="-34"/>
              </a:rPr>
            </a:br>
            <a:r>
              <a:rPr lang="en-US" altLang="en-US" dirty="0">
                <a:latin typeface="Angsana New" panose="02020603050405020304" pitchFamily="18" charset="-34"/>
              </a:rPr>
              <a:t>} </a:t>
            </a:r>
            <a:br>
              <a:rPr lang="en-US" altLang="en-US" dirty="0">
                <a:latin typeface="Angsana New" panose="02020603050405020304" pitchFamily="18" charset="-34"/>
              </a:rPr>
            </a:br>
            <a:r>
              <a:rPr lang="en-US" altLang="en-US" dirty="0">
                <a:latin typeface="Angsana New" panose="02020603050405020304" pitchFamily="18" charset="-34"/>
              </a:rPr>
              <a:t>} </a:t>
            </a:r>
          </a:p>
          <a:p>
            <a:pPr eaLnBrk="1" hangingPunct="1"/>
            <a:endParaRPr lang="en-US"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3657600" y="685800"/>
            <a:ext cx="5334000" cy="1143000"/>
          </a:xfrm>
        </p:spPr>
        <p:txBody>
          <a:bodyPr/>
          <a:lstStyle/>
          <a:p>
            <a:pPr eaLnBrk="1" hangingPunct="1"/>
            <a:r>
              <a:rPr lang="en-US" altLang="en-US"/>
              <a:t> x=18</a:t>
            </a:r>
          </a:p>
        </p:txBody>
      </p:sp>
      <p:pic>
        <p:nvPicPr>
          <p:cNvPr id="5529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14563" y="1571625"/>
            <a:ext cx="5286375" cy="4857750"/>
          </a:xfr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187624" y="228600"/>
            <a:ext cx="7803976" cy="1600200"/>
          </a:xfrm>
        </p:spPr>
        <p:txBody>
          <a:bodyPr/>
          <a:lstStyle/>
          <a:p>
            <a:pPr eaLnBrk="1" hangingPunct="1"/>
            <a:r>
              <a:rPr lang="en-US" altLang="en-US" sz="3200" dirty="0">
                <a:latin typeface="Angsana New" panose="02020603050405020304" pitchFamily="18" charset="-34"/>
              </a:rPr>
              <a:t/>
            </a:r>
            <a:br>
              <a:rPr lang="en-US" altLang="en-US" sz="3200" dirty="0">
                <a:latin typeface="Angsana New" panose="02020603050405020304" pitchFamily="18" charset="-34"/>
              </a:rPr>
            </a:br>
            <a:r>
              <a:rPr lang="en-US" altLang="en-US" dirty="0"/>
              <a:t/>
            </a:r>
            <a:br>
              <a:rPr lang="en-US" altLang="en-US" dirty="0"/>
            </a:br>
            <a:r>
              <a:rPr lang="en-US" altLang="en-US" dirty="0"/>
              <a:t> </a:t>
            </a:r>
            <a:r>
              <a:rPr lang="en-US" altLang="en-US" sz="3600" dirty="0">
                <a:latin typeface="Angsana New" panose="02020603050405020304" pitchFamily="18" charset="-34"/>
              </a:rPr>
              <a:t>Analysis of Algorithm Worst-Case Time Complexity</a:t>
            </a:r>
            <a:br>
              <a:rPr lang="en-US" altLang="en-US" sz="3600" dirty="0">
                <a:latin typeface="Angsana New" panose="02020603050405020304" pitchFamily="18" charset="-34"/>
              </a:rPr>
            </a:br>
            <a:r>
              <a:rPr lang="en-US" altLang="en-US" sz="3600" dirty="0">
                <a:latin typeface="Angsana New" panose="02020603050405020304" pitchFamily="18" charset="-34"/>
              </a:rPr>
              <a:t>(Binary Search, Recursive) </a:t>
            </a:r>
            <a:r>
              <a:rPr lang="en-US" altLang="en-US" dirty="0"/>
              <a:t/>
            </a:r>
            <a:br>
              <a:rPr lang="en-US" altLang="en-US" dirty="0"/>
            </a:br>
            <a:r>
              <a:rPr lang="en-US" altLang="en-US" dirty="0"/>
              <a:t/>
            </a:r>
            <a:br>
              <a:rPr lang="en-US" altLang="en-US" dirty="0"/>
            </a:br>
            <a:endParaRPr lang="en-US" altLang="en-US" dirty="0"/>
          </a:p>
        </p:txBody>
      </p:sp>
      <p:pic>
        <p:nvPicPr>
          <p:cNvPr id="5632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3528" y="1928813"/>
            <a:ext cx="8363272" cy="4357687"/>
          </a:xfr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
          <p:cNvSpPr>
            <a:spLocks noGrp="1"/>
          </p:cNvSpPr>
          <p:nvPr>
            <p:ph idx="1"/>
          </p:nvPr>
        </p:nvSpPr>
        <p:spPr/>
        <p:txBody>
          <a:bodyPr/>
          <a:lstStyle/>
          <a:p>
            <a:pPr eaLnBrk="1" hangingPunct="1"/>
            <a:r>
              <a:rPr lang="en-US" altLang="en-US">
                <a:latin typeface="Angsana New" panose="02020603050405020304" pitchFamily="18" charset="-34"/>
              </a:rPr>
              <a:t>Successful search</a:t>
            </a:r>
          </a:p>
          <a:p>
            <a:pPr eaLnBrk="1" hangingPunct="1"/>
            <a:r>
              <a:rPr lang="en-US" altLang="en-US">
                <a:latin typeface="Angsana New" panose="02020603050405020304" pitchFamily="18" charset="-34"/>
              </a:rPr>
              <a:t>Best : O(1)</a:t>
            </a:r>
          </a:p>
          <a:p>
            <a:pPr eaLnBrk="1" hangingPunct="1"/>
            <a:r>
              <a:rPr lang="en-US" altLang="en-US">
                <a:latin typeface="Angsana New" panose="02020603050405020304" pitchFamily="18" charset="-34"/>
              </a:rPr>
              <a:t>Average : O(log n)</a:t>
            </a:r>
          </a:p>
          <a:p>
            <a:pPr eaLnBrk="1" hangingPunct="1"/>
            <a:r>
              <a:rPr lang="en-US" altLang="en-US">
                <a:latin typeface="Angsana New" panose="02020603050405020304" pitchFamily="18" charset="-34"/>
              </a:rPr>
              <a:t>Worst: O(log n)</a:t>
            </a:r>
          </a:p>
          <a:p>
            <a:pPr eaLnBrk="1" hangingPunct="1"/>
            <a:r>
              <a:rPr lang="en-US" altLang="en-US">
                <a:latin typeface="Angsana New" panose="02020603050405020304" pitchFamily="18" charset="-34"/>
              </a:rPr>
              <a:t>Unsuccessful search : O(log n)</a:t>
            </a:r>
          </a:p>
          <a:p>
            <a:endParaRPr lang="en-US"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TW" dirty="0">
                <a:cs typeface="Times New Roman" pitchFamily="18" charset="0"/>
              </a:rPr>
              <a:t>Example: Find the MAX and MIN</a:t>
            </a:r>
            <a:endParaRPr lang="en-US" altLang="zh-TW" dirty="0"/>
          </a:p>
        </p:txBody>
      </p:sp>
      <p:sp>
        <p:nvSpPr>
          <p:cNvPr id="34819" name="Rectangle 3"/>
          <p:cNvSpPr>
            <a:spLocks noGrp="1" noChangeArrowheads="1"/>
          </p:cNvSpPr>
          <p:nvPr>
            <p:ph type="body" idx="1"/>
          </p:nvPr>
        </p:nvSpPr>
        <p:spPr>
          <a:xfrm>
            <a:off x="685800" y="2147888"/>
            <a:ext cx="8172480" cy="4114800"/>
          </a:xfrm>
        </p:spPr>
        <p:txBody>
          <a:bodyPr/>
          <a:lstStyle/>
          <a:p>
            <a:pPr eaLnBrk="1" hangingPunct="1">
              <a:lnSpc>
                <a:spcPct val="90000"/>
              </a:lnSpc>
            </a:pPr>
            <a:r>
              <a:rPr lang="en-US" altLang="zh-TW" dirty="0">
                <a:cs typeface="Times New Roman" pitchFamily="18" charset="0"/>
              </a:rPr>
              <a:t>Obvious strategy (Needs 2n - 3 compares)</a:t>
            </a:r>
          </a:p>
          <a:p>
            <a:pPr lvl="1" eaLnBrk="1" hangingPunct="1">
              <a:lnSpc>
                <a:spcPct val="90000"/>
              </a:lnSpc>
            </a:pPr>
            <a:r>
              <a:rPr lang="en-US" altLang="zh-TW" dirty="0">
                <a:cs typeface="Times New Roman" pitchFamily="18" charset="0"/>
              </a:rPr>
              <a:t>Find MAX (n - 1 compares)</a:t>
            </a:r>
          </a:p>
          <a:p>
            <a:pPr lvl="1" eaLnBrk="1" hangingPunct="1">
              <a:lnSpc>
                <a:spcPct val="90000"/>
              </a:lnSpc>
            </a:pPr>
            <a:r>
              <a:rPr lang="en-US" altLang="zh-TW" dirty="0">
                <a:cs typeface="Times New Roman" pitchFamily="18" charset="0"/>
              </a:rPr>
              <a:t>Find MIN of the remaining elements (n - 2)</a:t>
            </a:r>
          </a:p>
          <a:p>
            <a:pPr lvl="1" eaLnBrk="1" hangingPunct="1">
              <a:lnSpc>
                <a:spcPct val="90000"/>
              </a:lnSpc>
            </a:pPr>
            <a:endParaRPr lang="en-US" altLang="zh-TW" sz="1000" dirty="0">
              <a:cs typeface="Times New Roman" pitchFamily="18" charset="0"/>
            </a:endParaRPr>
          </a:p>
          <a:p>
            <a:pPr eaLnBrk="1" hangingPunct="1">
              <a:lnSpc>
                <a:spcPct val="90000"/>
              </a:lnSpc>
            </a:pPr>
            <a:r>
              <a:rPr lang="en-US" altLang="zh-TW" dirty="0">
                <a:cs typeface="Times New Roman" pitchFamily="18" charset="0"/>
              </a:rPr>
              <a:t>Nontrivial strategy</a:t>
            </a:r>
          </a:p>
          <a:p>
            <a:pPr lvl="1" eaLnBrk="1" hangingPunct="1">
              <a:lnSpc>
                <a:spcPct val="90000"/>
              </a:lnSpc>
            </a:pPr>
            <a:r>
              <a:rPr lang="en-US" altLang="zh-TW" dirty="0">
                <a:cs typeface="Times New Roman" pitchFamily="18" charset="0"/>
              </a:rPr>
              <a:t>Split the array in half</a:t>
            </a:r>
          </a:p>
          <a:p>
            <a:pPr lvl="1" eaLnBrk="1" hangingPunct="1">
              <a:lnSpc>
                <a:spcPct val="90000"/>
              </a:lnSpc>
            </a:pPr>
            <a:r>
              <a:rPr lang="en-US" altLang="zh-TW" dirty="0">
                <a:cs typeface="Times New Roman" pitchFamily="18" charset="0"/>
              </a:rPr>
              <a:t>Find the MAX and MIN of both halves</a:t>
            </a:r>
          </a:p>
          <a:p>
            <a:pPr lvl="1" eaLnBrk="1" hangingPunct="1">
              <a:lnSpc>
                <a:spcPct val="90000"/>
              </a:lnSpc>
            </a:pPr>
            <a:r>
              <a:rPr lang="en-US" altLang="zh-TW" dirty="0">
                <a:cs typeface="Times New Roman" pitchFamily="18" charset="0"/>
              </a:rPr>
              <a:t>Compare the 2 </a:t>
            </a:r>
            <a:r>
              <a:rPr lang="en-US" altLang="zh-TW" dirty="0" err="1">
                <a:cs typeface="Times New Roman" pitchFamily="18" charset="0"/>
              </a:rPr>
              <a:t>MAXes</a:t>
            </a:r>
            <a:r>
              <a:rPr lang="en-US" altLang="zh-TW" dirty="0">
                <a:cs typeface="Times New Roman" pitchFamily="18" charset="0"/>
              </a:rPr>
              <a:t> and compare the 2 MINs to get overall MAX and MIN.</a:t>
            </a:r>
          </a:p>
          <a:p>
            <a:pPr eaLnBrk="1" hangingPunct="1">
              <a:lnSpc>
                <a:spcPct val="90000"/>
              </a:lnSpc>
            </a:pPr>
            <a:r>
              <a:rPr lang="en-US" altLang="zh-TW" dirty="0">
                <a:cs typeface="Times New Roman" pitchFamily="18" charset="0"/>
              </a:rPr>
              <a:t>In this example, we only consider the number of comparisons and ignore all other operations.</a:t>
            </a:r>
          </a:p>
          <a:p>
            <a:pPr eaLnBrk="1" hangingPunct="1">
              <a:lnSpc>
                <a:spcPct val="90000"/>
              </a:lnSpc>
            </a:pPr>
            <a:endParaRPr lang="en-US" altLang="zh-TW"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228600" y="1928802"/>
            <a:ext cx="8763000" cy="4776798"/>
          </a:xfrm>
        </p:spPr>
        <p:txBody>
          <a:bodyPr/>
          <a:lstStyle/>
          <a:p>
            <a:pPr marL="457200" indent="-457200" eaLnBrk="1" hangingPunct="1">
              <a:lnSpc>
                <a:spcPct val="90000"/>
              </a:lnSpc>
              <a:buFontTx/>
              <a:buAutoNum type="arabicPeriod"/>
            </a:pPr>
            <a:r>
              <a:rPr lang="en-US" altLang="zh-TW" sz="1600" dirty="0">
                <a:cs typeface="Times New Roman" pitchFamily="18" charset="0"/>
              </a:rPr>
              <a:t>Procedure mm(</a:t>
            </a:r>
            <a:r>
              <a:rPr lang="en-US" altLang="zh-TW" sz="1600" dirty="0" err="1">
                <a:cs typeface="Times New Roman" pitchFamily="18" charset="0"/>
              </a:rPr>
              <a:t>i</a:t>
            </a:r>
            <a:r>
              <a:rPr lang="en-US" altLang="zh-TW" sz="1600" dirty="0">
                <a:cs typeface="Times New Roman" pitchFamily="18" charset="0"/>
              </a:rPr>
              <a:t>, j: integer; </a:t>
            </a:r>
            <a:r>
              <a:rPr lang="en-US" altLang="zh-TW" sz="1600" dirty="0" err="1">
                <a:cs typeface="Times New Roman" pitchFamily="18" charset="0"/>
              </a:rPr>
              <a:t>var</a:t>
            </a:r>
            <a:r>
              <a:rPr lang="en-US" altLang="zh-TW" sz="1600" dirty="0">
                <a:cs typeface="Times New Roman" pitchFamily="18" charset="0"/>
              </a:rPr>
              <a:t> lo, hi: integer);</a:t>
            </a:r>
          </a:p>
          <a:p>
            <a:pPr marL="457200" indent="-457200" eaLnBrk="1" hangingPunct="1">
              <a:lnSpc>
                <a:spcPct val="90000"/>
              </a:lnSpc>
              <a:buFontTx/>
              <a:buAutoNum type="arabicPeriod"/>
            </a:pPr>
            <a:r>
              <a:rPr lang="en-US" altLang="zh-TW" sz="1600" dirty="0">
                <a:cs typeface="Times New Roman" pitchFamily="18" charset="0"/>
              </a:rPr>
              <a:t>begin</a:t>
            </a:r>
          </a:p>
          <a:p>
            <a:pPr marL="457200" indent="-457200" eaLnBrk="1" hangingPunct="1">
              <a:lnSpc>
                <a:spcPct val="90000"/>
              </a:lnSpc>
              <a:buFontTx/>
              <a:buAutoNum type="arabicPeriod"/>
            </a:pPr>
            <a:r>
              <a:rPr lang="en-US" altLang="zh-TW" sz="1600" dirty="0">
                <a:cs typeface="Times New Roman" pitchFamily="18" charset="0"/>
              </a:rPr>
              <a:t>  if </a:t>
            </a:r>
            <a:r>
              <a:rPr lang="en-US" altLang="zh-TW" sz="1600" dirty="0" err="1">
                <a:cs typeface="Times New Roman" pitchFamily="18" charset="0"/>
              </a:rPr>
              <a:t>i</a:t>
            </a:r>
            <a:r>
              <a:rPr lang="en-US" altLang="zh-TW" sz="1600" dirty="0">
                <a:cs typeface="Times New Roman" pitchFamily="18" charset="0"/>
              </a:rPr>
              <a:t> = j </a:t>
            </a:r>
          </a:p>
          <a:p>
            <a:pPr marL="457200" indent="-457200" eaLnBrk="1" hangingPunct="1">
              <a:lnSpc>
                <a:spcPct val="90000"/>
              </a:lnSpc>
              <a:buFontTx/>
              <a:buAutoNum type="arabicPeriod"/>
            </a:pPr>
            <a:r>
              <a:rPr lang="en-US" altLang="zh-TW" sz="1600" dirty="0">
                <a:cs typeface="Times New Roman" pitchFamily="18" charset="0"/>
              </a:rPr>
              <a:t>  then begin lo  := a[</a:t>
            </a:r>
            <a:r>
              <a:rPr lang="en-US" altLang="zh-TW" sz="1600" dirty="0" err="1">
                <a:cs typeface="Times New Roman" pitchFamily="18" charset="0"/>
              </a:rPr>
              <a:t>i</a:t>
            </a:r>
            <a:r>
              <a:rPr lang="en-US" altLang="zh-TW" sz="1600" dirty="0">
                <a:cs typeface="Times New Roman" pitchFamily="18" charset="0"/>
              </a:rPr>
              <a:t>]; hi := a[</a:t>
            </a:r>
            <a:r>
              <a:rPr lang="en-US" altLang="zh-TW" sz="1600" dirty="0" err="1">
                <a:cs typeface="Times New Roman" pitchFamily="18" charset="0"/>
              </a:rPr>
              <a:t>i</a:t>
            </a:r>
            <a:r>
              <a:rPr lang="en-US" altLang="zh-TW" sz="1600" dirty="0">
                <a:cs typeface="Times New Roman" pitchFamily="18" charset="0"/>
              </a:rPr>
              <a:t>] end</a:t>
            </a:r>
          </a:p>
          <a:p>
            <a:pPr marL="457200" indent="-457200" eaLnBrk="1" hangingPunct="1">
              <a:lnSpc>
                <a:spcPct val="90000"/>
              </a:lnSpc>
              <a:buFontTx/>
              <a:buAutoNum type="arabicPeriod"/>
            </a:pPr>
            <a:r>
              <a:rPr lang="en-US" altLang="zh-TW" sz="1600" dirty="0">
                <a:cs typeface="Times New Roman" pitchFamily="18" charset="0"/>
              </a:rPr>
              <a:t>  else if </a:t>
            </a:r>
            <a:r>
              <a:rPr lang="en-US" altLang="zh-TW" sz="1600" dirty="0" err="1">
                <a:cs typeface="Times New Roman" pitchFamily="18" charset="0"/>
              </a:rPr>
              <a:t>i</a:t>
            </a:r>
            <a:r>
              <a:rPr lang="en-US" altLang="zh-TW" sz="1600" dirty="0">
                <a:cs typeface="Times New Roman" pitchFamily="18" charset="0"/>
              </a:rPr>
              <a:t> = j-1</a:t>
            </a:r>
          </a:p>
          <a:p>
            <a:pPr marL="457200" indent="-457200" eaLnBrk="1" hangingPunct="1">
              <a:lnSpc>
                <a:spcPct val="90000"/>
              </a:lnSpc>
              <a:buFontTx/>
              <a:buAutoNum type="arabicPeriod"/>
            </a:pPr>
            <a:r>
              <a:rPr lang="en-US" altLang="zh-TW" sz="1600" dirty="0">
                <a:cs typeface="Times New Roman" pitchFamily="18" charset="0"/>
              </a:rPr>
              <a:t>	   then	begin if a[</a:t>
            </a:r>
            <a:r>
              <a:rPr lang="en-US" altLang="zh-TW" sz="1600" dirty="0" err="1">
                <a:cs typeface="Times New Roman" pitchFamily="18" charset="0"/>
              </a:rPr>
              <a:t>i</a:t>
            </a:r>
            <a:r>
              <a:rPr lang="en-US" altLang="zh-TW" sz="1600" dirty="0">
                <a:cs typeface="Times New Roman" pitchFamily="18" charset="0"/>
              </a:rPr>
              <a:t>] &lt; a[j]</a:t>
            </a:r>
          </a:p>
          <a:p>
            <a:pPr marL="457200" indent="-457200" eaLnBrk="1" hangingPunct="1">
              <a:lnSpc>
                <a:spcPct val="90000"/>
              </a:lnSpc>
              <a:buFontTx/>
              <a:buAutoNum type="arabicPeriod"/>
            </a:pPr>
            <a:r>
              <a:rPr lang="en-US" altLang="zh-TW" sz="1600" dirty="0">
                <a:cs typeface="Times New Roman" pitchFamily="18" charset="0"/>
              </a:rPr>
              <a:t>			then begin lo  := a [</a:t>
            </a:r>
            <a:r>
              <a:rPr lang="en-US" altLang="zh-TW" sz="1600" dirty="0" err="1">
                <a:cs typeface="Times New Roman" pitchFamily="18" charset="0"/>
              </a:rPr>
              <a:t>i</a:t>
            </a:r>
            <a:r>
              <a:rPr lang="en-US" altLang="zh-TW" sz="1600" dirty="0">
                <a:cs typeface="Times New Roman" pitchFamily="18" charset="0"/>
              </a:rPr>
              <a:t>]; hi := a[j] end</a:t>
            </a:r>
          </a:p>
          <a:p>
            <a:pPr marL="457200" indent="-457200" eaLnBrk="1" hangingPunct="1">
              <a:lnSpc>
                <a:spcPct val="90000"/>
              </a:lnSpc>
              <a:buFontTx/>
              <a:buAutoNum type="arabicPeriod"/>
            </a:pPr>
            <a:r>
              <a:rPr lang="en-US" altLang="zh-TW" sz="1600" dirty="0">
                <a:cs typeface="Times New Roman" pitchFamily="18" charset="0"/>
              </a:rPr>
              <a:t>			else begin lo  := a [j]; hi := a[</a:t>
            </a:r>
            <a:r>
              <a:rPr lang="en-US" altLang="zh-TW" sz="1600" dirty="0" err="1">
                <a:cs typeface="Times New Roman" pitchFamily="18" charset="0"/>
              </a:rPr>
              <a:t>i</a:t>
            </a:r>
            <a:r>
              <a:rPr lang="en-US" altLang="zh-TW" sz="1600" dirty="0">
                <a:cs typeface="Times New Roman" pitchFamily="18" charset="0"/>
              </a:rPr>
              <a:t>] end</a:t>
            </a:r>
          </a:p>
          <a:p>
            <a:pPr marL="457200" indent="-457200" eaLnBrk="1" hangingPunct="1">
              <a:lnSpc>
                <a:spcPct val="90000"/>
              </a:lnSpc>
              <a:buFontTx/>
              <a:buAutoNum type="arabicPeriod"/>
            </a:pPr>
            <a:r>
              <a:rPr lang="en-US" altLang="zh-TW" sz="1600" dirty="0">
                <a:cs typeface="Times New Roman" pitchFamily="18" charset="0"/>
              </a:rPr>
              <a:t>		end</a:t>
            </a:r>
          </a:p>
          <a:p>
            <a:pPr marL="457200" indent="-457200" eaLnBrk="1" hangingPunct="1">
              <a:lnSpc>
                <a:spcPct val="90000"/>
              </a:lnSpc>
              <a:buFontTx/>
              <a:buAutoNum type="arabicPeriod"/>
            </a:pPr>
            <a:r>
              <a:rPr lang="en-US" altLang="zh-TW" sz="1600" dirty="0">
                <a:cs typeface="Times New Roman" pitchFamily="18" charset="0"/>
              </a:rPr>
              <a:t>	   else	begin</a:t>
            </a:r>
          </a:p>
          <a:p>
            <a:pPr marL="457200" indent="-457200" eaLnBrk="1" hangingPunct="1">
              <a:lnSpc>
                <a:spcPct val="90000"/>
              </a:lnSpc>
              <a:buFontTx/>
              <a:buAutoNum type="arabicPeriod"/>
            </a:pPr>
            <a:r>
              <a:rPr lang="en-US" altLang="zh-TW" sz="1600" dirty="0">
                <a:cs typeface="Times New Roman" pitchFamily="18" charset="0"/>
              </a:rPr>
              <a:t>			m := (</a:t>
            </a:r>
            <a:r>
              <a:rPr lang="en-US" altLang="zh-TW" sz="1600" dirty="0" err="1">
                <a:cs typeface="Times New Roman" pitchFamily="18" charset="0"/>
              </a:rPr>
              <a:t>i+j</a:t>
            </a:r>
            <a:r>
              <a:rPr lang="en-US" altLang="zh-TW" sz="1600" dirty="0">
                <a:cs typeface="Times New Roman" pitchFamily="18" charset="0"/>
              </a:rPr>
              <a:t>) div 2;</a:t>
            </a:r>
          </a:p>
          <a:p>
            <a:pPr marL="457200" indent="-457200" eaLnBrk="1" hangingPunct="1">
              <a:lnSpc>
                <a:spcPct val="90000"/>
              </a:lnSpc>
              <a:buFontTx/>
              <a:buAutoNum type="arabicPeriod"/>
            </a:pPr>
            <a:r>
              <a:rPr lang="en-US" altLang="zh-TW" sz="1600" dirty="0">
                <a:cs typeface="Times New Roman" pitchFamily="18" charset="0"/>
              </a:rPr>
              <a:t>			mm(</a:t>
            </a:r>
            <a:r>
              <a:rPr lang="en-US" altLang="zh-TW" sz="1600" dirty="0" err="1">
                <a:cs typeface="Times New Roman" pitchFamily="18" charset="0"/>
              </a:rPr>
              <a:t>i</a:t>
            </a:r>
            <a:r>
              <a:rPr lang="en-US" altLang="zh-TW" sz="1600" dirty="0">
                <a:cs typeface="Times New Roman" pitchFamily="18" charset="0"/>
              </a:rPr>
              <a:t>, m, min1, max1);</a:t>
            </a:r>
          </a:p>
          <a:p>
            <a:pPr marL="457200" indent="-457200" eaLnBrk="1" hangingPunct="1">
              <a:lnSpc>
                <a:spcPct val="90000"/>
              </a:lnSpc>
              <a:buFontTx/>
              <a:buAutoNum type="arabicPeriod"/>
            </a:pPr>
            <a:r>
              <a:rPr lang="en-US" altLang="zh-TW" sz="1600" dirty="0">
                <a:cs typeface="Times New Roman" pitchFamily="18" charset="0"/>
              </a:rPr>
              <a:t>			mm(m+1, j, min2, max2);</a:t>
            </a:r>
          </a:p>
          <a:p>
            <a:pPr marL="457200" indent="-457200" eaLnBrk="1" hangingPunct="1">
              <a:lnSpc>
                <a:spcPct val="90000"/>
              </a:lnSpc>
              <a:buFontTx/>
              <a:buAutoNum type="arabicPeriod"/>
            </a:pPr>
            <a:r>
              <a:rPr lang="en-US" altLang="zh-TW" sz="1600" dirty="0">
                <a:cs typeface="Times New Roman" pitchFamily="18" charset="0"/>
              </a:rPr>
              <a:t>			lo := MIN(min1, min2);</a:t>
            </a:r>
          </a:p>
          <a:p>
            <a:pPr marL="457200" indent="-457200" eaLnBrk="1" hangingPunct="1">
              <a:lnSpc>
                <a:spcPct val="90000"/>
              </a:lnSpc>
              <a:buFontTx/>
              <a:buAutoNum type="arabicPeriod"/>
            </a:pPr>
            <a:r>
              <a:rPr lang="en-US" altLang="zh-TW" sz="1600" dirty="0">
                <a:cs typeface="Times New Roman" pitchFamily="18" charset="0"/>
              </a:rPr>
              <a:t>			hi := MAX(max1, max2)</a:t>
            </a:r>
          </a:p>
          <a:p>
            <a:pPr marL="457200" indent="-457200" eaLnBrk="1" hangingPunct="1">
              <a:lnSpc>
                <a:spcPct val="90000"/>
              </a:lnSpc>
              <a:buFontTx/>
              <a:buAutoNum type="arabicPeriod"/>
            </a:pPr>
            <a:r>
              <a:rPr lang="en-US" altLang="zh-TW" sz="1600" dirty="0">
                <a:cs typeface="Times New Roman" pitchFamily="18" charset="0"/>
              </a:rPr>
              <a:t>		end</a:t>
            </a:r>
          </a:p>
          <a:p>
            <a:pPr marL="457200" indent="-457200" eaLnBrk="1" hangingPunct="1">
              <a:lnSpc>
                <a:spcPct val="90000"/>
              </a:lnSpc>
              <a:buFontTx/>
              <a:buAutoNum type="arabicPeriod"/>
            </a:pPr>
            <a:r>
              <a:rPr lang="en-US" altLang="zh-TW" sz="1600" dirty="0">
                <a:cs typeface="Times New Roman" pitchFamily="18" charset="0"/>
              </a:rPr>
              <a:t>end.</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143240" y="357166"/>
            <a:ext cx="5843574" cy="1143000"/>
          </a:xfrm>
        </p:spPr>
        <p:txBody>
          <a:bodyPr/>
          <a:lstStyle/>
          <a:p>
            <a:pPr eaLnBrk="1" hangingPunct="1"/>
            <a:r>
              <a:rPr lang="en-US" altLang="zh-TW" dirty="0">
                <a:cs typeface="Times New Roman" pitchFamily="18" charset="0"/>
              </a:rPr>
              <a:t>Analysis</a:t>
            </a:r>
          </a:p>
        </p:txBody>
      </p:sp>
      <p:sp>
        <p:nvSpPr>
          <p:cNvPr id="36867" name="Rectangle 3"/>
          <p:cNvSpPr>
            <a:spLocks noGrp="1" noChangeArrowheads="1"/>
          </p:cNvSpPr>
          <p:nvPr>
            <p:ph type="body" idx="1"/>
          </p:nvPr>
        </p:nvSpPr>
        <p:spPr/>
        <p:txBody>
          <a:bodyPr/>
          <a:lstStyle/>
          <a:p>
            <a:pPr eaLnBrk="1" hangingPunct="1">
              <a:lnSpc>
                <a:spcPct val="90000"/>
              </a:lnSpc>
              <a:buFontTx/>
              <a:buNone/>
            </a:pPr>
            <a:endParaRPr lang="en-US" altLang="zh-TW" sz="3200" dirty="0">
              <a:latin typeface="Times" charset="0"/>
              <a:cs typeface="Times New Roman" pitchFamily="18" charset="0"/>
            </a:endParaRPr>
          </a:p>
          <a:p>
            <a:pPr eaLnBrk="1" hangingPunct="1">
              <a:lnSpc>
                <a:spcPct val="90000"/>
              </a:lnSpc>
              <a:buFontTx/>
              <a:buNone/>
            </a:pPr>
            <a:endParaRPr lang="en-US" altLang="zh-TW" sz="3200" dirty="0">
              <a:latin typeface="Times" charset="0"/>
              <a:cs typeface="Times New Roman" pitchFamily="18" charset="0"/>
            </a:endParaRPr>
          </a:p>
          <a:p>
            <a:pPr eaLnBrk="1" hangingPunct="1">
              <a:lnSpc>
                <a:spcPct val="90000"/>
              </a:lnSpc>
              <a:buFontTx/>
              <a:buNone/>
            </a:pPr>
            <a:endParaRPr lang="en-US" altLang="zh-TW" sz="2400" dirty="0">
              <a:latin typeface="Times" charset="0"/>
              <a:cs typeface="Times New Roman" pitchFamily="18" charset="0"/>
            </a:endParaRPr>
          </a:p>
          <a:p>
            <a:pPr eaLnBrk="1" hangingPunct="1">
              <a:lnSpc>
                <a:spcPct val="90000"/>
              </a:lnSpc>
              <a:buFontTx/>
              <a:buNone/>
            </a:pPr>
            <a:endParaRPr lang="en-US" altLang="zh-TW" sz="2400" dirty="0">
              <a:latin typeface="Times" charset="0"/>
              <a:cs typeface="Times New Roman" pitchFamily="18" charset="0"/>
            </a:endParaRPr>
          </a:p>
          <a:p>
            <a:pPr eaLnBrk="1" hangingPunct="1">
              <a:lnSpc>
                <a:spcPct val="90000"/>
              </a:lnSpc>
              <a:buFontTx/>
              <a:buNone/>
            </a:pPr>
            <a:endParaRPr lang="en-US" altLang="zh-TW" sz="2400" dirty="0">
              <a:latin typeface="Times" charset="0"/>
              <a:cs typeface="Times New Roman" pitchFamily="18" charset="0"/>
            </a:endParaRPr>
          </a:p>
          <a:p>
            <a:pPr eaLnBrk="1" hangingPunct="1">
              <a:lnSpc>
                <a:spcPct val="90000"/>
              </a:lnSpc>
              <a:buFontTx/>
              <a:buNone/>
            </a:pPr>
            <a:endParaRPr lang="en-US" altLang="zh-TW" sz="2400" dirty="0">
              <a:latin typeface="Times" charset="0"/>
              <a:cs typeface="Times New Roman" pitchFamily="18" charset="0"/>
            </a:endParaRPr>
          </a:p>
          <a:p>
            <a:pPr eaLnBrk="1" hangingPunct="1">
              <a:lnSpc>
                <a:spcPct val="90000"/>
              </a:lnSpc>
              <a:buFontTx/>
              <a:buNone/>
            </a:pPr>
            <a:endParaRPr lang="en-US" altLang="zh-TW" sz="2400" dirty="0">
              <a:latin typeface="Times" charset="0"/>
              <a:cs typeface="Times New Roman" pitchFamily="18" charset="0"/>
            </a:endParaRPr>
          </a:p>
          <a:p>
            <a:pPr eaLnBrk="1" hangingPunct="1">
              <a:lnSpc>
                <a:spcPct val="90000"/>
              </a:lnSpc>
              <a:buFontTx/>
              <a:buNone/>
            </a:pPr>
            <a:endParaRPr lang="en-US" altLang="zh-TW" sz="2400" dirty="0">
              <a:latin typeface="Arial" pitchFamily="34" charset="0"/>
              <a:cs typeface="Times New Roman" pitchFamily="18" charset="0"/>
            </a:endParaRPr>
          </a:p>
          <a:p>
            <a:pPr eaLnBrk="1" hangingPunct="1">
              <a:lnSpc>
                <a:spcPct val="90000"/>
              </a:lnSpc>
              <a:buFontTx/>
              <a:buNone/>
            </a:pPr>
            <a:endParaRPr lang="en-US" altLang="zh-TW" sz="2400" dirty="0">
              <a:latin typeface="Arial" pitchFamily="34" charset="0"/>
              <a:cs typeface="Times New Roman" pitchFamily="18" charset="0"/>
            </a:endParaRPr>
          </a:p>
          <a:p>
            <a:pPr eaLnBrk="1" hangingPunct="1">
              <a:lnSpc>
                <a:spcPct val="90000"/>
              </a:lnSpc>
              <a:buFontTx/>
              <a:buNone/>
            </a:pPr>
            <a:endParaRPr lang="en-US" altLang="zh-TW" sz="2400" dirty="0">
              <a:latin typeface="Arial" pitchFamily="34" charset="0"/>
              <a:cs typeface="Times New Roman" pitchFamily="18" charset="0"/>
            </a:endParaRPr>
          </a:p>
          <a:p>
            <a:pPr eaLnBrk="1" hangingPunct="1">
              <a:lnSpc>
                <a:spcPct val="90000"/>
              </a:lnSpc>
              <a:buFontTx/>
              <a:buNone/>
            </a:pPr>
            <a:endParaRPr lang="en-US" altLang="zh-TW" sz="2400" dirty="0">
              <a:latin typeface="Arial" pitchFamily="34" charset="0"/>
              <a:cs typeface="Times New Roman" pitchFamily="18" charset="0"/>
            </a:endParaRPr>
          </a:p>
        </p:txBody>
      </p:sp>
      <p:pic>
        <p:nvPicPr>
          <p:cNvPr id="36868" name="Picture 7"/>
          <p:cNvPicPr>
            <a:picLocks noChangeAspect="1" noChangeArrowheads="1"/>
          </p:cNvPicPr>
          <p:nvPr/>
        </p:nvPicPr>
        <p:blipFill>
          <a:blip r:embed="rId2"/>
          <a:srcRect/>
          <a:stretch>
            <a:fillRect/>
          </a:stretch>
        </p:blipFill>
        <p:spPr bwMode="auto">
          <a:xfrm>
            <a:off x="714348" y="2143116"/>
            <a:ext cx="8001000" cy="1785950"/>
          </a:xfrm>
          <a:prstGeom prst="rect">
            <a:avLst/>
          </a:prstGeom>
          <a:noFill/>
          <a:ln w="9525">
            <a:noFill/>
            <a:miter lim="800000"/>
            <a:headEnd/>
            <a:tailEnd/>
          </a:ln>
        </p:spPr>
      </p:pic>
      <p:pic>
        <p:nvPicPr>
          <p:cNvPr id="36869" name="Picture 8"/>
          <p:cNvPicPr>
            <a:picLocks noChangeAspect="1" noChangeArrowheads="1"/>
          </p:cNvPicPr>
          <p:nvPr/>
        </p:nvPicPr>
        <p:blipFill>
          <a:blip r:embed="rId3"/>
          <a:srcRect/>
          <a:stretch>
            <a:fillRect/>
          </a:stretch>
        </p:blipFill>
        <p:spPr bwMode="auto">
          <a:xfrm>
            <a:off x="1071538" y="4143380"/>
            <a:ext cx="6073775" cy="115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071934" y="685800"/>
            <a:ext cx="4919666" cy="1143000"/>
          </a:xfrm>
        </p:spPr>
        <p:txBody>
          <a:bodyPr/>
          <a:lstStyle/>
          <a:p>
            <a:pPr eaLnBrk="1" hangingPunct="1"/>
            <a:r>
              <a:rPr lang="en-US" altLang="zh-TW" dirty="0"/>
              <a:t>Note</a:t>
            </a:r>
          </a:p>
        </p:txBody>
      </p:sp>
      <p:sp>
        <p:nvSpPr>
          <p:cNvPr id="1028" name="Rectangle 3"/>
          <p:cNvSpPr>
            <a:spLocks noGrp="1" noChangeArrowheads="1"/>
          </p:cNvSpPr>
          <p:nvPr>
            <p:ph type="body" idx="1"/>
          </p:nvPr>
        </p:nvSpPr>
        <p:spPr>
          <a:xfrm>
            <a:off x="642910" y="1928802"/>
            <a:ext cx="7772400" cy="2928958"/>
          </a:xfrm>
        </p:spPr>
        <p:txBody>
          <a:bodyPr/>
          <a:lstStyle/>
          <a:p>
            <a:pPr eaLnBrk="1" hangingPunct="1"/>
            <a:r>
              <a:rPr lang="en-US" altLang="zh-TW" dirty="0"/>
              <a:t>More accurately, it should be</a:t>
            </a:r>
          </a:p>
          <a:p>
            <a:pPr eaLnBrk="1" hangingPunct="1"/>
            <a:endParaRPr lang="en-US" altLang="zh-TW" dirty="0"/>
          </a:p>
        </p:txBody>
      </p:sp>
      <p:graphicFrame>
        <p:nvGraphicFramePr>
          <p:cNvPr id="1026" name="Object 4"/>
          <p:cNvGraphicFramePr>
            <a:graphicFrameLocks noChangeAspect="1"/>
          </p:cNvGraphicFramePr>
          <p:nvPr/>
        </p:nvGraphicFramePr>
        <p:xfrm>
          <a:off x="2857488" y="2714620"/>
          <a:ext cx="2286016" cy="1455738"/>
        </p:xfrm>
        <a:graphic>
          <a:graphicData uri="http://schemas.openxmlformats.org/presentationml/2006/ole">
            <mc:AlternateContent xmlns:mc="http://schemas.openxmlformats.org/markup-compatibility/2006">
              <mc:Choice xmlns:v="urn:schemas-microsoft-com:vml" Requires="v">
                <p:oleObj spid="_x0000_s1113" name="Equation" r:id="rId3" imgW="583920" imgH="431640" progId="Equation.3">
                  <p:embed/>
                </p:oleObj>
              </mc:Choice>
              <mc:Fallback>
                <p:oleObj name="Equation" r:id="rId3" imgW="583920" imgH="431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488" y="2714620"/>
                        <a:ext cx="2286016" cy="1455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857224" y="5214950"/>
            <a:ext cx="7500990" cy="1089529"/>
          </a:xfrm>
          <a:prstGeom prst="rect">
            <a:avLst/>
          </a:prstGeom>
        </p:spPr>
        <p:txBody>
          <a:bodyPr wrap="square">
            <a:spAutoFit/>
          </a:bodyPr>
          <a:lstStyle/>
          <a:p>
            <a:pPr eaLnBrk="1" hangingPunct="1">
              <a:lnSpc>
                <a:spcPct val="90000"/>
              </a:lnSpc>
            </a:pPr>
            <a:r>
              <a:rPr lang="en-US" altLang="zh-TW" dirty="0">
                <a:cs typeface="Times New Roman" pitchFamily="18" charset="0"/>
              </a:rPr>
              <a:t>Solving the above, we have T(n) = 3n/2 –2 if n is a power of 2.</a:t>
            </a:r>
            <a:endParaRPr lang="en-US" altLang="zh-TW" sz="800" dirty="0">
              <a:cs typeface="Times New Roman" pitchFamily="18" charset="0"/>
            </a:endParaRPr>
          </a:p>
          <a:p>
            <a:pPr eaLnBrk="1" hangingPunct="1">
              <a:lnSpc>
                <a:spcPct val="90000"/>
              </a:lnSpc>
            </a:pPr>
            <a:r>
              <a:rPr lang="en-US" altLang="zh-TW" dirty="0">
                <a:cs typeface="Times New Roman" pitchFamily="18" charset="0"/>
              </a:rPr>
              <a:t>This can be shown to be a lower bound.</a:t>
            </a:r>
            <a:endParaRPr lang="en-US" altLang="zh-TW" dirty="0">
              <a:latin typeface="Times"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lstStyle/>
          <a:p>
            <a:pPr marL="0" indent="0" eaLnBrk="1" hangingPunct="1">
              <a:lnSpc>
                <a:spcPct val="80000"/>
              </a:lnSpc>
              <a:buFontTx/>
              <a:buNone/>
            </a:pPr>
            <a:r>
              <a:rPr lang="en-US" altLang="en-US" sz="2400" dirty="0"/>
              <a:t>An </a:t>
            </a:r>
            <a:r>
              <a:rPr lang="en-US" altLang="en-US" sz="2400" b="1" dirty="0">
                <a:solidFill>
                  <a:srgbClr val="00CC00"/>
                </a:solidFill>
              </a:rPr>
              <a:t>algorithm</a:t>
            </a:r>
            <a:r>
              <a:rPr lang="en-US" altLang="en-US" sz="2400" dirty="0"/>
              <a:t> is a procedure (a finite set of well-defined instructions) for accomplishing some tasks which,</a:t>
            </a:r>
          </a:p>
          <a:p>
            <a:pPr marL="0" indent="0" eaLnBrk="1" hangingPunct="1">
              <a:lnSpc>
                <a:spcPct val="80000"/>
              </a:lnSpc>
            </a:pPr>
            <a:r>
              <a:rPr lang="en-US" altLang="en-US" sz="2400" dirty="0"/>
              <a:t> given an </a:t>
            </a:r>
            <a:r>
              <a:rPr lang="en-US" altLang="en-US" sz="2400" i="1" dirty="0"/>
              <a:t>initial state</a:t>
            </a:r>
          </a:p>
          <a:p>
            <a:pPr marL="0" indent="0" eaLnBrk="1" hangingPunct="1">
              <a:lnSpc>
                <a:spcPct val="80000"/>
              </a:lnSpc>
            </a:pPr>
            <a:r>
              <a:rPr lang="en-US" altLang="en-US" sz="2400" dirty="0"/>
              <a:t> terminate in a </a:t>
            </a:r>
            <a:r>
              <a:rPr lang="en-US" altLang="en-US" sz="2400" i="1" dirty="0"/>
              <a:t>defined end-state</a:t>
            </a:r>
          </a:p>
          <a:p>
            <a:pPr marL="0" indent="0" eaLnBrk="1" hangingPunct="1">
              <a:lnSpc>
                <a:spcPct val="80000"/>
              </a:lnSpc>
            </a:pPr>
            <a:endParaRPr lang="en-US" altLang="en-US" sz="2400" dirty="0"/>
          </a:p>
          <a:p>
            <a:pPr marL="0" indent="0" eaLnBrk="1" hangingPunct="1">
              <a:lnSpc>
                <a:spcPct val="80000"/>
              </a:lnSpc>
              <a:buFontTx/>
              <a:buNone/>
            </a:pPr>
            <a:r>
              <a:rPr lang="en-US" altLang="en-US" sz="2400" dirty="0"/>
              <a:t>The </a:t>
            </a:r>
            <a:r>
              <a:rPr lang="en-US" altLang="en-US" sz="2400" b="1" dirty="0"/>
              <a:t>computational complexity</a:t>
            </a:r>
            <a:r>
              <a:rPr lang="en-US" altLang="en-US" sz="2400" dirty="0"/>
              <a:t> and </a:t>
            </a:r>
            <a:r>
              <a:rPr lang="en-US" altLang="en-US" sz="2400" b="1" dirty="0"/>
              <a:t>efficient implementation</a:t>
            </a:r>
            <a:r>
              <a:rPr lang="en-US" altLang="en-US" sz="2400" dirty="0"/>
              <a:t> of the algorithm are important in computing, and this depends on suitable data structures.</a:t>
            </a:r>
          </a:p>
        </p:txBody>
      </p:sp>
      <p:sp>
        <p:nvSpPr>
          <p:cNvPr id="7172" name="Rectangle 2"/>
          <p:cNvSpPr>
            <a:spLocks noGrp="1" noChangeArrowheads="1"/>
          </p:cNvSpPr>
          <p:nvPr>
            <p:ph type="title"/>
          </p:nvPr>
        </p:nvSpPr>
        <p:spPr>
          <a:xfrm>
            <a:off x="2209800" y="685800"/>
            <a:ext cx="6781800" cy="1143000"/>
          </a:xfrm>
        </p:spPr>
        <p:txBody>
          <a:bodyPr/>
          <a:lstStyle/>
          <a:p>
            <a:pPr eaLnBrk="1" hangingPunct="1"/>
            <a:r>
              <a:rPr lang="en-US" altLang="en-US"/>
              <a:t>Computer Algorithms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p:txBody>
          <a:bodyPr/>
          <a:lstStyle/>
          <a:p>
            <a:pPr algn="ctr" eaLnBrk="1" hangingPunct="1">
              <a:buFont typeface="Wingdings" panose="05000000000000000000" pitchFamily="2" charset="2"/>
              <a:buNone/>
            </a:pPr>
            <a:r>
              <a:rPr lang="en-US" altLang="en-US" sz="3200">
                <a:latin typeface="Angsana New" panose="02020603050405020304" pitchFamily="18" charset="-34"/>
              </a:rPr>
              <a:t>		</a:t>
            </a:r>
            <a:endParaRPr lang="th-TH" altLang="en-US" sz="3200">
              <a:latin typeface="Angsana New" panose="02020603050405020304" pitchFamily="18" charset="-34"/>
            </a:endParaRPr>
          </a:p>
        </p:txBody>
      </p:sp>
      <p:sp>
        <p:nvSpPr>
          <p:cNvPr id="58371" name="Text Box 3"/>
          <p:cNvSpPr txBox="1">
            <a:spLocks noChangeArrowheads="1"/>
          </p:cNvSpPr>
          <p:nvPr/>
        </p:nvSpPr>
        <p:spPr bwMode="auto">
          <a:xfrm>
            <a:off x="3505200" y="333375"/>
            <a:ext cx="50276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sz="4800">
                <a:solidFill>
                  <a:schemeClr val="tx2"/>
                </a:solidFill>
                <a:latin typeface="Angsana New" panose="02020603050405020304" pitchFamily="18" charset="-34"/>
              </a:rPr>
              <a:t>Merge sort</a:t>
            </a:r>
            <a:endParaRPr lang="th-TH" altLang="en-US" sz="4800">
              <a:solidFill>
                <a:schemeClr val="tx2"/>
              </a:solidFill>
              <a:latin typeface="Angsana New" panose="02020603050405020304" pitchFamily="18" charset="-34"/>
            </a:endParaRPr>
          </a:p>
        </p:txBody>
      </p:sp>
      <p:sp>
        <p:nvSpPr>
          <p:cNvPr id="58372" name="Text Box 4"/>
          <p:cNvSpPr txBox="1">
            <a:spLocks noChangeArrowheads="1"/>
          </p:cNvSpPr>
          <p:nvPr/>
        </p:nvSpPr>
        <p:spPr bwMode="auto">
          <a:xfrm>
            <a:off x="755650" y="2362200"/>
            <a:ext cx="748823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folHlink"/>
              </a:buClr>
              <a:buSzPct val="90000"/>
              <a:buFont typeface="Wingdings" panose="05000000000000000000" pitchFamily="2" charset="2"/>
              <a:buNone/>
            </a:pPr>
            <a:r>
              <a:rPr lang="en-US" altLang="en-US" dirty="0">
                <a:latin typeface="Angsana New" panose="02020603050405020304" pitchFamily="18" charset="-34"/>
              </a:rPr>
              <a:t>	</a:t>
            </a:r>
            <a:r>
              <a:rPr lang="en-US" altLang="en-US" sz="2800" dirty="0">
                <a:latin typeface="Angsana New" panose="02020603050405020304" pitchFamily="18" charset="-34"/>
              </a:rPr>
              <a:t>The </a:t>
            </a:r>
            <a:r>
              <a:rPr lang="en-US" altLang="en-US" sz="2800" i="1" dirty="0">
                <a:latin typeface="Angsana New" panose="02020603050405020304" pitchFamily="18" charset="-34"/>
              </a:rPr>
              <a:t>merge sort</a:t>
            </a:r>
            <a:r>
              <a:rPr lang="en-US" altLang="en-US" sz="2800" dirty="0">
                <a:latin typeface="Angsana New" panose="02020603050405020304" pitchFamily="18" charset="-34"/>
              </a:rPr>
              <a:t> algorithm closely follows the divide-and-conquer paradigm. Intuitively, it operates as follows.</a:t>
            </a:r>
            <a:br>
              <a:rPr lang="en-US" altLang="en-US" sz="2800" dirty="0">
                <a:latin typeface="Angsana New" panose="02020603050405020304" pitchFamily="18" charset="-34"/>
              </a:rPr>
            </a:br>
            <a:r>
              <a:rPr lang="en-US" altLang="en-US" sz="2800" dirty="0">
                <a:latin typeface="Angsana New" panose="02020603050405020304" pitchFamily="18" charset="-34"/>
              </a:rPr>
              <a:t>Divide: Divide the n-element sequence to be sorted into two subsequences of n/2 elements each.</a:t>
            </a:r>
            <a:br>
              <a:rPr lang="en-US" altLang="en-US" sz="2800" dirty="0">
                <a:latin typeface="Angsana New" panose="02020603050405020304" pitchFamily="18" charset="-34"/>
              </a:rPr>
            </a:br>
            <a:r>
              <a:rPr lang="en-US" altLang="en-US" sz="2800" dirty="0">
                <a:latin typeface="Angsana New" panose="02020603050405020304" pitchFamily="18" charset="-34"/>
              </a:rPr>
              <a:t>Conquer: Sort the two subsequences recursively using merge sort.</a:t>
            </a:r>
            <a:br>
              <a:rPr lang="en-US" altLang="en-US" sz="2800" dirty="0">
                <a:latin typeface="Angsana New" panose="02020603050405020304" pitchFamily="18" charset="-34"/>
              </a:rPr>
            </a:br>
            <a:r>
              <a:rPr lang="en-US" altLang="en-US" sz="2800" dirty="0">
                <a:latin typeface="Angsana New" panose="02020603050405020304" pitchFamily="18" charset="-34"/>
              </a:rPr>
              <a:t>Combine: Merge the two sorted subsequences to produce the sorted answer.</a:t>
            </a:r>
            <a:endParaRPr lang="th-TH" altLang="en-US" sz="2800" dirty="0">
              <a:latin typeface="Angsana New" panose="02020603050405020304" pitchFamily="18" charset="-34"/>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71625" y="1428750"/>
            <a:ext cx="6072188" cy="5000625"/>
          </a:xfr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p:txBody>
          <a:bodyPr/>
          <a:lstStyle/>
          <a:p>
            <a:pPr algn="ctr" eaLnBrk="1" hangingPunct="1">
              <a:buFont typeface="Wingdings" panose="05000000000000000000" pitchFamily="2" charset="2"/>
              <a:buNone/>
            </a:pPr>
            <a:r>
              <a:rPr lang="en-US" altLang="en-US" sz="3200">
                <a:latin typeface="Angsana New" panose="02020603050405020304" pitchFamily="18" charset="-34"/>
              </a:rPr>
              <a:t>		</a:t>
            </a:r>
            <a:endParaRPr lang="th-TH" altLang="en-US" sz="3200">
              <a:latin typeface="Angsana New" panose="02020603050405020304" pitchFamily="18" charset="-34"/>
            </a:endParaRPr>
          </a:p>
        </p:txBody>
      </p:sp>
      <p:sp>
        <p:nvSpPr>
          <p:cNvPr id="60419" name="Text Box 3"/>
          <p:cNvSpPr txBox="1">
            <a:spLocks noChangeArrowheads="1"/>
          </p:cNvSpPr>
          <p:nvPr/>
        </p:nvSpPr>
        <p:spPr bwMode="auto">
          <a:xfrm>
            <a:off x="2743200" y="333375"/>
            <a:ext cx="57896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sz="4800">
                <a:solidFill>
                  <a:schemeClr val="tx2"/>
                </a:solidFill>
                <a:latin typeface="Angsana New" panose="02020603050405020304" pitchFamily="18" charset="-34"/>
              </a:rPr>
              <a:t>Merge sort using recursion</a:t>
            </a:r>
            <a:endParaRPr lang="th-TH" altLang="en-US" sz="4800">
              <a:solidFill>
                <a:schemeClr val="tx2"/>
              </a:solidFill>
              <a:latin typeface="Angsana New" panose="02020603050405020304" pitchFamily="18" charset="-34"/>
            </a:endParaRPr>
          </a:p>
        </p:txBody>
      </p:sp>
      <p:sp>
        <p:nvSpPr>
          <p:cNvPr id="60420" name="Text Box 4"/>
          <p:cNvSpPr txBox="1">
            <a:spLocks noChangeArrowheads="1"/>
          </p:cNvSpPr>
          <p:nvPr/>
        </p:nvSpPr>
        <p:spPr bwMode="auto">
          <a:xfrm>
            <a:off x="838200" y="2438400"/>
            <a:ext cx="7488238"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folHlink"/>
              </a:buClr>
              <a:buSzPct val="90000"/>
              <a:buFont typeface="Wingdings" panose="05000000000000000000" pitchFamily="2" charset="2"/>
              <a:buNone/>
            </a:pPr>
            <a:r>
              <a:rPr lang="en-US" altLang="en-US" sz="2800">
                <a:latin typeface="Angsana New" panose="02020603050405020304" pitchFamily="18" charset="-34"/>
              </a:rPr>
              <a:t>Input: An array A and indices low and high</a:t>
            </a:r>
            <a:br>
              <a:rPr lang="en-US" altLang="en-US" sz="2800">
                <a:latin typeface="Angsana New" panose="02020603050405020304" pitchFamily="18" charset="-34"/>
              </a:rPr>
            </a:br>
            <a:r>
              <a:rPr lang="en-US" altLang="en-US" sz="2800">
                <a:latin typeface="Angsana New" panose="02020603050405020304" pitchFamily="18" charset="-34"/>
              </a:rPr>
              <a:t>Output: An sorted array A</a:t>
            </a:r>
            <a:br>
              <a:rPr lang="en-US" altLang="en-US" sz="2800">
                <a:latin typeface="Angsana New" panose="02020603050405020304" pitchFamily="18" charset="-34"/>
              </a:rPr>
            </a:br>
            <a:r>
              <a:rPr lang="en-US" altLang="en-US" sz="2800">
                <a:latin typeface="Angsana New" panose="02020603050405020304" pitchFamily="18" charset="-34"/>
              </a:rPr>
              <a:t>MERGE-SORT(A, low, high)</a:t>
            </a:r>
            <a:br>
              <a:rPr lang="en-US" altLang="en-US" sz="2800">
                <a:latin typeface="Angsana New" panose="02020603050405020304" pitchFamily="18" charset="-34"/>
              </a:rPr>
            </a:br>
            <a:r>
              <a:rPr lang="en-US" altLang="en-US" sz="2800">
                <a:latin typeface="Angsana New" panose="02020603050405020304" pitchFamily="18" charset="-34"/>
              </a:rPr>
              <a:t>1.  if  low&lt; high</a:t>
            </a:r>
            <a:br>
              <a:rPr lang="en-US" altLang="en-US" sz="2800">
                <a:latin typeface="Angsana New" panose="02020603050405020304" pitchFamily="18" charset="-34"/>
              </a:rPr>
            </a:br>
            <a:r>
              <a:rPr lang="en-US" altLang="en-US" sz="2800">
                <a:latin typeface="Angsana New" panose="02020603050405020304" pitchFamily="18" charset="-34"/>
              </a:rPr>
              <a:t>2.            then mid =  (low + high) / 2</a:t>
            </a:r>
            <a:br>
              <a:rPr lang="en-US" altLang="en-US" sz="2800">
                <a:latin typeface="Angsana New" panose="02020603050405020304" pitchFamily="18" charset="-34"/>
              </a:rPr>
            </a:br>
            <a:r>
              <a:rPr lang="en-US" altLang="en-US" sz="2800">
                <a:latin typeface="Angsana New" panose="02020603050405020304" pitchFamily="18" charset="-34"/>
              </a:rPr>
              <a:t>3.                    MERGE-SORT(A, low, mid)</a:t>
            </a:r>
          </a:p>
          <a:p>
            <a:pPr eaLnBrk="1" hangingPunct="1">
              <a:spcBef>
                <a:spcPct val="20000"/>
              </a:spcBef>
              <a:buClr>
                <a:schemeClr val="folHlink"/>
              </a:buClr>
              <a:buSzPct val="90000"/>
              <a:buFont typeface="Wingdings" panose="05000000000000000000" pitchFamily="2" charset="2"/>
              <a:buNone/>
            </a:pPr>
            <a:r>
              <a:rPr lang="en-US" altLang="en-US" sz="2800">
                <a:latin typeface="Angsana New" panose="02020603050405020304" pitchFamily="18" charset="-34"/>
              </a:rPr>
              <a:t>4.                    MERGE-SORT(A, mid+1, high)</a:t>
            </a:r>
            <a:br>
              <a:rPr lang="en-US" altLang="en-US" sz="2800">
                <a:latin typeface="Angsana New" panose="02020603050405020304" pitchFamily="18" charset="-34"/>
              </a:rPr>
            </a:br>
            <a:r>
              <a:rPr lang="en-US" altLang="en-US" sz="2800">
                <a:latin typeface="Angsana New" panose="02020603050405020304" pitchFamily="18" charset="-34"/>
              </a:rPr>
              <a:t>5.                    MERGE(A, low, mid, high)</a:t>
            </a:r>
            <a:endParaRPr lang="th-TH" altLang="en-US" sz="2800">
              <a:latin typeface="Angsana New" panose="02020603050405020304" pitchFamily="18" charset="-34"/>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p:cNvSpPr>
            <a:spLocks noGrp="1"/>
          </p:cNvSpPr>
          <p:nvPr>
            <p:ph idx="1"/>
          </p:nvPr>
        </p:nvSpPr>
        <p:spPr>
          <a:xfrm>
            <a:off x="914400" y="2286000"/>
            <a:ext cx="7924800" cy="4267200"/>
          </a:xfrm>
        </p:spPr>
        <p:txBody>
          <a:bodyPr/>
          <a:lstStyle/>
          <a:p>
            <a:pPr eaLnBrk="1" hangingPunct="1">
              <a:buFontTx/>
              <a:buChar char="•"/>
            </a:pPr>
            <a:r>
              <a:rPr lang="en-US" altLang="en-US" b="1" dirty="0">
                <a:latin typeface="Angsana New" panose="02020603050405020304" pitchFamily="18" charset="-34"/>
              </a:rPr>
              <a:t>Algorithm:</a:t>
            </a:r>
            <a:r>
              <a:rPr lang="en-US" altLang="en-US" dirty="0">
                <a:latin typeface="Angsana New" panose="02020603050405020304" pitchFamily="18" charset="-34"/>
              </a:rPr>
              <a:t> Merging 2 sorted subarrays using auxiliary storage.</a:t>
            </a:r>
          </a:p>
          <a:p>
            <a:pPr eaLnBrk="1" hangingPunct="1">
              <a:buFontTx/>
              <a:buChar char="•"/>
            </a:pPr>
            <a:r>
              <a:rPr lang="en-US" altLang="en-US" dirty="0">
                <a:latin typeface="Angsana New" panose="02020603050405020304" pitchFamily="18" charset="-34"/>
              </a:rPr>
              <a:t> Algorithm merge(low,mid,high)</a:t>
            </a:r>
          </a:p>
          <a:p>
            <a:pPr eaLnBrk="1" hangingPunct="1">
              <a:buFontTx/>
              <a:buChar char="•"/>
            </a:pPr>
            <a:r>
              <a:rPr lang="en-US" altLang="en-US" dirty="0">
                <a:latin typeface="Angsana New" panose="02020603050405020304" pitchFamily="18" charset="-34"/>
              </a:rPr>
              <a:t>//a[low:high] is a global array containing </a:t>
            </a:r>
          </a:p>
          <a:p>
            <a:pPr eaLnBrk="1" hangingPunct="1">
              <a:buFontTx/>
              <a:buChar char="•"/>
            </a:pPr>
            <a:r>
              <a:rPr lang="en-US" altLang="en-US" dirty="0">
                <a:latin typeface="Angsana New" panose="02020603050405020304" pitchFamily="18" charset="-34"/>
              </a:rPr>
              <a:t>//two sorted subsets in a[low:mid]</a:t>
            </a:r>
          </a:p>
          <a:p>
            <a:pPr eaLnBrk="1" hangingPunct="1">
              <a:buFontTx/>
              <a:buChar char="•"/>
            </a:pPr>
            <a:r>
              <a:rPr lang="en-US" altLang="en-US" dirty="0">
                <a:latin typeface="Angsana New" panose="02020603050405020304" pitchFamily="18" charset="-34"/>
              </a:rPr>
              <a:t>//and in a[mid+1:high].The goal is to merge these 2 sets into</a:t>
            </a:r>
          </a:p>
          <a:p>
            <a:pPr eaLnBrk="1" hangingPunct="1">
              <a:buFontTx/>
              <a:buChar char="•"/>
            </a:pPr>
            <a:r>
              <a:rPr lang="en-US" altLang="en-US" dirty="0">
                <a:latin typeface="Angsana New" panose="02020603050405020304" pitchFamily="18" charset="-34"/>
              </a:rPr>
              <a:t>//a single set residing in a[low:high].b[] is an auxiliary global array.</a:t>
            </a:r>
          </a:p>
          <a:p>
            <a:pPr eaLnBrk="1" hangingPunct="1">
              <a:buFontTx/>
              <a:buNone/>
            </a:pPr>
            <a:endParaRPr lang="en-US" altLang="en-US" dirty="0"/>
          </a:p>
          <a:p>
            <a:endParaRPr lang="en-US" altLang="en-US" dirty="0">
              <a:latin typeface="Angsana New" panose="02020603050405020304" pitchFamily="18" charset="-34"/>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p:cNvSpPr>
            <a:spLocks noGrp="1"/>
          </p:cNvSpPr>
          <p:nvPr>
            <p:ph idx="1"/>
          </p:nvPr>
        </p:nvSpPr>
        <p:spPr/>
        <p:txBody>
          <a:bodyPr/>
          <a:lstStyle/>
          <a:p>
            <a:pPr eaLnBrk="1" hangingPunct="1">
              <a:buFontTx/>
              <a:buChar char="•"/>
            </a:pPr>
            <a:r>
              <a:rPr lang="en-US" altLang="en-US">
                <a:latin typeface="Angsana New" panose="02020603050405020304" pitchFamily="18" charset="-34"/>
              </a:rPr>
              <a:t>{</a:t>
            </a:r>
          </a:p>
          <a:p>
            <a:pPr eaLnBrk="1" hangingPunct="1">
              <a:buFontTx/>
              <a:buChar char="•"/>
            </a:pPr>
            <a:r>
              <a:rPr lang="en-US" altLang="en-US">
                <a:latin typeface="Angsana New" panose="02020603050405020304" pitchFamily="18" charset="-34"/>
              </a:rPr>
              <a:t>h=low; I=low; j=mid+1;</a:t>
            </a:r>
          </a:p>
          <a:p>
            <a:pPr eaLnBrk="1" hangingPunct="1">
              <a:buFontTx/>
              <a:buChar char="•"/>
            </a:pPr>
            <a:r>
              <a:rPr lang="en-US" altLang="en-US">
                <a:latin typeface="Angsana New" panose="02020603050405020304" pitchFamily="18" charset="-34"/>
              </a:rPr>
              <a:t>while ((h&lt;=mid) and (j&lt;=high)) do</a:t>
            </a:r>
          </a:p>
          <a:p>
            <a:pPr eaLnBrk="1" hangingPunct="1">
              <a:buFontTx/>
              <a:buChar char="•"/>
            </a:pPr>
            <a:r>
              <a:rPr lang="en-US" altLang="en-US">
                <a:latin typeface="Angsana New" panose="02020603050405020304" pitchFamily="18" charset="-34"/>
              </a:rPr>
              <a:t>{</a:t>
            </a:r>
          </a:p>
          <a:p>
            <a:pPr eaLnBrk="1" hangingPunct="1">
              <a:buFontTx/>
              <a:buChar char="•"/>
            </a:pPr>
            <a:r>
              <a:rPr lang="en-US" altLang="en-US">
                <a:latin typeface="Angsana New" panose="02020603050405020304" pitchFamily="18" charset="-34"/>
              </a:rPr>
              <a:t>if (a[h]&lt;=a[j]) then</a:t>
            </a:r>
          </a:p>
          <a:p>
            <a:pPr eaLnBrk="1" hangingPunct="1">
              <a:buFontTx/>
              <a:buChar char="•"/>
            </a:pPr>
            <a:r>
              <a:rPr lang="en-US" altLang="en-US">
                <a:latin typeface="Angsana New" panose="02020603050405020304" pitchFamily="18" charset="-34"/>
              </a:rPr>
              <a:t>{</a:t>
            </a:r>
          </a:p>
          <a:p>
            <a:pPr eaLnBrk="1" hangingPunct="1">
              <a:buFontTx/>
              <a:buChar char="•"/>
            </a:pPr>
            <a:r>
              <a:rPr lang="en-US" altLang="en-US">
                <a:latin typeface="Angsana New" panose="02020603050405020304" pitchFamily="18" charset="-34"/>
              </a:rPr>
              <a:t>    b[I]=a[h];  </a:t>
            </a:r>
          </a:p>
          <a:p>
            <a:pPr eaLnBrk="1" hangingPunct="1">
              <a:buFontTx/>
              <a:buChar char="•"/>
            </a:pPr>
            <a:r>
              <a:rPr lang="en-US" altLang="en-US">
                <a:latin typeface="Angsana New" panose="02020603050405020304" pitchFamily="18" charset="-34"/>
              </a:rPr>
              <a:t>    h = h+1;</a:t>
            </a:r>
          </a:p>
          <a:p>
            <a:pPr eaLnBrk="1" hangingPunct="1">
              <a:buFontTx/>
              <a:buChar char="•"/>
            </a:pPr>
            <a:r>
              <a:rPr lang="en-US" altLang="en-US">
                <a:latin typeface="Angsana New" panose="02020603050405020304" pitchFamily="18" charset="-34"/>
              </a:rPr>
              <a:t>}</a:t>
            </a:r>
          </a:p>
          <a:p>
            <a:pPr eaLnBrk="1" hangingPunct="1">
              <a:buFontTx/>
              <a:buChar char="•"/>
            </a:pPr>
            <a:endParaRPr lang="en-US"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2"/>
          <p:cNvSpPr>
            <a:spLocks noGrp="1"/>
          </p:cNvSpPr>
          <p:nvPr>
            <p:ph idx="1"/>
          </p:nvPr>
        </p:nvSpPr>
        <p:spPr/>
        <p:txBody>
          <a:bodyPr/>
          <a:lstStyle/>
          <a:p>
            <a:pPr eaLnBrk="1" hangingPunct="1">
              <a:buFontTx/>
              <a:buChar char="•"/>
            </a:pPr>
            <a:r>
              <a:rPr lang="en-US" altLang="en-US">
                <a:latin typeface="Angsana New" panose="02020603050405020304" pitchFamily="18" charset="-34"/>
              </a:rPr>
              <a:t>else</a:t>
            </a:r>
          </a:p>
          <a:p>
            <a:pPr eaLnBrk="1" hangingPunct="1">
              <a:buFontTx/>
              <a:buChar char="•"/>
            </a:pPr>
            <a:r>
              <a:rPr lang="en-US" altLang="en-US">
                <a:latin typeface="Angsana New" panose="02020603050405020304" pitchFamily="18" charset="-34"/>
              </a:rPr>
              <a:t>{</a:t>
            </a:r>
          </a:p>
          <a:p>
            <a:pPr eaLnBrk="1" hangingPunct="1">
              <a:buFontTx/>
              <a:buChar char="•"/>
            </a:pPr>
            <a:r>
              <a:rPr lang="en-US" altLang="en-US">
                <a:latin typeface="Angsana New" panose="02020603050405020304" pitchFamily="18" charset="-34"/>
              </a:rPr>
              <a:t>    b[I]= a[j];</a:t>
            </a:r>
          </a:p>
          <a:p>
            <a:pPr eaLnBrk="1" hangingPunct="1">
              <a:buFontTx/>
              <a:buChar char="•"/>
            </a:pPr>
            <a:r>
              <a:rPr lang="en-US" altLang="en-US">
                <a:latin typeface="Angsana New" panose="02020603050405020304" pitchFamily="18" charset="-34"/>
              </a:rPr>
              <a:t>     j=j+1;</a:t>
            </a:r>
          </a:p>
          <a:p>
            <a:pPr eaLnBrk="1" hangingPunct="1">
              <a:buFontTx/>
              <a:buChar char="•"/>
            </a:pPr>
            <a:r>
              <a:rPr lang="en-US" altLang="en-US">
                <a:latin typeface="Angsana New" panose="02020603050405020304" pitchFamily="18" charset="-34"/>
              </a:rPr>
              <a:t>}</a:t>
            </a:r>
          </a:p>
          <a:p>
            <a:pPr eaLnBrk="1" hangingPunct="1">
              <a:buFontTx/>
              <a:buChar char="•"/>
            </a:pPr>
            <a:r>
              <a:rPr lang="en-US" altLang="en-US">
                <a:latin typeface="Angsana New" panose="02020603050405020304" pitchFamily="18" charset="-34"/>
              </a:rPr>
              <a:t>I=I+1;</a:t>
            </a:r>
          </a:p>
          <a:p>
            <a:pPr eaLnBrk="1" hangingPunct="1">
              <a:buFontTx/>
              <a:buChar char="•"/>
            </a:pPr>
            <a:r>
              <a:rPr lang="en-US" altLang="en-US">
                <a:latin typeface="Angsana New" panose="02020603050405020304" pitchFamily="18" charset="-34"/>
              </a:rPr>
              <a:t>}</a:t>
            </a:r>
            <a:endParaRPr lang="en-US"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p:cNvSpPr>
            <a:spLocks noGrp="1"/>
          </p:cNvSpPr>
          <p:nvPr>
            <p:ph idx="1"/>
          </p:nvPr>
        </p:nvSpPr>
        <p:spPr>
          <a:xfrm>
            <a:off x="2057400" y="1219200"/>
            <a:ext cx="6629400" cy="5486400"/>
          </a:xfrm>
        </p:spPr>
        <p:txBody>
          <a:bodyPr/>
          <a:lstStyle/>
          <a:p>
            <a:pPr eaLnBrk="1" hangingPunct="1">
              <a:buFontTx/>
              <a:buChar char="•"/>
            </a:pPr>
            <a:r>
              <a:rPr lang="en-US" altLang="en-US">
                <a:latin typeface="Angsana New" panose="02020603050405020304" pitchFamily="18" charset="-34"/>
              </a:rPr>
              <a:t>if (h=mid) then</a:t>
            </a:r>
          </a:p>
          <a:p>
            <a:pPr eaLnBrk="1" hangingPunct="1">
              <a:buFontTx/>
              <a:buChar char="•"/>
            </a:pPr>
            <a:r>
              <a:rPr lang="en-US" altLang="en-US">
                <a:latin typeface="Angsana New" panose="02020603050405020304" pitchFamily="18" charset="-34"/>
              </a:rPr>
              <a:t>   for k=j to high do </a:t>
            </a:r>
          </a:p>
          <a:p>
            <a:pPr eaLnBrk="1" hangingPunct="1">
              <a:buFontTx/>
              <a:buChar char="•"/>
            </a:pPr>
            <a:r>
              <a:rPr lang="en-US" altLang="en-US">
                <a:latin typeface="Angsana New" panose="02020603050405020304" pitchFamily="18" charset="-34"/>
              </a:rPr>
              <a:t>    {</a:t>
            </a:r>
          </a:p>
          <a:p>
            <a:pPr eaLnBrk="1" hangingPunct="1">
              <a:buFontTx/>
              <a:buChar char="•"/>
            </a:pPr>
            <a:r>
              <a:rPr lang="en-US" altLang="en-US">
                <a:latin typeface="Angsana New" panose="02020603050405020304" pitchFamily="18" charset="-34"/>
              </a:rPr>
              <a:t>         b[I]=a[k];         I=I+1;</a:t>
            </a:r>
          </a:p>
          <a:p>
            <a:pPr eaLnBrk="1" hangingPunct="1">
              <a:buFontTx/>
              <a:buChar char="•"/>
            </a:pPr>
            <a:r>
              <a:rPr lang="en-US" altLang="en-US">
                <a:latin typeface="Angsana New" panose="02020603050405020304" pitchFamily="18" charset="-34"/>
              </a:rPr>
              <a:t>     }</a:t>
            </a:r>
          </a:p>
          <a:p>
            <a:pPr eaLnBrk="1" hangingPunct="1">
              <a:buFontTx/>
              <a:buChar char="•"/>
            </a:pPr>
            <a:r>
              <a:rPr lang="en-US" altLang="en-US">
                <a:latin typeface="Angsana New" panose="02020603050405020304" pitchFamily="18" charset="-34"/>
              </a:rPr>
              <a:t> else</a:t>
            </a:r>
          </a:p>
          <a:p>
            <a:pPr eaLnBrk="1" hangingPunct="1">
              <a:buFontTx/>
              <a:buChar char="•"/>
            </a:pPr>
            <a:r>
              <a:rPr lang="en-US" altLang="en-US">
                <a:latin typeface="Angsana New" panose="02020603050405020304" pitchFamily="18" charset="-34"/>
              </a:rPr>
              <a:t>     for k=h to mid do</a:t>
            </a:r>
          </a:p>
          <a:p>
            <a:pPr eaLnBrk="1" hangingPunct="1">
              <a:buFontTx/>
              <a:buChar char="•"/>
            </a:pPr>
            <a:r>
              <a:rPr lang="en-US" altLang="en-US">
                <a:latin typeface="Angsana New" panose="02020603050405020304" pitchFamily="18" charset="-34"/>
              </a:rPr>
              <a:t>     {          b[I]=a[k];          I=I+1;      }</a:t>
            </a:r>
          </a:p>
          <a:p>
            <a:pPr eaLnBrk="1" hangingPunct="1">
              <a:buFontTx/>
              <a:buChar char="•"/>
            </a:pPr>
            <a:r>
              <a:rPr lang="en-US" altLang="en-US">
                <a:latin typeface="Angsana New" panose="02020603050405020304" pitchFamily="18" charset="-34"/>
              </a:rPr>
              <a:t>     for k=low to high do a[k] = b[k];</a:t>
            </a:r>
          </a:p>
          <a:p>
            <a:pPr eaLnBrk="1" hangingPunct="1">
              <a:buFontTx/>
              <a:buChar char="•"/>
            </a:pPr>
            <a:r>
              <a:rPr lang="en-US" altLang="en-US">
                <a:latin typeface="Angsana New" panose="02020603050405020304" pitchFamily="18" charset="-34"/>
              </a:rPr>
              <a:t>}</a:t>
            </a:r>
          </a:p>
          <a:p>
            <a:endParaRPr lang="en-US"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2667000" y="228600"/>
            <a:ext cx="6324600" cy="1600200"/>
          </a:xfrm>
        </p:spPr>
        <p:txBody>
          <a:bodyPr/>
          <a:lstStyle/>
          <a:p>
            <a:r>
              <a:rPr lang="en-US" altLang="en-US"/>
              <a:t>Time Complexity –Merge Sort</a:t>
            </a:r>
          </a:p>
        </p:txBody>
      </p:sp>
      <p:sp>
        <p:nvSpPr>
          <p:cNvPr id="65539" name="Content Placeholder 2"/>
          <p:cNvSpPr>
            <a:spLocks noGrp="1"/>
          </p:cNvSpPr>
          <p:nvPr>
            <p:ph idx="1"/>
          </p:nvPr>
        </p:nvSpPr>
        <p:spPr>
          <a:xfrm>
            <a:off x="685800" y="1905000"/>
            <a:ext cx="8229600" cy="4710113"/>
          </a:xfrm>
        </p:spPr>
        <p:txBody>
          <a:bodyPr/>
          <a:lstStyle/>
          <a:p>
            <a:pPr eaLnBrk="1" hangingPunct="1">
              <a:buFontTx/>
              <a:buChar char="•"/>
            </a:pPr>
            <a:r>
              <a:rPr lang="en-US" altLang="en-US" sz="2700" dirty="0">
                <a:latin typeface="Angsana New" panose="02020603050405020304" pitchFamily="18" charset="-34"/>
              </a:rPr>
              <a:t>T(n) =a                           n=1 a is constant</a:t>
            </a:r>
          </a:p>
          <a:p>
            <a:pPr eaLnBrk="1" hangingPunct="1">
              <a:buFontTx/>
              <a:buChar char="•"/>
            </a:pPr>
            <a:r>
              <a:rPr lang="en-US" altLang="en-US" sz="2700" dirty="0">
                <a:latin typeface="Angsana New" panose="02020603050405020304" pitchFamily="18" charset="-34"/>
              </a:rPr>
              <a:t> 	= 2T(n/2) + cn.     n&gt;1 c is constant</a:t>
            </a:r>
            <a:br>
              <a:rPr lang="en-US" altLang="en-US" sz="2700" dirty="0">
                <a:latin typeface="Angsana New" panose="02020603050405020304" pitchFamily="18" charset="-34"/>
              </a:rPr>
            </a:br>
            <a:r>
              <a:rPr lang="en-US" altLang="en-US" sz="2700" dirty="0">
                <a:latin typeface="Angsana New" panose="02020603050405020304" pitchFamily="18" charset="-34"/>
              </a:rPr>
              <a:t>In the same way: </a:t>
            </a:r>
            <a:br>
              <a:rPr lang="en-US" altLang="en-US" sz="2700" dirty="0">
                <a:latin typeface="Angsana New" panose="02020603050405020304" pitchFamily="18" charset="-34"/>
              </a:rPr>
            </a:br>
            <a:r>
              <a:rPr lang="en-US" altLang="en-US" sz="2700" dirty="0">
                <a:latin typeface="Angsana New" panose="02020603050405020304" pitchFamily="18" charset="-34"/>
              </a:rPr>
              <a:t/>
            </a:r>
            <a:br>
              <a:rPr lang="en-US" altLang="en-US" sz="2700" dirty="0">
                <a:latin typeface="Angsana New" panose="02020603050405020304" pitchFamily="18" charset="-34"/>
              </a:rPr>
            </a:br>
            <a:r>
              <a:rPr lang="en-US" altLang="en-US" sz="2700" dirty="0">
                <a:latin typeface="Angsana New" panose="02020603050405020304" pitchFamily="18" charset="-34"/>
              </a:rPr>
              <a:t>T(n/2) = 2T(n/4) + cn/2, so </a:t>
            </a:r>
            <a:br>
              <a:rPr lang="en-US" altLang="en-US" sz="2700" dirty="0">
                <a:latin typeface="Angsana New" panose="02020603050405020304" pitchFamily="18" charset="-34"/>
              </a:rPr>
            </a:br>
            <a:r>
              <a:rPr lang="en-US" altLang="en-US" sz="2700" dirty="0">
                <a:latin typeface="Angsana New" panose="02020603050405020304" pitchFamily="18" charset="-34"/>
              </a:rPr>
              <a:t>T(n) = 4T(n/4) + 2cn. Going in this way ... </a:t>
            </a:r>
          </a:p>
          <a:p>
            <a:pPr eaLnBrk="1" hangingPunct="1">
              <a:buFontTx/>
              <a:buChar char="•"/>
            </a:pPr>
            <a:r>
              <a:rPr lang="en-US" altLang="en-US" sz="2700" dirty="0">
                <a:latin typeface="Angsana New" panose="02020603050405020304" pitchFamily="18" charset="-34"/>
              </a:rPr>
              <a:t> T(n) = 2</a:t>
            </a:r>
            <a:r>
              <a:rPr lang="en-US" altLang="en-US" sz="2700" baseline="30000" dirty="0">
                <a:latin typeface="Angsana New" panose="02020603050405020304" pitchFamily="18" charset="-34"/>
              </a:rPr>
              <a:t>k</a:t>
            </a:r>
            <a:r>
              <a:rPr lang="en-US" altLang="en-US" sz="2700" dirty="0">
                <a:latin typeface="Angsana New" panose="02020603050405020304" pitchFamily="18" charset="-34"/>
              </a:rPr>
              <a:t>T(n/2</a:t>
            </a:r>
            <a:r>
              <a:rPr lang="en-US" altLang="en-US" sz="2700" baseline="30000" dirty="0">
                <a:latin typeface="Angsana New" panose="02020603050405020304" pitchFamily="18" charset="-34"/>
              </a:rPr>
              <a:t>k</a:t>
            </a:r>
            <a:r>
              <a:rPr lang="en-US" altLang="en-US" sz="2700" dirty="0">
                <a:latin typeface="Angsana New" panose="02020603050405020304" pitchFamily="18" charset="-34"/>
              </a:rPr>
              <a:t>) + kcn</a:t>
            </a:r>
          </a:p>
          <a:p>
            <a:pPr eaLnBrk="1" hangingPunct="1">
              <a:buFontTx/>
              <a:buChar char="•"/>
            </a:pPr>
            <a:r>
              <a:rPr lang="en-US" altLang="en-US" sz="2700" dirty="0">
                <a:latin typeface="Angsana New" panose="02020603050405020304" pitchFamily="18" charset="-34"/>
              </a:rPr>
              <a:t>        = nT(1) + cnlog</a:t>
            </a:r>
            <a:r>
              <a:rPr lang="en-US" altLang="en-US" sz="2700" baseline="-25000" dirty="0">
                <a:latin typeface="Angsana New" panose="02020603050405020304" pitchFamily="18" charset="-34"/>
              </a:rPr>
              <a:t>2</a:t>
            </a:r>
            <a:r>
              <a:rPr lang="en-US" altLang="en-US" sz="2700" dirty="0">
                <a:latin typeface="Angsana New" panose="02020603050405020304" pitchFamily="18" charset="-34"/>
              </a:rPr>
              <a:t>n = O(n log n). </a:t>
            </a:r>
          </a:p>
          <a:p>
            <a:pPr eaLnBrk="1" hangingPunct="1">
              <a:buFontTx/>
              <a:buChar char="•"/>
            </a:pPr>
            <a:r>
              <a:rPr lang="en-US" altLang="en-US" sz="2700" dirty="0">
                <a:latin typeface="Angsana New" panose="02020603050405020304" pitchFamily="18" charset="-34"/>
              </a:rPr>
              <a:t>Remember, as n=2</a:t>
            </a:r>
            <a:r>
              <a:rPr lang="en-US" altLang="en-US" sz="2700" baseline="30000" dirty="0">
                <a:latin typeface="Angsana New" panose="02020603050405020304" pitchFamily="18" charset="-34"/>
              </a:rPr>
              <a:t>k</a:t>
            </a:r>
            <a:r>
              <a:rPr lang="en-US" altLang="en-US" sz="2700" dirty="0">
                <a:latin typeface="Angsana New" panose="02020603050405020304" pitchFamily="18" charset="-34"/>
              </a:rPr>
              <a:t>   k = log</a:t>
            </a:r>
            <a:r>
              <a:rPr lang="en-US" altLang="en-US" sz="2700" baseline="-25000" dirty="0">
                <a:latin typeface="Angsana New" panose="02020603050405020304" pitchFamily="18" charset="-34"/>
              </a:rPr>
              <a:t>2</a:t>
            </a:r>
            <a:r>
              <a:rPr lang="en-US" altLang="en-US" sz="2700" dirty="0">
                <a:latin typeface="Angsana New" panose="02020603050405020304" pitchFamily="18" charset="-34"/>
              </a:rPr>
              <a:t>n! </a:t>
            </a:r>
          </a:p>
          <a:p>
            <a:pPr eaLnBrk="1" hangingPunct="1">
              <a:buFontTx/>
              <a:buChar char="•"/>
            </a:pPr>
            <a:r>
              <a:rPr lang="en-US" altLang="en-US" sz="2700" dirty="0">
                <a:latin typeface="Angsana New" panose="02020603050405020304" pitchFamily="18" charset="-34"/>
              </a:rPr>
              <a:t>The general case requires a bit more work, but it takes O(n log n) time anyway.</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1538" y="1785926"/>
            <a:ext cx="7772400" cy="1143000"/>
          </a:xfrm>
        </p:spPr>
        <p:txBody>
          <a:bodyPr/>
          <a:lstStyle/>
          <a:p>
            <a:r>
              <a:rPr lang="en-US" altLang="zh-CN" dirty="0">
                <a:ea typeface="SimSun" pitchFamily="2" charset="-122"/>
              </a:rPr>
              <a:t>Introduction</a:t>
            </a:r>
          </a:p>
        </p:txBody>
      </p:sp>
      <p:sp>
        <p:nvSpPr>
          <p:cNvPr id="8195" name="Rectangle 3"/>
          <p:cNvSpPr>
            <a:spLocks noGrp="1" noChangeArrowheads="1"/>
          </p:cNvSpPr>
          <p:nvPr>
            <p:ph type="body" idx="1"/>
          </p:nvPr>
        </p:nvSpPr>
        <p:spPr>
          <a:xfrm>
            <a:off x="571472" y="3214686"/>
            <a:ext cx="7772400" cy="3400444"/>
          </a:xfrm>
        </p:spPr>
        <p:txBody>
          <a:bodyPr/>
          <a:lstStyle/>
          <a:p>
            <a:r>
              <a:rPr lang="en-US" altLang="zh-CN" dirty="0">
                <a:solidFill>
                  <a:schemeClr val="hlink"/>
                </a:solidFill>
                <a:ea typeface="SimSun" pitchFamily="2" charset="-122"/>
              </a:rPr>
              <a:t>Fastest</a:t>
            </a:r>
            <a:r>
              <a:rPr lang="en-US" altLang="zh-CN" dirty="0">
                <a:ea typeface="SimSun" pitchFamily="2" charset="-122"/>
              </a:rPr>
              <a:t> known sorting algorithm in practice</a:t>
            </a:r>
          </a:p>
          <a:p>
            <a:r>
              <a:rPr lang="en-US" altLang="zh-CN" dirty="0">
                <a:ea typeface="SimSun" pitchFamily="2" charset="-122"/>
              </a:rPr>
              <a:t>Average case: O(N log N)</a:t>
            </a:r>
          </a:p>
          <a:p>
            <a:r>
              <a:rPr lang="en-US" altLang="zh-CN" dirty="0">
                <a:ea typeface="SimSun" pitchFamily="2" charset="-122"/>
              </a:rPr>
              <a:t>Worst case: O(N</a:t>
            </a:r>
            <a:r>
              <a:rPr lang="en-US" altLang="zh-CN" baseline="30000" dirty="0">
                <a:ea typeface="SimSun" pitchFamily="2" charset="-122"/>
              </a:rPr>
              <a:t>2</a:t>
            </a:r>
            <a:r>
              <a:rPr lang="en-US" altLang="zh-CN" dirty="0">
                <a:ea typeface="SimSun" pitchFamily="2" charset="-122"/>
              </a:rPr>
              <a:t>)</a:t>
            </a:r>
          </a:p>
          <a:p>
            <a:pPr lvl="1"/>
            <a:r>
              <a:rPr lang="en-US" altLang="zh-CN" dirty="0">
                <a:ea typeface="SimSun" pitchFamily="2" charset="-122"/>
              </a:rPr>
              <a:t>But, the worst case seldom happens.</a:t>
            </a:r>
          </a:p>
        </p:txBody>
      </p:sp>
      <p:sp>
        <p:nvSpPr>
          <p:cNvPr id="4" name="Rectangle 2"/>
          <p:cNvSpPr txBox="1">
            <a:spLocks noChangeArrowheads="1"/>
          </p:cNvSpPr>
          <p:nvPr/>
        </p:nvSpPr>
        <p:spPr bwMode="auto">
          <a:xfrm>
            <a:off x="3000364" y="214290"/>
            <a:ext cx="5219688" cy="92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000" b="0" i="1" u="none" strike="noStrike" kern="0" cap="none" spc="0" normalizeH="0" baseline="0" noProof="0" dirty="0" err="1">
                <a:ln>
                  <a:noFill/>
                </a:ln>
                <a:solidFill>
                  <a:schemeClr val="hlink"/>
                </a:solidFill>
                <a:effectLst/>
                <a:uLnTx/>
                <a:uFillTx/>
                <a:latin typeface="+mj-lt"/>
                <a:ea typeface="SimSun" pitchFamily="2" charset="-122"/>
                <a:cs typeface="+mj-cs"/>
              </a:rPr>
              <a:t>Quicksort</a:t>
            </a:r>
            <a:endParaRPr kumimoji="0" lang="en-US" altLang="zh-CN" sz="4000" b="0" i="1" u="none" strike="noStrike" kern="0" cap="none" spc="0" normalizeH="0" baseline="0" noProof="0" dirty="0">
              <a:ln>
                <a:noFill/>
              </a:ln>
              <a:solidFill>
                <a:schemeClr val="hlink"/>
              </a:solidFill>
              <a:effectLst/>
              <a:uLnTx/>
              <a:uFillTx/>
              <a:latin typeface="+mj-lt"/>
              <a:ea typeface="SimSun"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214810" y="228600"/>
            <a:ext cx="4243390" cy="838200"/>
          </a:xfrm>
        </p:spPr>
        <p:txBody>
          <a:bodyPr/>
          <a:lstStyle/>
          <a:p>
            <a:r>
              <a:rPr lang="en-US" altLang="zh-CN" dirty="0" err="1">
                <a:ea typeface="SimSun" pitchFamily="2" charset="-122"/>
              </a:rPr>
              <a:t>Quicksort</a:t>
            </a:r>
            <a:endParaRPr lang="en-US" altLang="zh-CN" dirty="0">
              <a:ea typeface="SimSun" pitchFamily="2" charset="-122"/>
            </a:endParaRPr>
          </a:p>
        </p:txBody>
      </p:sp>
      <p:sp>
        <p:nvSpPr>
          <p:cNvPr id="12291" name="Rectangle 3"/>
          <p:cNvSpPr>
            <a:spLocks noGrp="1" noChangeArrowheads="1"/>
          </p:cNvSpPr>
          <p:nvPr>
            <p:ph type="body" idx="1"/>
          </p:nvPr>
        </p:nvSpPr>
        <p:spPr>
          <a:xfrm>
            <a:off x="0" y="1905000"/>
            <a:ext cx="5486400" cy="3962400"/>
          </a:xfrm>
        </p:spPr>
        <p:txBody>
          <a:bodyPr/>
          <a:lstStyle/>
          <a:p>
            <a:pPr>
              <a:lnSpc>
                <a:spcPct val="80000"/>
              </a:lnSpc>
            </a:pPr>
            <a:r>
              <a:rPr lang="en-US" altLang="zh-CN" sz="2000" dirty="0">
                <a:ea typeface="SimSun" pitchFamily="2" charset="-122"/>
              </a:rPr>
              <a:t>Divide step: </a:t>
            </a:r>
          </a:p>
          <a:p>
            <a:pPr lvl="1">
              <a:lnSpc>
                <a:spcPct val="80000"/>
              </a:lnSpc>
            </a:pPr>
            <a:r>
              <a:rPr lang="en-US" altLang="zh-CN" sz="1800" dirty="0">
                <a:ea typeface="SimSun" pitchFamily="2" charset="-122"/>
              </a:rPr>
              <a:t>Pick any element (</a:t>
            </a:r>
            <a:r>
              <a:rPr lang="en-US" altLang="zh-CN" sz="1800" b="1" i="1" dirty="0">
                <a:solidFill>
                  <a:schemeClr val="hlink"/>
                </a:solidFill>
                <a:ea typeface="SimSun" pitchFamily="2" charset="-122"/>
              </a:rPr>
              <a:t>pivot</a:t>
            </a:r>
            <a:r>
              <a:rPr lang="en-US" altLang="zh-CN" sz="1800" dirty="0">
                <a:ea typeface="SimSun" pitchFamily="2" charset="-122"/>
              </a:rPr>
              <a:t>) v in S </a:t>
            </a:r>
          </a:p>
          <a:p>
            <a:pPr lvl="1">
              <a:lnSpc>
                <a:spcPct val="80000"/>
              </a:lnSpc>
            </a:pPr>
            <a:r>
              <a:rPr lang="en-US" altLang="zh-CN" sz="1800" dirty="0">
                <a:ea typeface="SimSun" pitchFamily="2" charset="-122"/>
              </a:rPr>
              <a:t>Partition S – {v} into two disjoint groups</a:t>
            </a:r>
          </a:p>
          <a:p>
            <a:pPr lvl="1">
              <a:lnSpc>
                <a:spcPct val="80000"/>
              </a:lnSpc>
              <a:buFont typeface="Monotype Sorts" pitchFamily="2" charset="2"/>
              <a:buNone/>
            </a:pPr>
            <a:r>
              <a:rPr lang="en-US" altLang="zh-CN" sz="1800" dirty="0">
                <a:ea typeface="SimSun" pitchFamily="2" charset="-122"/>
              </a:rPr>
              <a:t>    S1 = {x </a:t>
            </a:r>
            <a:r>
              <a:rPr lang="en-US" altLang="zh-CN" sz="1800" dirty="0">
                <a:ea typeface="SimSun" pitchFamily="2" charset="-122"/>
                <a:sym typeface="Symbol" pitchFamily="18" charset="2"/>
              </a:rPr>
              <a:t></a:t>
            </a:r>
            <a:r>
              <a:rPr lang="en-US" altLang="zh-CN" sz="1800" dirty="0">
                <a:ea typeface="SimSun" pitchFamily="2" charset="-122"/>
              </a:rPr>
              <a:t> S – {v} | x &lt;=</a:t>
            </a:r>
            <a:r>
              <a:rPr lang="en-US" altLang="zh-CN" sz="1800" b="1" dirty="0">
                <a:solidFill>
                  <a:srgbClr val="00FF00"/>
                </a:solidFill>
                <a:ea typeface="SimSun" pitchFamily="2" charset="-122"/>
              </a:rPr>
              <a:t> </a:t>
            </a:r>
            <a:r>
              <a:rPr lang="en-US" altLang="zh-CN" sz="1800" dirty="0">
                <a:ea typeface="SimSun" pitchFamily="2" charset="-122"/>
              </a:rPr>
              <a:t>v}</a:t>
            </a:r>
          </a:p>
          <a:p>
            <a:pPr lvl="1">
              <a:lnSpc>
                <a:spcPct val="80000"/>
              </a:lnSpc>
              <a:buFont typeface="Monotype Sorts" pitchFamily="2" charset="2"/>
              <a:buNone/>
            </a:pPr>
            <a:r>
              <a:rPr lang="en-US" altLang="zh-CN" sz="1800" dirty="0">
                <a:ea typeface="SimSun" pitchFamily="2" charset="-122"/>
              </a:rPr>
              <a:t>    S2 = {x </a:t>
            </a:r>
            <a:r>
              <a:rPr lang="en-US" altLang="zh-CN" sz="1800" dirty="0">
                <a:ea typeface="SimSun" pitchFamily="2" charset="-122"/>
                <a:sym typeface="Symbol" pitchFamily="18" charset="2"/>
              </a:rPr>
              <a:t></a:t>
            </a:r>
            <a:r>
              <a:rPr lang="en-US" altLang="zh-CN" sz="1800" dirty="0">
                <a:ea typeface="SimSun" pitchFamily="2" charset="-122"/>
              </a:rPr>
              <a:t> S – {v} | x </a:t>
            </a:r>
            <a:r>
              <a:rPr lang="en-US" altLang="zh-CN" sz="1800" b="1" dirty="0">
                <a:ea typeface="SimSun" pitchFamily="2" charset="-122"/>
                <a:sym typeface="Symbol" pitchFamily="18" charset="2"/>
              </a:rPr>
              <a:t></a:t>
            </a:r>
            <a:r>
              <a:rPr lang="en-US" altLang="zh-CN" sz="1800" dirty="0">
                <a:ea typeface="SimSun" pitchFamily="2" charset="-122"/>
              </a:rPr>
              <a:t> v}</a:t>
            </a:r>
          </a:p>
          <a:p>
            <a:pPr lvl="1">
              <a:lnSpc>
                <a:spcPct val="80000"/>
              </a:lnSpc>
              <a:buFont typeface="Monotype Sorts" pitchFamily="2" charset="2"/>
              <a:buNone/>
            </a:pPr>
            <a:r>
              <a:rPr lang="en-US" altLang="zh-CN" sz="1800" dirty="0">
                <a:solidFill>
                  <a:schemeClr val="accent1"/>
                </a:solidFill>
                <a:ea typeface="SimSun" pitchFamily="2" charset="-122"/>
              </a:rPr>
              <a:t>Note: S1 and S2 may overlap.  Why?</a:t>
            </a:r>
            <a:r>
              <a:rPr lang="en-US" altLang="zh-CN" sz="1800" dirty="0">
                <a:ea typeface="SimSun" pitchFamily="2" charset="-122"/>
              </a:rPr>
              <a:t>  </a:t>
            </a:r>
          </a:p>
          <a:p>
            <a:pPr lvl="1">
              <a:lnSpc>
                <a:spcPct val="80000"/>
              </a:lnSpc>
              <a:buFont typeface="Monotype Sorts" pitchFamily="2" charset="2"/>
              <a:buNone/>
            </a:pPr>
            <a:endParaRPr lang="en-US" altLang="zh-CN" sz="1800" dirty="0">
              <a:ea typeface="SimSun" pitchFamily="2" charset="-122"/>
            </a:endParaRPr>
          </a:p>
          <a:p>
            <a:pPr>
              <a:lnSpc>
                <a:spcPct val="80000"/>
              </a:lnSpc>
            </a:pPr>
            <a:r>
              <a:rPr lang="en-US" altLang="zh-CN" sz="2000" dirty="0">
                <a:ea typeface="SimSun" pitchFamily="2" charset="-122"/>
              </a:rPr>
              <a:t>Conquer step: recursively sort  S1 and S2</a:t>
            </a:r>
          </a:p>
          <a:p>
            <a:pPr>
              <a:lnSpc>
                <a:spcPct val="80000"/>
              </a:lnSpc>
            </a:pPr>
            <a:endParaRPr lang="en-US" altLang="zh-CN" sz="2000" dirty="0">
              <a:ea typeface="SimSun" pitchFamily="2" charset="-122"/>
            </a:endParaRPr>
          </a:p>
          <a:p>
            <a:pPr>
              <a:lnSpc>
                <a:spcPct val="80000"/>
              </a:lnSpc>
            </a:pPr>
            <a:r>
              <a:rPr lang="en-US" altLang="zh-CN" sz="2000" dirty="0">
                <a:ea typeface="SimSun" pitchFamily="2" charset="-122"/>
              </a:rPr>
              <a:t>Combine step: the sorted S1 </a:t>
            </a:r>
            <a:r>
              <a:rPr lang="en-US" altLang="zh-CN" sz="2000" dirty="0">
                <a:solidFill>
                  <a:srgbClr val="FF0000"/>
                </a:solidFill>
                <a:ea typeface="SimSun" pitchFamily="2" charset="-122"/>
              </a:rPr>
              <a:t>(by the time returned from recursion), </a:t>
            </a:r>
            <a:r>
              <a:rPr lang="en-US" altLang="zh-CN" sz="2000" dirty="0">
                <a:ea typeface="SimSun" pitchFamily="2" charset="-122"/>
              </a:rPr>
              <a:t>followed by v, followed by the sorted S2 </a:t>
            </a:r>
            <a:r>
              <a:rPr lang="en-US" altLang="zh-CN" sz="2000" dirty="0">
                <a:solidFill>
                  <a:srgbClr val="FF0000"/>
                </a:solidFill>
                <a:ea typeface="SimSun" pitchFamily="2" charset="-122"/>
              </a:rPr>
              <a:t>(i.e., nothing extra needs to be done)</a:t>
            </a:r>
          </a:p>
          <a:p>
            <a:pPr>
              <a:lnSpc>
                <a:spcPct val="80000"/>
              </a:lnSpc>
            </a:pPr>
            <a:endParaRPr lang="en-US" altLang="zh-CN" sz="2000" dirty="0">
              <a:ea typeface="SimSun" pitchFamily="2" charset="-122"/>
            </a:endParaRPr>
          </a:p>
          <a:p>
            <a:pPr>
              <a:lnSpc>
                <a:spcPct val="80000"/>
              </a:lnSpc>
              <a:buFont typeface="Monotype Sorts" pitchFamily="2" charset="2"/>
              <a:buNone/>
            </a:pPr>
            <a:endParaRPr lang="zh-CN" altLang="en-US" sz="1800" dirty="0">
              <a:ea typeface="SimSun" pitchFamily="2" charset="-122"/>
            </a:endParaRPr>
          </a:p>
        </p:txBody>
      </p:sp>
      <p:sp>
        <p:nvSpPr>
          <p:cNvPr id="12295" name="Rectangle 7"/>
          <p:cNvSpPr>
            <a:spLocks noChangeArrowheads="1"/>
          </p:cNvSpPr>
          <p:nvPr/>
        </p:nvSpPr>
        <p:spPr bwMode="auto">
          <a:xfrm>
            <a:off x="6172200" y="1606550"/>
            <a:ext cx="228600" cy="1060450"/>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sp>
        <p:nvSpPr>
          <p:cNvPr id="12296" name="Rectangle 8"/>
          <p:cNvSpPr>
            <a:spLocks noChangeArrowheads="1"/>
          </p:cNvSpPr>
          <p:nvPr/>
        </p:nvSpPr>
        <p:spPr bwMode="auto">
          <a:xfrm>
            <a:off x="6578600" y="2209800"/>
            <a:ext cx="228600" cy="457200"/>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sp>
        <p:nvSpPr>
          <p:cNvPr id="12297" name="Rectangle 9"/>
          <p:cNvSpPr>
            <a:spLocks noChangeArrowheads="1"/>
          </p:cNvSpPr>
          <p:nvPr/>
        </p:nvSpPr>
        <p:spPr bwMode="auto">
          <a:xfrm>
            <a:off x="7391400" y="2381250"/>
            <a:ext cx="228600" cy="285750"/>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sp>
        <p:nvSpPr>
          <p:cNvPr id="12298" name="Rectangle 10"/>
          <p:cNvSpPr>
            <a:spLocks noChangeArrowheads="1"/>
          </p:cNvSpPr>
          <p:nvPr/>
        </p:nvSpPr>
        <p:spPr bwMode="auto">
          <a:xfrm>
            <a:off x="7797800" y="2038350"/>
            <a:ext cx="228600" cy="628650"/>
          </a:xfrm>
          <a:prstGeom prst="rect">
            <a:avLst/>
          </a:prstGeom>
          <a:solidFill>
            <a:schemeClr val="accent1"/>
          </a:solidFill>
          <a:ln w="19050">
            <a:solidFill>
              <a:schemeClr val="tx1"/>
            </a:solidFill>
            <a:miter lim="800000"/>
            <a:headEnd/>
            <a:tailEnd/>
          </a:ln>
          <a:effectLst/>
        </p:spPr>
        <p:txBody>
          <a:bodyPr wrap="none" anchor="ctr"/>
          <a:lstStyle/>
          <a:p>
            <a:pPr algn="ctr" eaLnBrk="1" hangingPunct="1">
              <a:spcBef>
                <a:spcPct val="0"/>
              </a:spcBef>
              <a:buClrTx/>
              <a:buSzTx/>
              <a:buFontTx/>
              <a:buNone/>
            </a:pPr>
            <a:r>
              <a:rPr lang="en-US" b="0">
                <a:solidFill>
                  <a:schemeClr val="bg2"/>
                </a:solidFill>
                <a:latin typeface="Times New Roman" pitchFamily="18" charset="0"/>
              </a:rPr>
              <a:t>v</a:t>
            </a:r>
          </a:p>
        </p:txBody>
      </p:sp>
      <p:sp>
        <p:nvSpPr>
          <p:cNvPr id="12299" name="Rectangle 11"/>
          <p:cNvSpPr>
            <a:spLocks noChangeArrowheads="1"/>
          </p:cNvSpPr>
          <p:nvPr/>
        </p:nvSpPr>
        <p:spPr bwMode="auto">
          <a:xfrm>
            <a:off x="8204200" y="1695450"/>
            <a:ext cx="228600" cy="971550"/>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sp>
        <p:nvSpPr>
          <p:cNvPr id="12300" name="Rectangle 12"/>
          <p:cNvSpPr>
            <a:spLocks noChangeArrowheads="1"/>
          </p:cNvSpPr>
          <p:nvPr/>
        </p:nvSpPr>
        <p:spPr bwMode="auto">
          <a:xfrm>
            <a:off x="8610600" y="2324100"/>
            <a:ext cx="228600" cy="342900"/>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sp>
        <p:nvSpPr>
          <p:cNvPr id="12301" name="Rectangle 13"/>
          <p:cNvSpPr>
            <a:spLocks noChangeArrowheads="1"/>
          </p:cNvSpPr>
          <p:nvPr/>
        </p:nvSpPr>
        <p:spPr bwMode="auto">
          <a:xfrm>
            <a:off x="6985000" y="1866900"/>
            <a:ext cx="228600" cy="800100"/>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sp>
        <p:nvSpPr>
          <p:cNvPr id="12302" name="Rectangle 14"/>
          <p:cNvSpPr>
            <a:spLocks noChangeArrowheads="1"/>
          </p:cNvSpPr>
          <p:nvPr/>
        </p:nvSpPr>
        <p:spPr bwMode="auto">
          <a:xfrm>
            <a:off x="7924800" y="3505200"/>
            <a:ext cx="228600" cy="1060450"/>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sp>
        <p:nvSpPr>
          <p:cNvPr id="12303" name="Rectangle 15"/>
          <p:cNvSpPr>
            <a:spLocks noChangeArrowheads="1"/>
          </p:cNvSpPr>
          <p:nvPr/>
        </p:nvSpPr>
        <p:spPr bwMode="auto">
          <a:xfrm>
            <a:off x="8763000" y="3594100"/>
            <a:ext cx="228600" cy="971550"/>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sp>
        <p:nvSpPr>
          <p:cNvPr id="12304" name="Rectangle 16"/>
          <p:cNvSpPr>
            <a:spLocks noChangeArrowheads="1"/>
          </p:cNvSpPr>
          <p:nvPr/>
        </p:nvSpPr>
        <p:spPr bwMode="auto">
          <a:xfrm>
            <a:off x="8343900" y="3765550"/>
            <a:ext cx="228600" cy="800100"/>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grpSp>
        <p:nvGrpSpPr>
          <p:cNvPr id="2" name="Group 17"/>
          <p:cNvGrpSpPr>
            <a:grpSpLocks/>
          </p:cNvGrpSpPr>
          <p:nvPr/>
        </p:nvGrpSpPr>
        <p:grpSpPr bwMode="auto">
          <a:xfrm>
            <a:off x="5492750" y="4114800"/>
            <a:ext cx="1054100" cy="457200"/>
            <a:chOff x="3320" y="2304"/>
            <a:chExt cx="664" cy="384"/>
          </a:xfrm>
        </p:grpSpPr>
        <p:sp>
          <p:nvSpPr>
            <p:cNvPr id="12306" name="Rectangle 18"/>
            <p:cNvSpPr>
              <a:spLocks noChangeArrowheads="1"/>
            </p:cNvSpPr>
            <p:nvPr/>
          </p:nvSpPr>
          <p:spPr bwMode="auto">
            <a:xfrm>
              <a:off x="3320" y="2304"/>
              <a:ext cx="144" cy="384"/>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sp>
          <p:nvSpPr>
            <p:cNvPr id="12307" name="Rectangle 19"/>
            <p:cNvSpPr>
              <a:spLocks noChangeArrowheads="1"/>
            </p:cNvSpPr>
            <p:nvPr/>
          </p:nvSpPr>
          <p:spPr bwMode="auto">
            <a:xfrm>
              <a:off x="3580" y="2448"/>
              <a:ext cx="144" cy="240"/>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sp>
          <p:nvSpPr>
            <p:cNvPr id="12308" name="Rectangle 20"/>
            <p:cNvSpPr>
              <a:spLocks noChangeArrowheads="1"/>
            </p:cNvSpPr>
            <p:nvPr/>
          </p:nvSpPr>
          <p:spPr bwMode="auto">
            <a:xfrm>
              <a:off x="3840" y="2400"/>
              <a:ext cx="144" cy="288"/>
            </a:xfrm>
            <a:prstGeom prst="rect">
              <a:avLst/>
            </a:prstGeom>
            <a:solidFill>
              <a:schemeClr val="folHlink"/>
            </a:solidFill>
            <a:ln w="19050">
              <a:solidFill>
                <a:schemeClr val="tx1"/>
              </a:solidFill>
              <a:miter lim="800000"/>
              <a:headEnd/>
              <a:tailEnd/>
            </a:ln>
            <a:effectLst/>
          </p:spPr>
          <p:txBody>
            <a:bodyPr wrap="none" anchor="ctr"/>
            <a:lstStyle/>
            <a:p>
              <a:endParaRPr lang="en-IN"/>
            </a:p>
          </p:txBody>
        </p:sp>
      </p:grpSp>
      <p:sp>
        <p:nvSpPr>
          <p:cNvPr id="12309" name="Rectangle 21"/>
          <p:cNvSpPr>
            <a:spLocks noChangeArrowheads="1"/>
          </p:cNvSpPr>
          <p:nvPr/>
        </p:nvSpPr>
        <p:spPr bwMode="auto">
          <a:xfrm>
            <a:off x="7124700" y="3943350"/>
            <a:ext cx="228600" cy="628650"/>
          </a:xfrm>
          <a:prstGeom prst="rect">
            <a:avLst/>
          </a:prstGeom>
          <a:solidFill>
            <a:schemeClr val="accent1"/>
          </a:solidFill>
          <a:ln w="19050">
            <a:solidFill>
              <a:schemeClr val="tx1"/>
            </a:solidFill>
            <a:miter lim="800000"/>
            <a:headEnd/>
            <a:tailEnd/>
          </a:ln>
          <a:effectLst/>
        </p:spPr>
        <p:txBody>
          <a:bodyPr wrap="none" anchor="ctr"/>
          <a:lstStyle/>
          <a:p>
            <a:pPr algn="ctr" eaLnBrk="1" hangingPunct="1">
              <a:spcBef>
                <a:spcPct val="0"/>
              </a:spcBef>
              <a:buClrTx/>
              <a:buSzTx/>
              <a:buFontTx/>
              <a:buNone/>
            </a:pPr>
            <a:r>
              <a:rPr lang="en-US" b="0">
                <a:solidFill>
                  <a:schemeClr val="bg2"/>
                </a:solidFill>
                <a:latin typeface="Times New Roman" pitchFamily="18" charset="0"/>
              </a:rPr>
              <a:t>v</a:t>
            </a:r>
          </a:p>
        </p:txBody>
      </p:sp>
      <p:sp>
        <p:nvSpPr>
          <p:cNvPr id="12310" name="AutoShape 22"/>
          <p:cNvSpPr>
            <a:spLocks/>
          </p:cNvSpPr>
          <p:nvPr/>
        </p:nvSpPr>
        <p:spPr bwMode="auto">
          <a:xfrm rot="-5400000">
            <a:off x="5867400" y="4095750"/>
            <a:ext cx="304800" cy="1219200"/>
          </a:xfrm>
          <a:prstGeom prst="leftBrace">
            <a:avLst>
              <a:gd name="adj1" fmla="val 33333"/>
              <a:gd name="adj2" fmla="val 50000"/>
            </a:avLst>
          </a:prstGeom>
          <a:noFill/>
          <a:ln w="19050">
            <a:solidFill>
              <a:schemeClr val="tx1"/>
            </a:solidFill>
            <a:round/>
            <a:headEnd/>
            <a:tailEnd/>
          </a:ln>
          <a:effectLst/>
        </p:spPr>
        <p:txBody>
          <a:bodyPr vert="eaVert" wrap="none" tIns="0" rIns="548640" bIns="0"/>
          <a:lstStyle/>
          <a:p>
            <a:pPr algn="ctr" eaLnBrk="1" hangingPunct="1">
              <a:spcBef>
                <a:spcPct val="0"/>
              </a:spcBef>
              <a:buClrTx/>
              <a:buSzTx/>
              <a:buFontTx/>
              <a:buNone/>
            </a:pPr>
            <a:r>
              <a:rPr lang="en-US" b="0">
                <a:latin typeface="Times New Roman" pitchFamily="18" charset="0"/>
              </a:rPr>
              <a:t>S1</a:t>
            </a:r>
          </a:p>
        </p:txBody>
      </p:sp>
      <p:sp>
        <p:nvSpPr>
          <p:cNvPr id="12311" name="AutoShape 23"/>
          <p:cNvSpPr>
            <a:spLocks/>
          </p:cNvSpPr>
          <p:nvPr/>
        </p:nvSpPr>
        <p:spPr bwMode="auto">
          <a:xfrm rot="-5400000">
            <a:off x="8305800" y="4095750"/>
            <a:ext cx="304800" cy="1219200"/>
          </a:xfrm>
          <a:prstGeom prst="leftBrace">
            <a:avLst>
              <a:gd name="adj1" fmla="val 33333"/>
              <a:gd name="adj2" fmla="val 50000"/>
            </a:avLst>
          </a:prstGeom>
          <a:noFill/>
          <a:ln w="19050">
            <a:solidFill>
              <a:schemeClr val="tx1"/>
            </a:solidFill>
            <a:round/>
            <a:headEnd/>
            <a:tailEnd/>
          </a:ln>
          <a:effectLst/>
        </p:spPr>
        <p:txBody>
          <a:bodyPr vert="eaVert" wrap="none" tIns="0" rIns="548640" bIns="0"/>
          <a:lstStyle/>
          <a:p>
            <a:pPr algn="ctr" eaLnBrk="1" hangingPunct="1">
              <a:spcBef>
                <a:spcPct val="0"/>
              </a:spcBef>
              <a:buClrTx/>
              <a:buSzTx/>
              <a:buFontTx/>
              <a:buNone/>
            </a:pPr>
            <a:r>
              <a:rPr lang="en-US" b="0">
                <a:latin typeface="Times New Roman" pitchFamily="18" charset="0"/>
              </a:rPr>
              <a:t>S2</a:t>
            </a:r>
          </a:p>
        </p:txBody>
      </p:sp>
      <p:sp>
        <p:nvSpPr>
          <p:cNvPr id="12319" name="AutoShape 31"/>
          <p:cNvSpPr>
            <a:spLocks/>
          </p:cNvSpPr>
          <p:nvPr/>
        </p:nvSpPr>
        <p:spPr bwMode="auto">
          <a:xfrm rot="-5400000">
            <a:off x="7353300" y="1714500"/>
            <a:ext cx="304800" cy="2514600"/>
          </a:xfrm>
          <a:prstGeom prst="leftBrace">
            <a:avLst>
              <a:gd name="adj1" fmla="val 68750"/>
              <a:gd name="adj2" fmla="val 50000"/>
            </a:avLst>
          </a:prstGeom>
          <a:noFill/>
          <a:ln w="19050">
            <a:solidFill>
              <a:schemeClr val="tx1"/>
            </a:solidFill>
            <a:round/>
            <a:headEnd/>
            <a:tailEnd/>
          </a:ln>
          <a:effectLst/>
        </p:spPr>
        <p:txBody>
          <a:bodyPr vert="eaVert" wrap="none" tIns="0" rIns="548640" bIns="0"/>
          <a:lstStyle/>
          <a:p>
            <a:pPr algn="ctr" eaLnBrk="1" hangingPunct="1">
              <a:spcBef>
                <a:spcPct val="0"/>
              </a:spcBef>
              <a:buClrTx/>
              <a:buSzTx/>
              <a:buFontTx/>
              <a:buNone/>
            </a:pPr>
            <a:r>
              <a:rPr lang="en-US" b="0" dirty="0">
                <a:latin typeface="Times New Roman" pitchFamily="18" charset="0"/>
              </a:rPr>
              <a: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00" y="685800"/>
            <a:ext cx="6705600" cy="1143000"/>
          </a:xfrm>
        </p:spPr>
        <p:txBody>
          <a:bodyPr/>
          <a:lstStyle/>
          <a:p>
            <a:pPr eaLnBrk="1" hangingPunct="1"/>
            <a:r>
              <a:rPr lang="en-US" altLang="en-US"/>
              <a:t>4,5,6: Implementation, Testing, Maintainance</a:t>
            </a:r>
          </a:p>
        </p:txBody>
      </p:sp>
      <p:sp>
        <p:nvSpPr>
          <p:cNvPr id="150531" name="Rectangle 3"/>
          <p:cNvSpPr>
            <a:spLocks noGrp="1" noChangeArrowheads="1"/>
          </p:cNvSpPr>
          <p:nvPr>
            <p:ph idx="1"/>
          </p:nvPr>
        </p:nvSpPr>
        <p:spPr/>
        <p:txBody>
          <a:bodyPr/>
          <a:lstStyle/>
          <a:p>
            <a:pPr eaLnBrk="1" hangingPunct="1"/>
            <a:r>
              <a:rPr lang="en-US" altLang="en-US" sz="2400" u="sng" dirty="0"/>
              <a:t>Implementation</a:t>
            </a:r>
          </a:p>
          <a:p>
            <a:pPr lvl="1" eaLnBrk="1" hangingPunct="1"/>
            <a:r>
              <a:rPr lang="en-US" altLang="en-US" sz="2000" dirty="0"/>
              <a:t>Decide on the programming language to use</a:t>
            </a:r>
          </a:p>
          <a:p>
            <a:pPr lvl="2" eaLnBrk="1" hangingPunct="1"/>
            <a:r>
              <a:rPr lang="en-US" altLang="en-US" sz="1800" dirty="0"/>
              <a:t>C, C++, Lisp, Java, Perl, Prolog, assembly, etc. , etc.</a:t>
            </a:r>
          </a:p>
          <a:p>
            <a:pPr lvl="1" eaLnBrk="1" hangingPunct="1"/>
            <a:r>
              <a:rPr lang="en-US" altLang="en-US" sz="2000" dirty="0"/>
              <a:t>Write clean, well documented code </a:t>
            </a:r>
          </a:p>
          <a:p>
            <a:pPr eaLnBrk="1" hangingPunct="1"/>
            <a:endParaRPr lang="en-US" altLang="en-US" sz="2400" dirty="0"/>
          </a:p>
          <a:p>
            <a:pPr eaLnBrk="1" hangingPunct="1"/>
            <a:r>
              <a:rPr lang="en-US" altLang="en-US" sz="2400" u="sng" dirty="0"/>
              <a:t>Test, test, test</a:t>
            </a:r>
          </a:p>
          <a:p>
            <a:pPr eaLnBrk="1" hangingPunct="1"/>
            <a:endParaRPr lang="en-US" altLang="en-US" sz="2400" dirty="0"/>
          </a:p>
          <a:p>
            <a:pPr eaLnBrk="1" hangingPunct="1"/>
            <a:r>
              <a:rPr lang="en-US" altLang="en-US" sz="2400" dirty="0"/>
              <a:t>Integrate feedback from users, fix bugs, ensure compatibility across different versions </a:t>
            </a:r>
            <a:r>
              <a:rPr lang="en-US" altLang="en-US" sz="2400" dirty="0">
                <a:sym typeface="Wingdings" panose="05000000000000000000" pitchFamily="2" charset="2"/>
              </a:rPr>
              <a:t> </a:t>
            </a:r>
            <a:r>
              <a:rPr lang="en-US" altLang="en-US" sz="2400" u="sng" dirty="0">
                <a:sym typeface="Wingdings" panose="05000000000000000000" pitchFamily="2" charset="2"/>
              </a:rPr>
              <a:t>Maintenance</a:t>
            </a:r>
            <a:endParaRPr lang="en-US" altLang="en-US" sz="2400" u="sng" dirty="0"/>
          </a:p>
          <a:p>
            <a:pPr lvl="1"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 calcmode="lin" valueType="num">
                                      <p:cBhvr additive="base">
                                        <p:cTn id="7" dur="500" fill="hold"/>
                                        <p:tgtEl>
                                          <p:spTgt spid="1505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053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0531">
                                            <p:txEl>
                                              <p:pRg st="1" end="1"/>
                                            </p:txEl>
                                          </p:spTgt>
                                        </p:tgtEl>
                                        <p:attrNameLst>
                                          <p:attrName>style.visibility</p:attrName>
                                        </p:attrNameLst>
                                      </p:cBhvr>
                                      <p:to>
                                        <p:strVal val="visible"/>
                                      </p:to>
                                    </p:set>
                                    <p:anim calcmode="lin" valueType="num">
                                      <p:cBhvr additive="base">
                                        <p:cTn id="11" dur="500" fill="hold"/>
                                        <p:tgtEl>
                                          <p:spTgt spid="15053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5053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0531">
                                            <p:txEl>
                                              <p:pRg st="2" end="2"/>
                                            </p:txEl>
                                          </p:spTgt>
                                        </p:tgtEl>
                                        <p:attrNameLst>
                                          <p:attrName>style.visibility</p:attrName>
                                        </p:attrNameLst>
                                      </p:cBhvr>
                                      <p:to>
                                        <p:strVal val="visible"/>
                                      </p:to>
                                    </p:set>
                                    <p:anim calcmode="lin" valueType="num">
                                      <p:cBhvr additive="base">
                                        <p:cTn id="15" dur="500" fill="hold"/>
                                        <p:tgtEl>
                                          <p:spTgt spid="15053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5053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0531">
                                            <p:txEl>
                                              <p:pRg st="3" end="3"/>
                                            </p:txEl>
                                          </p:spTgt>
                                        </p:tgtEl>
                                        <p:attrNameLst>
                                          <p:attrName>style.visibility</p:attrName>
                                        </p:attrNameLst>
                                      </p:cBhvr>
                                      <p:to>
                                        <p:strVal val="visible"/>
                                      </p:to>
                                    </p:set>
                                    <p:anim calcmode="lin" valueType="num">
                                      <p:cBhvr additive="base">
                                        <p:cTn id="19" dur="500" fill="hold"/>
                                        <p:tgtEl>
                                          <p:spTgt spid="15053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05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0531">
                                            <p:txEl>
                                              <p:pRg st="5" end="5"/>
                                            </p:txEl>
                                          </p:spTgt>
                                        </p:tgtEl>
                                        <p:attrNameLst>
                                          <p:attrName>style.visibility</p:attrName>
                                        </p:attrNameLst>
                                      </p:cBhvr>
                                      <p:to>
                                        <p:strVal val="visible"/>
                                      </p:to>
                                    </p:set>
                                    <p:anim calcmode="lin" valueType="num">
                                      <p:cBhvr additive="base">
                                        <p:cTn id="25" dur="500" fill="hold"/>
                                        <p:tgtEl>
                                          <p:spTgt spid="150531">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05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0531">
                                            <p:txEl>
                                              <p:pRg st="7" end="7"/>
                                            </p:txEl>
                                          </p:spTgt>
                                        </p:tgtEl>
                                        <p:attrNameLst>
                                          <p:attrName>style.visibility</p:attrName>
                                        </p:attrNameLst>
                                      </p:cBhvr>
                                      <p:to>
                                        <p:strVal val="visible"/>
                                      </p:to>
                                    </p:set>
                                    <p:anim calcmode="lin" valueType="num">
                                      <p:cBhvr additive="base">
                                        <p:cTn id="31" dur="500" fill="hold"/>
                                        <p:tgtEl>
                                          <p:spTgt spid="150531">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5053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143108" y="685800"/>
            <a:ext cx="6848492" cy="1143000"/>
          </a:xfrm>
        </p:spPr>
        <p:txBody>
          <a:bodyPr/>
          <a:lstStyle/>
          <a:p>
            <a:r>
              <a:rPr lang="en-US" altLang="zh-CN" dirty="0">
                <a:ea typeface="SimSun" pitchFamily="2" charset="-122"/>
              </a:rPr>
              <a:t>Example: </a:t>
            </a:r>
            <a:r>
              <a:rPr lang="en-US" altLang="zh-CN" dirty="0" err="1">
                <a:ea typeface="SimSun" pitchFamily="2" charset="-122"/>
              </a:rPr>
              <a:t>Quicksort</a:t>
            </a:r>
            <a:endParaRPr lang="en-US" altLang="zh-CN" dirty="0">
              <a:ea typeface="SimSun" pitchFamily="2" charset="-122"/>
            </a:endParaRPr>
          </a:p>
        </p:txBody>
      </p:sp>
      <p:pic>
        <p:nvPicPr>
          <p:cNvPr id="14339" name="Picture 3" descr="7"/>
          <p:cNvPicPr>
            <a:picLocks noChangeAspect="1" noChangeArrowheads="1"/>
          </p:cNvPicPr>
          <p:nvPr/>
        </p:nvPicPr>
        <p:blipFill>
          <a:blip r:embed="rId3">
            <a:lum contrast="60000"/>
          </a:blip>
          <a:srcRect b="47887"/>
          <a:stretch>
            <a:fillRect/>
          </a:stretch>
        </p:blipFill>
        <p:spPr bwMode="auto">
          <a:xfrm>
            <a:off x="1371600" y="1676400"/>
            <a:ext cx="6172200" cy="4710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643174" y="685800"/>
            <a:ext cx="6348426" cy="1143000"/>
          </a:xfrm>
        </p:spPr>
        <p:txBody>
          <a:bodyPr/>
          <a:lstStyle/>
          <a:p>
            <a:r>
              <a:rPr lang="en-US" altLang="zh-CN" dirty="0">
                <a:ea typeface="SimSun" pitchFamily="2" charset="-122"/>
              </a:rPr>
              <a:t>Example: </a:t>
            </a:r>
            <a:r>
              <a:rPr lang="en-US" altLang="zh-CN" dirty="0" err="1">
                <a:ea typeface="SimSun" pitchFamily="2" charset="-122"/>
              </a:rPr>
              <a:t>Quicksort</a:t>
            </a:r>
            <a:r>
              <a:rPr lang="en-US" altLang="zh-CN" dirty="0">
                <a:ea typeface="SimSun" pitchFamily="2" charset="-122"/>
              </a:rPr>
              <a:t>...</a:t>
            </a:r>
          </a:p>
        </p:txBody>
      </p:sp>
      <p:pic>
        <p:nvPicPr>
          <p:cNvPr id="15363" name="Picture 3" descr="7"/>
          <p:cNvPicPr>
            <a:picLocks noChangeAspect="1" noChangeArrowheads="1"/>
          </p:cNvPicPr>
          <p:nvPr/>
        </p:nvPicPr>
        <p:blipFill>
          <a:blip r:embed="rId3">
            <a:lum bright="-20000" contrast="40000"/>
          </a:blip>
          <a:srcRect t="50705" b="5634"/>
          <a:stretch>
            <a:fillRect/>
          </a:stretch>
        </p:blipFill>
        <p:spPr bwMode="auto">
          <a:xfrm>
            <a:off x="1447800" y="1971675"/>
            <a:ext cx="6096000" cy="3895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357422" y="685800"/>
            <a:ext cx="6634178" cy="1143000"/>
          </a:xfrm>
        </p:spPr>
        <p:txBody>
          <a:bodyPr/>
          <a:lstStyle/>
          <a:p>
            <a:r>
              <a:rPr lang="en-US" altLang="zh-CN" dirty="0" err="1">
                <a:ea typeface="SimSun" pitchFamily="2" charset="-122"/>
              </a:rPr>
              <a:t>Pseudocode</a:t>
            </a:r>
            <a:r>
              <a:rPr lang="en-US" altLang="zh-CN" dirty="0">
                <a:ea typeface="SimSun" pitchFamily="2" charset="-122"/>
              </a:rPr>
              <a:t> </a:t>
            </a:r>
          </a:p>
        </p:txBody>
      </p:sp>
      <p:sp>
        <p:nvSpPr>
          <p:cNvPr id="24579" name="Rectangle 3"/>
          <p:cNvSpPr>
            <a:spLocks noGrp="1" noChangeArrowheads="1"/>
          </p:cNvSpPr>
          <p:nvPr>
            <p:ph type="body" idx="1"/>
          </p:nvPr>
        </p:nvSpPr>
        <p:spPr/>
        <p:txBody>
          <a:bodyPr/>
          <a:lstStyle/>
          <a:p>
            <a:pPr>
              <a:buFont typeface="Monotype Sorts" pitchFamily="2" charset="2"/>
              <a:buNone/>
            </a:pPr>
            <a:r>
              <a:rPr lang="en-US" altLang="zh-CN" sz="2000">
                <a:ea typeface="SimSun" pitchFamily="2" charset="-122"/>
              </a:rPr>
              <a:t>Input: an array A[p, r]</a:t>
            </a:r>
          </a:p>
          <a:p>
            <a:pPr>
              <a:buFont typeface="Monotype Sorts" pitchFamily="2" charset="2"/>
              <a:buNone/>
            </a:pPr>
            <a:endParaRPr lang="en-US" altLang="zh-CN" sz="2000">
              <a:ea typeface="SimSun" pitchFamily="2" charset="-122"/>
            </a:endParaRPr>
          </a:p>
          <a:p>
            <a:pPr>
              <a:buFont typeface="Monotype Sorts" pitchFamily="2" charset="2"/>
              <a:buNone/>
            </a:pPr>
            <a:r>
              <a:rPr lang="en-US" altLang="zh-CN" sz="2000">
                <a:solidFill>
                  <a:schemeClr val="hlink"/>
                </a:solidFill>
                <a:ea typeface="SimSun" pitchFamily="2" charset="-122"/>
              </a:rPr>
              <a:t>Quicksort</a:t>
            </a:r>
            <a:r>
              <a:rPr lang="en-US" altLang="zh-CN" sz="2000">
                <a:ea typeface="SimSun" pitchFamily="2" charset="-122"/>
              </a:rPr>
              <a:t> (A, p, r) {</a:t>
            </a:r>
          </a:p>
          <a:p>
            <a:pPr>
              <a:buFont typeface="Monotype Sorts" pitchFamily="2" charset="2"/>
              <a:buNone/>
            </a:pPr>
            <a:r>
              <a:rPr lang="en-US" altLang="zh-CN" sz="2000">
                <a:ea typeface="SimSun" pitchFamily="2" charset="-122"/>
              </a:rPr>
              <a:t>	 if (p &lt; r) {</a:t>
            </a:r>
          </a:p>
          <a:p>
            <a:pPr>
              <a:buFont typeface="Monotype Sorts" pitchFamily="2" charset="2"/>
              <a:buNone/>
            </a:pPr>
            <a:r>
              <a:rPr lang="en-US" altLang="zh-CN" sz="2000">
                <a:ea typeface="SimSun" pitchFamily="2" charset="-122"/>
              </a:rPr>
              <a:t>		q = </a:t>
            </a:r>
            <a:r>
              <a:rPr lang="en-US" altLang="zh-CN" sz="2000">
                <a:solidFill>
                  <a:schemeClr val="hlink"/>
                </a:solidFill>
                <a:ea typeface="SimSun" pitchFamily="2" charset="-122"/>
              </a:rPr>
              <a:t>Partition</a:t>
            </a:r>
            <a:r>
              <a:rPr lang="en-US" altLang="zh-CN" sz="2000">
                <a:ea typeface="SimSun" pitchFamily="2" charset="-122"/>
              </a:rPr>
              <a:t> (A, p, r)   </a:t>
            </a:r>
            <a:r>
              <a:rPr lang="en-US" altLang="zh-CN" sz="1800">
                <a:solidFill>
                  <a:srgbClr val="00FF00"/>
                </a:solidFill>
                <a:ea typeface="SimSun" pitchFamily="2" charset="-122"/>
              </a:rPr>
              <a:t>//q is the position of the pivot element</a:t>
            </a:r>
          </a:p>
          <a:p>
            <a:pPr>
              <a:buFont typeface="Monotype Sorts" pitchFamily="2" charset="2"/>
              <a:buNone/>
            </a:pPr>
            <a:r>
              <a:rPr lang="en-US" altLang="zh-CN" sz="2000">
                <a:ea typeface="SimSun" pitchFamily="2" charset="-122"/>
              </a:rPr>
              <a:t>		</a:t>
            </a:r>
            <a:r>
              <a:rPr lang="en-US" altLang="zh-CN" sz="2000">
                <a:solidFill>
                  <a:schemeClr val="hlink"/>
                </a:solidFill>
                <a:ea typeface="SimSun" pitchFamily="2" charset="-122"/>
              </a:rPr>
              <a:t>Quicksort </a:t>
            </a:r>
            <a:r>
              <a:rPr lang="en-US" altLang="zh-CN" sz="2000">
                <a:ea typeface="SimSun" pitchFamily="2" charset="-122"/>
              </a:rPr>
              <a:t>(A, p, q-1)</a:t>
            </a:r>
          </a:p>
          <a:p>
            <a:pPr>
              <a:buFont typeface="Monotype Sorts" pitchFamily="2" charset="2"/>
              <a:buNone/>
            </a:pPr>
            <a:r>
              <a:rPr lang="en-US" altLang="zh-CN" sz="2000">
                <a:ea typeface="SimSun" pitchFamily="2" charset="-122"/>
              </a:rPr>
              <a:t>		</a:t>
            </a:r>
            <a:r>
              <a:rPr lang="en-US" altLang="zh-CN" sz="2000">
                <a:solidFill>
                  <a:schemeClr val="hlink"/>
                </a:solidFill>
                <a:ea typeface="SimSun" pitchFamily="2" charset="-122"/>
              </a:rPr>
              <a:t>Quicksort </a:t>
            </a:r>
            <a:r>
              <a:rPr lang="en-US" altLang="zh-CN" sz="2000">
                <a:ea typeface="SimSun" pitchFamily="2" charset="-122"/>
              </a:rPr>
              <a:t>(A, q+1, r)</a:t>
            </a:r>
          </a:p>
          <a:p>
            <a:pPr>
              <a:buFont typeface="Monotype Sorts" pitchFamily="2" charset="2"/>
              <a:buNone/>
            </a:pPr>
            <a:r>
              <a:rPr lang="en-US" altLang="zh-CN" sz="2000">
                <a:ea typeface="SimSun" pitchFamily="2" charset="-122"/>
              </a:rPr>
              <a:t>	 }</a:t>
            </a:r>
          </a:p>
          <a:p>
            <a:pPr>
              <a:buFont typeface="Monotype Sorts" pitchFamily="2" charset="2"/>
              <a:buNone/>
            </a:pPr>
            <a:r>
              <a:rPr lang="en-US" altLang="zh-CN" sz="2000">
                <a:ea typeface="SimSun" pitchFamily="2" charset="-122"/>
              </a:rPr>
              <a:t>}</a:t>
            </a:r>
          </a:p>
          <a:p>
            <a:pPr>
              <a:buFont typeface="Monotype Sorts" pitchFamily="2" charset="2"/>
              <a:buNone/>
            </a:pPr>
            <a:r>
              <a:rPr lang="en-US" altLang="zh-CN">
                <a:ea typeface="SimSun" pitchFamily="2" charset="-122"/>
              </a:rPr>
              <a:t>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357422" y="685800"/>
            <a:ext cx="6634178" cy="1143000"/>
          </a:xfrm>
        </p:spPr>
        <p:txBody>
          <a:bodyPr/>
          <a:lstStyle/>
          <a:p>
            <a:r>
              <a:rPr lang="en-US" altLang="zh-CN" dirty="0">
                <a:ea typeface="SimSun" pitchFamily="2" charset="-122"/>
              </a:rPr>
              <a:t>Partitioning</a:t>
            </a:r>
          </a:p>
        </p:txBody>
      </p:sp>
      <p:sp>
        <p:nvSpPr>
          <p:cNvPr id="13315" name="Rectangle 3"/>
          <p:cNvSpPr>
            <a:spLocks noGrp="1" noChangeArrowheads="1"/>
          </p:cNvSpPr>
          <p:nvPr>
            <p:ph type="body" idx="1"/>
          </p:nvPr>
        </p:nvSpPr>
        <p:spPr>
          <a:xfrm>
            <a:off x="251520" y="1833883"/>
            <a:ext cx="8244780" cy="4800600"/>
          </a:xfrm>
        </p:spPr>
        <p:txBody>
          <a:bodyPr/>
          <a:lstStyle/>
          <a:p>
            <a:r>
              <a:rPr lang="en-US" altLang="zh-CN" dirty="0">
                <a:ea typeface="SimSun" pitchFamily="2" charset="-122"/>
              </a:rPr>
              <a:t>Partitioning </a:t>
            </a:r>
          </a:p>
          <a:p>
            <a:pPr lvl="1"/>
            <a:r>
              <a:rPr lang="en-US" altLang="zh-CN" dirty="0">
                <a:ea typeface="SimSun" pitchFamily="2" charset="-122"/>
              </a:rPr>
              <a:t>This is a </a:t>
            </a:r>
            <a:r>
              <a:rPr lang="en-US" altLang="zh-CN" b="1" dirty="0">
                <a:ea typeface="SimSun" pitchFamily="2" charset="-122"/>
              </a:rPr>
              <a:t>key step</a:t>
            </a:r>
            <a:r>
              <a:rPr lang="en-US" altLang="zh-CN" dirty="0">
                <a:ea typeface="SimSun" pitchFamily="2" charset="-122"/>
              </a:rPr>
              <a:t> of the quicksort algorithm</a:t>
            </a:r>
          </a:p>
          <a:p>
            <a:pPr lvl="1"/>
            <a:r>
              <a:rPr lang="en-US" altLang="zh-CN" b="1" dirty="0">
                <a:ea typeface="SimSun" pitchFamily="2" charset="-122"/>
              </a:rPr>
              <a:t>Goal</a:t>
            </a:r>
            <a:r>
              <a:rPr lang="en-US" altLang="zh-CN" dirty="0">
                <a:ea typeface="SimSun" pitchFamily="2" charset="-122"/>
              </a:rPr>
              <a:t>: given the picked pivot, partition the remaining elements into two smaller sets</a:t>
            </a:r>
          </a:p>
          <a:p>
            <a:pPr lvl="1"/>
            <a:r>
              <a:rPr lang="en-US" altLang="zh-CN" dirty="0">
                <a:ea typeface="SimSun" pitchFamily="2" charset="-122"/>
              </a:rPr>
              <a:t>Many ways to implement how to partition:</a:t>
            </a:r>
          </a:p>
          <a:p>
            <a:pPr lvl="2"/>
            <a:r>
              <a:rPr lang="en-US" altLang="zh-CN" dirty="0">
                <a:ea typeface="SimSun" pitchFamily="2" charset="-122"/>
              </a:rPr>
              <a:t>Even the slightest deviations may cause surprisingly bad results.</a:t>
            </a:r>
          </a:p>
          <a:p>
            <a:r>
              <a:rPr lang="en-US" altLang="zh-CN" dirty="0">
                <a:ea typeface="SimSun" pitchFamily="2" charset="-122"/>
              </a:rPr>
              <a:t>We will learn an easy and efficient partitioning strategy here.</a:t>
            </a:r>
          </a:p>
          <a:p>
            <a:r>
              <a:rPr lang="en-US" altLang="zh-CN" dirty="0">
                <a:ea typeface="SimSun" pitchFamily="2" charset="-122"/>
              </a:rPr>
              <a:t>How to pick a pivot will be discussed later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143108" y="685800"/>
            <a:ext cx="6848492" cy="1143000"/>
          </a:xfrm>
        </p:spPr>
        <p:txBody>
          <a:bodyPr/>
          <a:lstStyle/>
          <a:p>
            <a:r>
              <a:rPr lang="en-US" altLang="zh-CN" dirty="0">
                <a:ea typeface="SimSun" pitchFamily="2" charset="-122"/>
              </a:rPr>
              <a:t>Partitioning Strategy</a:t>
            </a:r>
          </a:p>
        </p:txBody>
      </p:sp>
      <p:sp>
        <p:nvSpPr>
          <p:cNvPr id="17411" name="Rectangle 3"/>
          <p:cNvSpPr>
            <a:spLocks noGrp="1" noChangeArrowheads="1"/>
          </p:cNvSpPr>
          <p:nvPr>
            <p:ph type="body" idx="1"/>
          </p:nvPr>
        </p:nvSpPr>
        <p:spPr>
          <a:xfrm>
            <a:off x="609600" y="1905000"/>
            <a:ext cx="7848600" cy="2057400"/>
          </a:xfrm>
        </p:spPr>
        <p:txBody>
          <a:bodyPr/>
          <a:lstStyle/>
          <a:p>
            <a:pPr>
              <a:lnSpc>
                <a:spcPct val="80000"/>
              </a:lnSpc>
            </a:pPr>
            <a:r>
              <a:rPr lang="en-US" altLang="zh-CN" sz="2400">
                <a:ea typeface="SimSun" pitchFamily="2" charset="-122"/>
              </a:rPr>
              <a:t>Want to partition an array A[left .. right]</a:t>
            </a:r>
          </a:p>
          <a:p>
            <a:pPr>
              <a:lnSpc>
                <a:spcPct val="80000"/>
              </a:lnSpc>
            </a:pPr>
            <a:r>
              <a:rPr lang="en-US" altLang="zh-CN" sz="2400">
                <a:ea typeface="SimSun" pitchFamily="2" charset="-122"/>
              </a:rPr>
              <a:t>First, get the pivot element out of the way by swapping it with the last element. (Swap pivot and A[right])</a:t>
            </a:r>
          </a:p>
          <a:p>
            <a:pPr>
              <a:lnSpc>
                <a:spcPct val="80000"/>
              </a:lnSpc>
            </a:pPr>
            <a:r>
              <a:rPr lang="en-US" altLang="zh-CN" sz="2400">
                <a:ea typeface="SimSun" pitchFamily="2" charset="-122"/>
              </a:rPr>
              <a:t>Let </a:t>
            </a:r>
            <a:r>
              <a:rPr lang="en-US" altLang="zh-CN" sz="2400">
                <a:solidFill>
                  <a:srgbClr val="00FF00"/>
                </a:solidFill>
                <a:ea typeface="SimSun" pitchFamily="2" charset="-122"/>
              </a:rPr>
              <a:t>i start at the first element</a:t>
            </a:r>
            <a:r>
              <a:rPr lang="en-US" altLang="zh-CN" sz="2400">
                <a:ea typeface="SimSun" pitchFamily="2" charset="-122"/>
              </a:rPr>
              <a:t> and </a:t>
            </a:r>
            <a:r>
              <a:rPr lang="en-US" altLang="zh-CN" sz="2400">
                <a:solidFill>
                  <a:schemeClr val="tx2"/>
                </a:solidFill>
                <a:ea typeface="SimSun" pitchFamily="2" charset="-122"/>
              </a:rPr>
              <a:t>j start at the next-to-last element</a:t>
            </a:r>
            <a:r>
              <a:rPr lang="en-US" altLang="zh-CN" sz="2400">
                <a:ea typeface="SimSun" pitchFamily="2" charset="-122"/>
              </a:rPr>
              <a:t> (i = left, j = right – 1)</a:t>
            </a:r>
          </a:p>
          <a:p>
            <a:pPr>
              <a:lnSpc>
                <a:spcPct val="80000"/>
              </a:lnSpc>
            </a:pPr>
            <a:endParaRPr lang="zh-CN" altLang="en-US" sz="2400">
              <a:ea typeface="SimSun" pitchFamily="2" charset="-122"/>
            </a:endParaRPr>
          </a:p>
        </p:txBody>
      </p:sp>
      <p:sp>
        <p:nvSpPr>
          <p:cNvPr id="17433" name="Text Box 25"/>
          <p:cNvSpPr txBox="1">
            <a:spLocks noChangeArrowheads="1"/>
          </p:cNvSpPr>
          <p:nvPr/>
        </p:nvSpPr>
        <p:spPr bwMode="auto">
          <a:xfrm>
            <a:off x="1741488" y="5851525"/>
            <a:ext cx="838200" cy="396875"/>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pivot</a:t>
            </a:r>
          </a:p>
        </p:txBody>
      </p:sp>
      <p:sp>
        <p:nvSpPr>
          <p:cNvPr id="17454" name="Line 46"/>
          <p:cNvSpPr>
            <a:spLocks noChangeShapeType="1"/>
          </p:cNvSpPr>
          <p:nvPr/>
        </p:nvSpPr>
        <p:spPr bwMode="auto">
          <a:xfrm flipV="1">
            <a:off x="2122488" y="5394325"/>
            <a:ext cx="0" cy="381000"/>
          </a:xfrm>
          <a:prstGeom prst="line">
            <a:avLst/>
          </a:prstGeom>
          <a:noFill/>
          <a:ln w="31750">
            <a:solidFill>
              <a:schemeClr val="folHlink"/>
            </a:solidFill>
            <a:round/>
            <a:headEnd type="none" w="sm" len="sm"/>
            <a:tailEnd type="triangle" w="med" len="med"/>
          </a:ln>
          <a:effectLst/>
        </p:spPr>
        <p:txBody>
          <a:bodyPr/>
          <a:lstStyle/>
          <a:p>
            <a:endParaRPr lang="en-IN"/>
          </a:p>
        </p:txBody>
      </p:sp>
      <p:grpSp>
        <p:nvGrpSpPr>
          <p:cNvPr id="2" name="Group 86"/>
          <p:cNvGrpSpPr>
            <a:grpSpLocks/>
          </p:cNvGrpSpPr>
          <p:nvPr/>
        </p:nvGrpSpPr>
        <p:grpSpPr bwMode="auto">
          <a:xfrm>
            <a:off x="5410200" y="5394325"/>
            <a:ext cx="304800" cy="854075"/>
            <a:chOff x="3456" y="3206"/>
            <a:chExt cx="192" cy="538"/>
          </a:xfrm>
        </p:grpSpPr>
        <p:sp>
          <p:nvSpPr>
            <p:cNvPr id="17456" name="Line 48"/>
            <p:cNvSpPr>
              <a:spLocks noChangeShapeType="1"/>
            </p:cNvSpPr>
            <p:nvPr/>
          </p:nvSpPr>
          <p:spPr bwMode="auto">
            <a:xfrm flipV="1">
              <a:off x="3552"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17458" name="Text Box 50"/>
            <p:cNvSpPr txBox="1">
              <a:spLocks noChangeArrowheads="1"/>
            </p:cNvSpPr>
            <p:nvPr/>
          </p:nvSpPr>
          <p:spPr bwMode="auto">
            <a:xfrm>
              <a:off x="3456" y="3494"/>
              <a:ext cx="192"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i</a:t>
              </a:r>
            </a:p>
          </p:txBody>
        </p:sp>
      </p:grpSp>
      <p:grpSp>
        <p:nvGrpSpPr>
          <p:cNvPr id="3" name="Group 87"/>
          <p:cNvGrpSpPr>
            <a:grpSpLocks/>
          </p:cNvGrpSpPr>
          <p:nvPr/>
        </p:nvGrpSpPr>
        <p:grpSpPr bwMode="auto">
          <a:xfrm>
            <a:off x="7696200" y="5394325"/>
            <a:ext cx="381000" cy="838200"/>
            <a:chOff x="4992" y="3206"/>
            <a:chExt cx="240" cy="528"/>
          </a:xfrm>
        </p:grpSpPr>
        <p:sp>
          <p:nvSpPr>
            <p:cNvPr id="17457" name="Line 49"/>
            <p:cNvSpPr>
              <a:spLocks noChangeShapeType="1"/>
            </p:cNvSpPr>
            <p:nvPr/>
          </p:nvSpPr>
          <p:spPr bwMode="auto">
            <a:xfrm flipV="1">
              <a:off x="5088"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17459" name="Text Box 51"/>
            <p:cNvSpPr txBox="1">
              <a:spLocks noChangeArrowheads="1"/>
            </p:cNvSpPr>
            <p:nvPr/>
          </p:nvSpPr>
          <p:spPr bwMode="auto">
            <a:xfrm>
              <a:off x="4992" y="3484"/>
              <a:ext cx="240"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j</a:t>
              </a:r>
            </a:p>
          </p:txBody>
        </p:sp>
      </p:grpSp>
      <p:sp>
        <p:nvSpPr>
          <p:cNvPr id="17460" name="AutoShape 52"/>
          <p:cNvSpPr>
            <a:spLocks noChangeArrowheads="1"/>
          </p:cNvSpPr>
          <p:nvPr/>
        </p:nvSpPr>
        <p:spPr bwMode="auto">
          <a:xfrm>
            <a:off x="4343400" y="4860925"/>
            <a:ext cx="381000" cy="288925"/>
          </a:xfrm>
          <a:prstGeom prst="rightArrow">
            <a:avLst>
              <a:gd name="adj1" fmla="val 50000"/>
              <a:gd name="adj2" fmla="val 32967"/>
            </a:avLst>
          </a:prstGeom>
          <a:solidFill>
            <a:schemeClr val="accent1"/>
          </a:solidFill>
          <a:ln w="31750">
            <a:solidFill>
              <a:schemeClr val="folHlink"/>
            </a:solidFill>
            <a:miter lim="800000"/>
            <a:headEnd type="none" w="sm" len="sm"/>
            <a:tailEnd type="none" w="sm" len="sm"/>
          </a:ln>
          <a:effectLst/>
        </p:spPr>
        <p:txBody>
          <a:bodyPr wrap="none" anchor="ctr"/>
          <a:lstStyle/>
          <a:p>
            <a:endParaRPr lang="en-IN"/>
          </a:p>
        </p:txBody>
      </p:sp>
      <p:sp>
        <p:nvSpPr>
          <p:cNvPr id="17465" name="Rectangle 57"/>
          <p:cNvSpPr>
            <a:spLocks noChangeArrowheads="1"/>
          </p:cNvSpPr>
          <p:nvPr/>
        </p:nvSpPr>
        <p:spPr bwMode="auto">
          <a:xfrm>
            <a:off x="522288" y="47847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66" name="Text Box 58"/>
          <p:cNvSpPr txBox="1">
            <a:spLocks noChangeArrowheads="1"/>
          </p:cNvSpPr>
          <p:nvPr/>
        </p:nvSpPr>
        <p:spPr bwMode="auto">
          <a:xfrm>
            <a:off x="598488" y="48244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5</a:t>
            </a:r>
          </a:p>
        </p:txBody>
      </p:sp>
      <p:sp>
        <p:nvSpPr>
          <p:cNvPr id="17467" name="Rectangle 59"/>
          <p:cNvSpPr>
            <a:spLocks noChangeArrowheads="1"/>
          </p:cNvSpPr>
          <p:nvPr/>
        </p:nvSpPr>
        <p:spPr bwMode="auto">
          <a:xfrm>
            <a:off x="979488" y="47847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68" name="Text Box 60"/>
          <p:cNvSpPr txBox="1">
            <a:spLocks noChangeArrowheads="1"/>
          </p:cNvSpPr>
          <p:nvPr/>
        </p:nvSpPr>
        <p:spPr bwMode="auto">
          <a:xfrm>
            <a:off x="1055688" y="48244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6</a:t>
            </a:r>
          </a:p>
        </p:txBody>
      </p:sp>
      <p:sp>
        <p:nvSpPr>
          <p:cNvPr id="17469" name="Rectangle 61"/>
          <p:cNvSpPr>
            <a:spLocks noChangeArrowheads="1"/>
          </p:cNvSpPr>
          <p:nvPr/>
        </p:nvSpPr>
        <p:spPr bwMode="auto">
          <a:xfrm>
            <a:off x="1436688" y="47847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70" name="Text Box 62"/>
          <p:cNvSpPr txBox="1">
            <a:spLocks noChangeArrowheads="1"/>
          </p:cNvSpPr>
          <p:nvPr/>
        </p:nvSpPr>
        <p:spPr bwMode="auto">
          <a:xfrm>
            <a:off x="1512888" y="48244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4</a:t>
            </a:r>
          </a:p>
        </p:txBody>
      </p:sp>
      <p:sp>
        <p:nvSpPr>
          <p:cNvPr id="17471" name="Rectangle 63"/>
          <p:cNvSpPr>
            <a:spLocks noChangeArrowheads="1"/>
          </p:cNvSpPr>
          <p:nvPr/>
        </p:nvSpPr>
        <p:spPr bwMode="auto">
          <a:xfrm>
            <a:off x="1893888" y="4784725"/>
            <a:ext cx="457200" cy="457200"/>
          </a:xfrm>
          <a:prstGeom prst="rect">
            <a:avLst/>
          </a:prstGeom>
          <a:solidFill>
            <a:schemeClr val="accent1"/>
          </a:solidFill>
          <a:ln w="28575">
            <a:solidFill>
              <a:schemeClr val="tx1"/>
            </a:solidFill>
            <a:miter lim="800000"/>
            <a:headEnd/>
            <a:tailEnd/>
          </a:ln>
          <a:effectLst/>
        </p:spPr>
        <p:txBody>
          <a:bodyPr wrap="none" anchor="ctr"/>
          <a:lstStyle/>
          <a:p>
            <a:endParaRPr lang="en-IN"/>
          </a:p>
        </p:txBody>
      </p:sp>
      <p:sp>
        <p:nvSpPr>
          <p:cNvPr id="17472" name="Text Box 64"/>
          <p:cNvSpPr txBox="1">
            <a:spLocks noChangeArrowheads="1"/>
          </p:cNvSpPr>
          <p:nvPr/>
        </p:nvSpPr>
        <p:spPr bwMode="auto">
          <a:xfrm>
            <a:off x="2001838" y="4813300"/>
            <a:ext cx="322262" cy="461665"/>
          </a:xfrm>
          <a:prstGeom prst="rect">
            <a:avLst/>
          </a:prstGeom>
          <a:noFill/>
          <a:ln w="9525">
            <a:noFill/>
            <a:miter lim="800000"/>
            <a:headEnd/>
            <a:tailEnd/>
          </a:ln>
          <a:effectLst/>
        </p:spPr>
        <p:txBody>
          <a:bodyPr wrap="square">
            <a:spAutoFit/>
          </a:bodyPr>
          <a:lstStyle/>
          <a:p>
            <a:pPr algn="ctr" eaLnBrk="1" hangingPunct="1">
              <a:spcBef>
                <a:spcPct val="0"/>
              </a:spcBef>
              <a:buClrTx/>
              <a:buSzTx/>
              <a:buFontTx/>
              <a:buNone/>
            </a:pPr>
            <a:r>
              <a:rPr lang="en-US" b="0" dirty="0">
                <a:latin typeface="Tahoma" pitchFamily="34" charset="0"/>
              </a:rPr>
              <a:t>6</a:t>
            </a:r>
          </a:p>
        </p:txBody>
      </p:sp>
      <p:sp>
        <p:nvSpPr>
          <p:cNvPr id="17473" name="Rectangle 65"/>
          <p:cNvSpPr>
            <a:spLocks noChangeArrowheads="1"/>
          </p:cNvSpPr>
          <p:nvPr/>
        </p:nvSpPr>
        <p:spPr bwMode="auto">
          <a:xfrm>
            <a:off x="2351088" y="47847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74" name="Text Box 66"/>
          <p:cNvSpPr txBox="1">
            <a:spLocks noChangeArrowheads="1"/>
          </p:cNvSpPr>
          <p:nvPr/>
        </p:nvSpPr>
        <p:spPr bwMode="auto">
          <a:xfrm>
            <a:off x="2427288" y="48244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3</a:t>
            </a:r>
          </a:p>
        </p:txBody>
      </p:sp>
      <p:sp>
        <p:nvSpPr>
          <p:cNvPr id="17475" name="Rectangle 67"/>
          <p:cNvSpPr>
            <a:spLocks noChangeArrowheads="1"/>
          </p:cNvSpPr>
          <p:nvPr/>
        </p:nvSpPr>
        <p:spPr bwMode="auto">
          <a:xfrm>
            <a:off x="2808288" y="47847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76" name="Text Box 68"/>
          <p:cNvSpPr txBox="1">
            <a:spLocks noChangeArrowheads="1"/>
          </p:cNvSpPr>
          <p:nvPr/>
        </p:nvSpPr>
        <p:spPr bwMode="auto">
          <a:xfrm>
            <a:off x="2816225" y="4824413"/>
            <a:ext cx="460375"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12</a:t>
            </a:r>
          </a:p>
        </p:txBody>
      </p:sp>
      <p:sp>
        <p:nvSpPr>
          <p:cNvPr id="17477" name="Rectangle 69"/>
          <p:cNvSpPr>
            <a:spLocks noChangeArrowheads="1"/>
          </p:cNvSpPr>
          <p:nvPr/>
        </p:nvSpPr>
        <p:spPr bwMode="auto">
          <a:xfrm>
            <a:off x="3265488" y="47847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78" name="Text Box 70"/>
          <p:cNvSpPr txBox="1">
            <a:spLocks noChangeArrowheads="1"/>
          </p:cNvSpPr>
          <p:nvPr/>
        </p:nvSpPr>
        <p:spPr bwMode="auto">
          <a:xfrm>
            <a:off x="3273425" y="4824413"/>
            <a:ext cx="460375"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rgbClr val="FF0000"/>
                </a:solidFill>
                <a:latin typeface="Tahoma" pitchFamily="34" charset="0"/>
              </a:rPr>
              <a:t>19</a:t>
            </a:r>
          </a:p>
        </p:txBody>
      </p:sp>
      <p:sp>
        <p:nvSpPr>
          <p:cNvPr id="17480" name="Rectangle 72"/>
          <p:cNvSpPr>
            <a:spLocks noChangeArrowheads="1"/>
          </p:cNvSpPr>
          <p:nvPr/>
        </p:nvSpPr>
        <p:spPr bwMode="auto">
          <a:xfrm>
            <a:off x="5322888" y="47847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81" name="Text Box 73"/>
          <p:cNvSpPr txBox="1">
            <a:spLocks noChangeArrowheads="1"/>
          </p:cNvSpPr>
          <p:nvPr/>
        </p:nvSpPr>
        <p:spPr bwMode="auto">
          <a:xfrm>
            <a:off x="5399088" y="48244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5</a:t>
            </a:r>
          </a:p>
        </p:txBody>
      </p:sp>
      <p:sp>
        <p:nvSpPr>
          <p:cNvPr id="17482" name="Rectangle 74"/>
          <p:cNvSpPr>
            <a:spLocks noChangeArrowheads="1"/>
          </p:cNvSpPr>
          <p:nvPr/>
        </p:nvSpPr>
        <p:spPr bwMode="auto">
          <a:xfrm>
            <a:off x="5780088" y="47847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83" name="Text Box 75"/>
          <p:cNvSpPr txBox="1">
            <a:spLocks noChangeArrowheads="1"/>
          </p:cNvSpPr>
          <p:nvPr/>
        </p:nvSpPr>
        <p:spPr bwMode="auto">
          <a:xfrm>
            <a:off x="5856288" y="48244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6</a:t>
            </a:r>
          </a:p>
        </p:txBody>
      </p:sp>
      <p:sp>
        <p:nvSpPr>
          <p:cNvPr id="17484" name="Rectangle 76"/>
          <p:cNvSpPr>
            <a:spLocks noChangeArrowheads="1"/>
          </p:cNvSpPr>
          <p:nvPr/>
        </p:nvSpPr>
        <p:spPr bwMode="auto">
          <a:xfrm>
            <a:off x="6237288" y="47847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85" name="Text Box 77"/>
          <p:cNvSpPr txBox="1">
            <a:spLocks noChangeArrowheads="1"/>
          </p:cNvSpPr>
          <p:nvPr/>
        </p:nvSpPr>
        <p:spPr bwMode="auto">
          <a:xfrm>
            <a:off x="6313488" y="48244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4</a:t>
            </a:r>
          </a:p>
        </p:txBody>
      </p:sp>
      <p:grpSp>
        <p:nvGrpSpPr>
          <p:cNvPr id="4" name="Group 89"/>
          <p:cNvGrpSpPr>
            <a:grpSpLocks/>
          </p:cNvGrpSpPr>
          <p:nvPr/>
        </p:nvGrpSpPr>
        <p:grpSpPr bwMode="auto">
          <a:xfrm>
            <a:off x="8077200" y="4784729"/>
            <a:ext cx="457200" cy="522288"/>
            <a:chOff x="4169" y="2640"/>
            <a:chExt cx="288" cy="329"/>
          </a:xfrm>
        </p:grpSpPr>
        <p:sp>
          <p:nvSpPr>
            <p:cNvPr id="17486" name="Rectangle 78"/>
            <p:cNvSpPr>
              <a:spLocks noChangeArrowheads="1"/>
            </p:cNvSpPr>
            <p:nvPr/>
          </p:nvSpPr>
          <p:spPr bwMode="auto">
            <a:xfrm>
              <a:off x="4169" y="2640"/>
              <a:ext cx="288" cy="288"/>
            </a:xfrm>
            <a:prstGeom prst="rect">
              <a:avLst/>
            </a:prstGeom>
            <a:solidFill>
              <a:schemeClr val="accent1"/>
            </a:solidFill>
            <a:ln w="28575">
              <a:solidFill>
                <a:schemeClr val="tx1"/>
              </a:solidFill>
              <a:miter lim="800000"/>
              <a:headEnd/>
              <a:tailEnd/>
            </a:ln>
            <a:effectLst/>
          </p:spPr>
          <p:txBody>
            <a:bodyPr wrap="none" anchor="ctr"/>
            <a:lstStyle/>
            <a:p>
              <a:endParaRPr lang="en-IN"/>
            </a:p>
          </p:txBody>
        </p:sp>
        <p:sp>
          <p:nvSpPr>
            <p:cNvPr id="17487" name="Text Box 79"/>
            <p:cNvSpPr txBox="1">
              <a:spLocks noChangeArrowheads="1"/>
            </p:cNvSpPr>
            <p:nvPr/>
          </p:nvSpPr>
          <p:spPr bwMode="auto">
            <a:xfrm>
              <a:off x="4227" y="2678"/>
              <a:ext cx="222" cy="291"/>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dirty="0">
                  <a:latin typeface="Tahoma" pitchFamily="34" charset="0"/>
                </a:rPr>
                <a:t>6</a:t>
              </a:r>
            </a:p>
          </p:txBody>
        </p:sp>
      </p:grpSp>
      <p:sp>
        <p:nvSpPr>
          <p:cNvPr id="17488" name="Rectangle 80"/>
          <p:cNvSpPr>
            <a:spLocks noChangeArrowheads="1"/>
          </p:cNvSpPr>
          <p:nvPr/>
        </p:nvSpPr>
        <p:spPr bwMode="auto">
          <a:xfrm>
            <a:off x="7151688" y="47847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89" name="Text Box 81"/>
          <p:cNvSpPr txBox="1">
            <a:spLocks noChangeArrowheads="1"/>
          </p:cNvSpPr>
          <p:nvPr/>
        </p:nvSpPr>
        <p:spPr bwMode="auto">
          <a:xfrm>
            <a:off x="7227888" y="48244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3</a:t>
            </a:r>
          </a:p>
        </p:txBody>
      </p:sp>
      <p:sp>
        <p:nvSpPr>
          <p:cNvPr id="17490" name="Rectangle 82"/>
          <p:cNvSpPr>
            <a:spLocks noChangeArrowheads="1"/>
          </p:cNvSpPr>
          <p:nvPr/>
        </p:nvSpPr>
        <p:spPr bwMode="auto">
          <a:xfrm>
            <a:off x="7608888" y="47847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91" name="Text Box 83"/>
          <p:cNvSpPr txBox="1">
            <a:spLocks noChangeArrowheads="1"/>
          </p:cNvSpPr>
          <p:nvPr/>
        </p:nvSpPr>
        <p:spPr bwMode="auto">
          <a:xfrm>
            <a:off x="7616825" y="4824413"/>
            <a:ext cx="460375"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12</a:t>
            </a:r>
          </a:p>
        </p:txBody>
      </p:sp>
      <p:grpSp>
        <p:nvGrpSpPr>
          <p:cNvPr id="5" name="Group 90"/>
          <p:cNvGrpSpPr>
            <a:grpSpLocks/>
          </p:cNvGrpSpPr>
          <p:nvPr/>
        </p:nvGrpSpPr>
        <p:grpSpPr bwMode="auto">
          <a:xfrm>
            <a:off x="6694488" y="4784725"/>
            <a:ext cx="468312" cy="457200"/>
            <a:chOff x="5033" y="2640"/>
            <a:chExt cx="295" cy="288"/>
          </a:xfrm>
        </p:grpSpPr>
        <p:sp>
          <p:nvSpPr>
            <p:cNvPr id="17492" name="Rectangle 84"/>
            <p:cNvSpPr>
              <a:spLocks noChangeArrowheads="1"/>
            </p:cNvSpPr>
            <p:nvPr/>
          </p:nvSpPr>
          <p:spPr bwMode="auto">
            <a:xfrm>
              <a:off x="5033" y="2640"/>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7493" name="Text Box 85"/>
            <p:cNvSpPr txBox="1">
              <a:spLocks noChangeArrowheads="1"/>
            </p:cNvSpPr>
            <p:nvPr/>
          </p:nvSpPr>
          <p:spPr bwMode="auto">
            <a:xfrm>
              <a:off x="5038" y="2665"/>
              <a:ext cx="290"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rgbClr val="FF0000"/>
                  </a:solidFill>
                  <a:latin typeface="Tahoma" pitchFamily="34" charset="0"/>
                </a:rPr>
                <a:t>19</a:t>
              </a:r>
            </a:p>
          </p:txBody>
        </p:sp>
      </p:grpSp>
      <p:sp>
        <p:nvSpPr>
          <p:cNvPr id="17499" name="Text Box 91"/>
          <p:cNvSpPr txBox="1">
            <a:spLocks noChangeArrowheads="1"/>
          </p:cNvSpPr>
          <p:nvPr/>
        </p:nvSpPr>
        <p:spPr bwMode="auto">
          <a:xfrm>
            <a:off x="4114800" y="4419600"/>
            <a:ext cx="990600" cy="396875"/>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swap</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357422" y="685800"/>
            <a:ext cx="6634178" cy="1143000"/>
          </a:xfrm>
        </p:spPr>
        <p:txBody>
          <a:bodyPr/>
          <a:lstStyle/>
          <a:p>
            <a:r>
              <a:rPr lang="en-US" altLang="zh-CN" dirty="0">
                <a:ea typeface="SimSun" pitchFamily="2" charset="-122"/>
              </a:rPr>
              <a:t>Partitioning Strategy</a:t>
            </a:r>
          </a:p>
        </p:txBody>
      </p:sp>
      <p:sp>
        <p:nvSpPr>
          <p:cNvPr id="18435" name="Rectangle 3"/>
          <p:cNvSpPr>
            <a:spLocks noGrp="1" noChangeArrowheads="1"/>
          </p:cNvSpPr>
          <p:nvPr>
            <p:ph type="body" idx="1"/>
          </p:nvPr>
        </p:nvSpPr>
        <p:spPr>
          <a:xfrm>
            <a:off x="609600" y="1524000"/>
            <a:ext cx="8153400" cy="3429000"/>
          </a:xfrm>
        </p:spPr>
        <p:txBody>
          <a:bodyPr/>
          <a:lstStyle/>
          <a:p>
            <a:r>
              <a:rPr lang="en-US" altLang="zh-CN" sz="2400" dirty="0">
                <a:ea typeface="SimSun" pitchFamily="2" charset="-122"/>
              </a:rPr>
              <a:t>Want to have</a:t>
            </a:r>
          </a:p>
          <a:p>
            <a:pPr lvl="1"/>
            <a:r>
              <a:rPr lang="en-US" altLang="zh-CN" sz="2000" dirty="0">
                <a:ea typeface="SimSun" pitchFamily="2" charset="-122"/>
              </a:rPr>
              <a:t>A[p] &lt;= pivot, for p &lt; </a:t>
            </a:r>
            <a:r>
              <a:rPr lang="en-US" altLang="zh-CN" sz="2000" dirty="0" err="1">
                <a:ea typeface="SimSun" pitchFamily="2" charset="-122"/>
              </a:rPr>
              <a:t>i</a:t>
            </a:r>
            <a:endParaRPr lang="en-US" altLang="zh-CN" sz="2000" dirty="0">
              <a:ea typeface="SimSun" pitchFamily="2" charset="-122"/>
            </a:endParaRPr>
          </a:p>
          <a:p>
            <a:pPr lvl="1"/>
            <a:r>
              <a:rPr lang="en-US" altLang="zh-CN" sz="2000" dirty="0">
                <a:ea typeface="SimSun" pitchFamily="2" charset="-122"/>
              </a:rPr>
              <a:t>A[p] &gt;= pivot, for p &gt; j</a:t>
            </a:r>
          </a:p>
          <a:p>
            <a:r>
              <a:rPr lang="en-US" altLang="zh-CN" sz="2400" dirty="0">
                <a:ea typeface="SimSun" pitchFamily="2" charset="-122"/>
              </a:rPr>
              <a:t>When </a:t>
            </a:r>
            <a:r>
              <a:rPr lang="en-US" altLang="zh-CN" sz="2400" dirty="0" err="1">
                <a:ea typeface="SimSun" pitchFamily="2" charset="-122"/>
              </a:rPr>
              <a:t>i</a:t>
            </a:r>
            <a:r>
              <a:rPr lang="en-US" altLang="zh-CN" sz="2400" dirty="0">
                <a:ea typeface="SimSun" pitchFamily="2" charset="-122"/>
              </a:rPr>
              <a:t> &lt; j</a:t>
            </a:r>
          </a:p>
          <a:p>
            <a:pPr lvl="1"/>
            <a:r>
              <a:rPr lang="en-US" altLang="zh-CN" sz="2000" dirty="0">
                <a:ea typeface="SimSun" pitchFamily="2" charset="-122"/>
              </a:rPr>
              <a:t>Move </a:t>
            </a:r>
            <a:r>
              <a:rPr lang="en-US" altLang="zh-CN" sz="2000" dirty="0" err="1">
                <a:ea typeface="SimSun" pitchFamily="2" charset="-122"/>
              </a:rPr>
              <a:t>i</a:t>
            </a:r>
            <a:r>
              <a:rPr lang="en-US" altLang="zh-CN" sz="2000" dirty="0">
                <a:ea typeface="SimSun" pitchFamily="2" charset="-122"/>
              </a:rPr>
              <a:t> right, skipping over elements smaller than the pivot</a:t>
            </a:r>
          </a:p>
          <a:p>
            <a:pPr lvl="1"/>
            <a:r>
              <a:rPr lang="en-US" altLang="zh-CN" sz="2000" dirty="0">
                <a:ea typeface="SimSun" pitchFamily="2" charset="-122"/>
              </a:rPr>
              <a:t>Move j left, skipping over elements greater than the pivot</a:t>
            </a:r>
          </a:p>
          <a:p>
            <a:pPr lvl="1"/>
            <a:r>
              <a:rPr lang="en-US" altLang="zh-CN" sz="2000" dirty="0">
                <a:ea typeface="SimSun" pitchFamily="2" charset="-122"/>
              </a:rPr>
              <a:t>When both </a:t>
            </a:r>
            <a:r>
              <a:rPr lang="en-US" altLang="zh-CN" sz="2000" dirty="0" err="1">
                <a:ea typeface="SimSun" pitchFamily="2" charset="-122"/>
              </a:rPr>
              <a:t>i</a:t>
            </a:r>
            <a:r>
              <a:rPr lang="en-US" altLang="zh-CN" sz="2000" dirty="0">
                <a:ea typeface="SimSun" pitchFamily="2" charset="-122"/>
              </a:rPr>
              <a:t> and j have stopped</a:t>
            </a:r>
          </a:p>
          <a:p>
            <a:pPr lvl="2"/>
            <a:r>
              <a:rPr lang="en-US" altLang="zh-CN" sz="1800" dirty="0">
                <a:ea typeface="SimSun" pitchFamily="2" charset="-122"/>
              </a:rPr>
              <a:t>A[</a:t>
            </a:r>
            <a:r>
              <a:rPr lang="en-US" altLang="zh-CN" sz="1800" dirty="0" err="1">
                <a:ea typeface="SimSun" pitchFamily="2" charset="-122"/>
              </a:rPr>
              <a:t>i</a:t>
            </a:r>
            <a:r>
              <a:rPr lang="en-US" altLang="zh-CN" sz="1800" dirty="0">
                <a:ea typeface="SimSun" pitchFamily="2" charset="-122"/>
              </a:rPr>
              <a:t>] &gt;= pivot</a:t>
            </a:r>
          </a:p>
          <a:p>
            <a:pPr lvl="2"/>
            <a:r>
              <a:rPr lang="en-US" altLang="zh-CN" sz="1800" dirty="0">
                <a:ea typeface="SimSun" pitchFamily="2" charset="-122"/>
              </a:rPr>
              <a:t>A[j] &lt;= pivot   { A[</a:t>
            </a:r>
            <a:r>
              <a:rPr lang="en-US" altLang="zh-CN" sz="1800" dirty="0" err="1">
                <a:ea typeface="SimSun" pitchFamily="2" charset="-122"/>
              </a:rPr>
              <a:t>i</a:t>
            </a:r>
            <a:r>
              <a:rPr lang="en-US" altLang="zh-CN" sz="1800" dirty="0">
                <a:ea typeface="SimSun" pitchFamily="2" charset="-122"/>
              </a:rPr>
              <a:t>] and A[j] should now be swapped}</a:t>
            </a:r>
          </a:p>
        </p:txBody>
      </p:sp>
      <p:grpSp>
        <p:nvGrpSpPr>
          <p:cNvPr id="2" name="Group 154"/>
          <p:cNvGrpSpPr>
            <a:grpSpLocks/>
          </p:cNvGrpSpPr>
          <p:nvPr/>
        </p:nvGrpSpPr>
        <p:grpSpPr bwMode="auto">
          <a:xfrm>
            <a:off x="522288" y="5089525"/>
            <a:ext cx="8012112" cy="1479550"/>
            <a:chOff x="329" y="3206"/>
            <a:chExt cx="5047" cy="932"/>
          </a:xfrm>
        </p:grpSpPr>
        <p:sp>
          <p:nvSpPr>
            <p:cNvPr id="18534" name="AutoShape 102"/>
            <p:cNvSpPr>
              <a:spLocks noChangeArrowheads="1"/>
            </p:cNvSpPr>
            <p:nvPr/>
          </p:nvSpPr>
          <p:spPr bwMode="auto">
            <a:xfrm>
              <a:off x="2708" y="3264"/>
              <a:ext cx="288" cy="192"/>
            </a:xfrm>
            <a:prstGeom prst="rightArrow">
              <a:avLst>
                <a:gd name="adj1" fmla="val 50000"/>
                <a:gd name="adj2" fmla="val 37500"/>
              </a:avLst>
            </a:prstGeom>
            <a:solidFill>
              <a:schemeClr val="accent1"/>
            </a:solidFill>
            <a:ln w="31750">
              <a:solidFill>
                <a:schemeClr val="folHlink"/>
              </a:solidFill>
              <a:miter lim="800000"/>
              <a:headEnd type="none" w="sm" len="sm"/>
              <a:tailEnd type="none" w="sm" len="sm"/>
            </a:ln>
            <a:effectLst/>
          </p:spPr>
          <p:txBody>
            <a:bodyPr wrap="none" anchor="ctr"/>
            <a:lstStyle/>
            <a:p>
              <a:endParaRPr lang="en-IN"/>
            </a:p>
          </p:txBody>
        </p:sp>
        <p:grpSp>
          <p:nvGrpSpPr>
            <p:cNvPr id="3" name="Group 106"/>
            <p:cNvGrpSpPr>
              <a:grpSpLocks/>
            </p:cNvGrpSpPr>
            <p:nvPr/>
          </p:nvGrpSpPr>
          <p:grpSpPr bwMode="auto">
            <a:xfrm>
              <a:off x="384" y="3590"/>
              <a:ext cx="192" cy="538"/>
              <a:chOff x="3456" y="3206"/>
              <a:chExt cx="192" cy="538"/>
            </a:xfrm>
          </p:grpSpPr>
          <p:sp>
            <p:nvSpPr>
              <p:cNvPr id="18539" name="Line 107"/>
              <p:cNvSpPr>
                <a:spLocks noChangeShapeType="1"/>
              </p:cNvSpPr>
              <p:nvPr/>
            </p:nvSpPr>
            <p:spPr bwMode="auto">
              <a:xfrm flipV="1">
                <a:off x="3552"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18540" name="Text Box 108"/>
              <p:cNvSpPr txBox="1">
                <a:spLocks noChangeArrowheads="1"/>
              </p:cNvSpPr>
              <p:nvPr/>
            </p:nvSpPr>
            <p:spPr bwMode="auto">
              <a:xfrm>
                <a:off x="3456" y="3494"/>
                <a:ext cx="192"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i</a:t>
                </a:r>
              </a:p>
            </p:txBody>
          </p:sp>
        </p:grpSp>
        <p:grpSp>
          <p:nvGrpSpPr>
            <p:cNvPr id="4" name="Group 109"/>
            <p:cNvGrpSpPr>
              <a:grpSpLocks/>
            </p:cNvGrpSpPr>
            <p:nvPr/>
          </p:nvGrpSpPr>
          <p:grpSpPr bwMode="auto">
            <a:xfrm>
              <a:off x="1824" y="3590"/>
              <a:ext cx="240" cy="528"/>
              <a:chOff x="4992" y="3206"/>
              <a:chExt cx="240" cy="528"/>
            </a:xfrm>
          </p:grpSpPr>
          <p:sp>
            <p:nvSpPr>
              <p:cNvPr id="18542" name="Line 110"/>
              <p:cNvSpPr>
                <a:spLocks noChangeShapeType="1"/>
              </p:cNvSpPr>
              <p:nvPr/>
            </p:nvSpPr>
            <p:spPr bwMode="auto">
              <a:xfrm flipV="1">
                <a:off x="5088"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18543" name="Text Box 111"/>
              <p:cNvSpPr txBox="1">
                <a:spLocks noChangeArrowheads="1"/>
              </p:cNvSpPr>
              <p:nvPr/>
            </p:nvSpPr>
            <p:spPr bwMode="auto">
              <a:xfrm>
                <a:off x="4992" y="3484"/>
                <a:ext cx="240"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j</a:t>
                </a:r>
              </a:p>
            </p:txBody>
          </p:sp>
        </p:grpSp>
        <p:sp>
          <p:nvSpPr>
            <p:cNvPr id="18544" name="Rectangle 112"/>
            <p:cNvSpPr>
              <a:spLocks noChangeArrowheads="1"/>
            </p:cNvSpPr>
            <p:nvPr/>
          </p:nvSpPr>
          <p:spPr bwMode="auto">
            <a:xfrm>
              <a:off x="329" y="3206"/>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45" name="Text Box 113"/>
            <p:cNvSpPr txBox="1">
              <a:spLocks noChangeArrowheads="1"/>
            </p:cNvSpPr>
            <p:nvPr/>
          </p:nvSpPr>
          <p:spPr bwMode="auto">
            <a:xfrm>
              <a:off x="377" y="3231"/>
              <a:ext cx="203"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5</a:t>
              </a:r>
            </a:p>
          </p:txBody>
        </p:sp>
        <p:sp>
          <p:nvSpPr>
            <p:cNvPr id="18546" name="Rectangle 114"/>
            <p:cNvSpPr>
              <a:spLocks noChangeArrowheads="1"/>
            </p:cNvSpPr>
            <p:nvPr/>
          </p:nvSpPr>
          <p:spPr bwMode="auto">
            <a:xfrm>
              <a:off x="617" y="3206"/>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47" name="Text Box 115"/>
            <p:cNvSpPr txBox="1">
              <a:spLocks noChangeArrowheads="1"/>
            </p:cNvSpPr>
            <p:nvPr/>
          </p:nvSpPr>
          <p:spPr bwMode="auto">
            <a:xfrm>
              <a:off x="665" y="3231"/>
              <a:ext cx="203"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6</a:t>
              </a:r>
            </a:p>
          </p:txBody>
        </p:sp>
        <p:sp>
          <p:nvSpPr>
            <p:cNvPr id="18548" name="Rectangle 116"/>
            <p:cNvSpPr>
              <a:spLocks noChangeArrowheads="1"/>
            </p:cNvSpPr>
            <p:nvPr/>
          </p:nvSpPr>
          <p:spPr bwMode="auto">
            <a:xfrm>
              <a:off x="905" y="3206"/>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49" name="Text Box 117"/>
            <p:cNvSpPr txBox="1">
              <a:spLocks noChangeArrowheads="1"/>
            </p:cNvSpPr>
            <p:nvPr/>
          </p:nvSpPr>
          <p:spPr bwMode="auto">
            <a:xfrm>
              <a:off x="953" y="3231"/>
              <a:ext cx="203"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4</a:t>
              </a:r>
            </a:p>
          </p:txBody>
        </p:sp>
        <p:grpSp>
          <p:nvGrpSpPr>
            <p:cNvPr id="5" name="Group 118"/>
            <p:cNvGrpSpPr>
              <a:grpSpLocks/>
            </p:cNvGrpSpPr>
            <p:nvPr/>
          </p:nvGrpSpPr>
          <p:grpSpPr bwMode="auto">
            <a:xfrm>
              <a:off x="2064" y="3206"/>
              <a:ext cx="288" cy="329"/>
              <a:chOff x="4169" y="2640"/>
              <a:chExt cx="288" cy="329"/>
            </a:xfrm>
          </p:grpSpPr>
          <p:sp>
            <p:nvSpPr>
              <p:cNvPr id="18551" name="Rectangle 119"/>
              <p:cNvSpPr>
                <a:spLocks noChangeArrowheads="1"/>
              </p:cNvSpPr>
              <p:nvPr/>
            </p:nvSpPr>
            <p:spPr bwMode="auto">
              <a:xfrm>
                <a:off x="4169" y="2640"/>
                <a:ext cx="288" cy="288"/>
              </a:xfrm>
              <a:prstGeom prst="rect">
                <a:avLst/>
              </a:prstGeom>
              <a:solidFill>
                <a:schemeClr val="accent1"/>
              </a:solidFill>
              <a:ln w="28575">
                <a:solidFill>
                  <a:schemeClr val="tx1"/>
                </a:solidFill>
                <a:miter lim="800000"/>
                <a:headEnd/>
                <a:tailEnd/>
              </a:ln>
              <a:effectLst/>
            </p:spPr>
            <p:txBody>
              <a:bodyPr wrap="none" anchor="ctr"/>
              <a:lstStyle/>
              <a:p>
                <a:endParaRPr lang="en-IN"/>
              </a:p>
            </p:txBody>
          </p:sp>
          <p:sp>
            <p:nvSpPr>
              <p:cNvPr id="18552" name="Text Box 120"/>
              <p:cNvSpPr txBox="1">
                <a:spLocks noChangeArrowheads="1"/>
              </p:cNvSpPr>
              <p:nvPr/>
            </p:nvSpPr>
            <p:spPr bwMode="auto">
              <a:xfrm>
                <a:off x="4227" y="2678"/>
                <a:ext cx="222" cy="291"/>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dirty="0">
                    <a:latin typeface="Tahoma" pitchFamily="34" charset="0"/>
                  </a:rPr>
                  <a:t>6</a:t>
                </a:r>
              </a:p>
            </p:txBody>
          </p:sp>
        </p:grpSp>
        <p:sp>
          <p:nvSpPr>
            <p:cNvPr id="18553" name="Rectangle 121"/>
            <p:cNvSpPr>
              <a:spLocks noChangeArrowheads="1"/>
            </p:cNvSpPr>
            <p:nvPr/>
          </p:nvSpPr>
          <p:spPr bwMode="auto">
            <a:xfrm>
              <a:off x="1481" y="3206"/>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54" name="Text Box 122"/>
            <p:cNvSpPr txBox="1">
              <a:spLocks noChangeArrowheads="1"/>
            </p:cNvSpPr>
            <p:nvPr/>
          </p:nvSpPr>
          <p:spPr bwMode="auto">
            <a:xfrm>
              <a:off x="1529" y="3231"/>
              <a:ext cx="203"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3</a:t>
              </a:r>
            </a:p>
          </p:txBody>
        </p:sp>
        <p:sp>
          <p:nvSpPr>
            <p:cNvPr id="18555" name="Rectangle 123"/>
            <p:cNvSpPr>
              <a:spLocks noChangeArrowheads="1"/>
            </p:cNvSpPr>
            <p:nvPr/>
          </p:nvSpPr>
          <p:spPr bwMode="auto">
            <a:xfrm>
              <a:off x="1769" y="3206"/>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56" name="Text Box 124"/>
            <p:cNvSpPr txBox="1">
              <a:spLocks noChangeArrowheads="1"/>
            </p:cNvSpPr>
            <p:nvPr/>
          </p:nvSpPr>
          <p:spPr bwMode="auto">
            <a:xfrm>
              <a:off x="1774" y="3231"/>
              <a:ext cx="290"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12</a:t>
              </a:r>
            </a:p>
          </p:txBody>
        </p:sp>
        <p:grpSp>
          <p:nvGrpSpPr>
            <p:cNvPr id="6" name="Group 125"/>
            <p:cNvGrpSpPr>
              <a:grpSpLocks/>
            </p:cNvGrpSpPr>
            <p:nvPr/>
          </p:nvGrpSpPr>
          <p:grpSpPr bwMode="auto">
            <a:xfrm>
              <a:off x="1193" y="3206"/>
              <a:ext cx="295" cy="288"/>
              <a:chOff x="5033" y="2640"/>
              <a:chExt cx="295" cy="288"/>
            </a:xfrm>
          </p:grpSpPr>
          <p:sp>
            <p:nvSpPr>
              <p:cNvPr id="18558" name="Rectangle 126"/>
              <p:cNvSpPr>
                <a:spLocks noChangeArrowheads="1"/>
              </p:cNvSpPr>
              <p:nvPr/>
            </p:nvSpPr>
            <p:spPr bwMode="auto">
              <a:xfrm>
                <a:off x="5033" y="2640"/>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59" name="Text Box 127"/>
              <p:cNvSpPr txBox="1">
                <a:spLocks noChangeArrowheads="1"/>
              </p:cNvSpPr>
              <p:nvPr/>
            </p:nvSpPr>
            <p:spPr bwMode="auto">
              <a:xfrm>
                <a:off x="5038" y="2665"/>
                <a:ext cx="290"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19</a:t>
                </a:r>
              </a:p>
            </p:txBody>
          </p:sp>
        </p:grpSp>
        <p:grpSp>
          <p:nvGrpSpPr>
            <p:cNvPr id="7" name="Group 131"/>
            <p:cNvGrpSpPr>
              <a:grpSpLocks/>
            </p:cNvGrpSpPr>
            <p:nvPr/>
          </p:nvGrpSpPr>
          <p:grpSpPr bwMode="auto">
            <a:xfrm>
              <a:off x="3696" y="3600"/>
              <a:ext cx="192" cy="538"/>
              <a:chOff x="3456" y="3206"/>
              <a:chExt cx="192" cy="538"/>
            </a:xfrm>
          </p:grpSpPr>
          <p:sp>
            <p:nvSpPr>
              <p:cNvPr id="18564" name="Line 132"/>
              <p:cNvSpPr>
                <a:spLocks noChangeShapeType="1"/>
              </p:cNvSpPr>
              <p:nvPr/>
            </p:nvSpPr>
            <p:spPr bwMode="auto">
              <a:xfrm flipV="1">
                <a:off x="3552"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18565" name="Text Box 133"/>
              <p:cNvSpPr txBox="1">
                <a:spLocks noChangeArrowheads="1"/>
              </p:cNvSpPr>
              <p:nvPr/>
            </p:nvSpPr>
            <p:spPr bwMode="auto">
              <a:xfrm>
                <a:off x="3456" y="3494"/>
                <a:ext cx="192"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i</a:t>
                </a:r>
              </a:p>
            </p:txBody>
          </p:sp>
        </p:grpSp>
        <p:grpSp>
          <p:nvGrpSpPr>
            <p:cNvPr id="8" name="Group 134"/>
            <p:cNvGrpSpPr>
              <a:grpSpLocks/>
            </p:cNvGrpSpPr>
            <p:nvPr/>
          </p:nvGrpSpPr>
          <p:grpSpPr bwMode="auto">
            <a:xfrm>
              <a:off x="4560" y="3600"/>
              <a:ext cx="240" cy="528"/>
              <a:chOff x="4992" y="3206"/>
              <a:chExt cx="240" cy="528"/>
            </a:xfrm>
          </p:grpSpPr>
          <p:sp>
            <p:nvSpPr>
              <p:cNvPr id="18567" name="Line 135"/>
              <p:cNvSpPr>
                <a:spLocks noChangeShapeType="1"/>
              </p:cNvSpPr>
              <p:nvPr/>
            </p:nvSpPr>
            <p:spPr bwMode="auto">
              <a:xfrm flipV="1">
                <a:off x="5088"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18568" name="Text Box 136"/>
              <p:cNvSpPr txBox="1">
                <a:spLocks noChangeArrowheads="1"/>
              </p:cNvSpPr>
              <p:nvPr/>
            </p:nvSpPr>
            <p:spPr bwMode="auto">
              <a:xfrm>
                <a:off x="4992" y="3484"/>
                <a:ext cx="240"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j</a:t>
                </a:r>
              </a:p>
            </p:txBody>
          </p:sp>
        </p:grpSp>
        <p:sp>
          <p:nvSpPr>
            <p:cNvPr id="18569" name="Rectangle 137"/>
            <p:cNvSpPr>
              <a:spLocks noChangeArrowheads="1"/>
            </p:cNvSpPr>
            <p:nvPr/>
          </p:nvSpPr>
          <p:spPr bwMode="auto">
            <a:xfrm>
              <a:off x="3353" y="3216"/>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70" name="Text Box 138"/>
            <p:cNvSpPr txBox="1">
              <a:spLocks noChangeArrowheads="1"/>
            </p:cNvSpPr>
            <p:nvPr/>
          </p:nvSpPr>
          <p:spPr bwMode="auto">
            <a:xfrm>
              <a:off x="3401" y="3241"/>
              <a:ext cx="203"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5</a:t>
              </a:r>
            </a:p>
          </p:txBody>
        </p:sp>
        <p:sp>
          <p:nvSpPr>
            <p:cNvPr id="18571" name="Rectangle 139"/>
            <p:cNvSpPr>
              <a:spLocks noChangeArrowheads="1"/>
            </p:cNvSpPr>
            <p:nvPr/>
          </p:nvSpPr>
          <p:spPr bwMode="auto">
            <a:xfrm>
              <a:off x="3641" y="3216"/>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72" name="Text Box 140"/>
            <p:cNvSpPr txBox="1">
              <a:spLocks noChangeArrowheads="1"/>
            </p:cNvSpPr>
            <p:nvPr/>
          </p:nvSpPr>
          <p:spPr bwMode="auto">
            <a:xfrm>
              <a:off x="3689" y="3241"/>
              <a:ext cx="203"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6</a:t>
              </a:r>
            </a:p>
          </p:txBody>
        </p:sp>
        <p:sp>
          <p:nvSpPr>
            <p:cNvPr id="18573" name="Rectangle 141"/>
            <p:cNvSpPr>
              <a:spLocks noChangeArrowheads="1"/>
            </p:cNvSpPr>
            <p:nvPr/>
          </p:nvSpPr>
          <p:spPr bwMode="auto">
            <a:xfrm>
              <a:off x="3929" y="3216"/>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74" name="Text Box 142"/>
            <p:cNvSpPr txBox="1">
              <a:spLocks noChangeArrowheads="1"/>
            </p:cNvSpPr>
            <p:nvPr/>
          </p:nvSpPr>
          <p:spPr bwMode="auto">
            <a:xfrm>
              <a:off x="3977" y="3241"/>
              <a:ext cx="203"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4</a:t>
              </a:r>
            </a:p>
          </p:txBody>
        </p:sp>
        <p:grpSp>
          <p:nvGrpSpPr>
            <p:cNvPr id="9" name="Group 143"/>
            <p:cNvGrpSpPr>
              <a:grpSpLocks/>
            </p:cNvGrpSpPr>
            <p:nvPr/>
          </p:nvGrpSpPr>
          <p:grpSpPr bwMode="auto">
            <a:xfrm>
              <a:off x="5088" y="3216"/>
              <a:ext cx="288" cy="329"/>
              <a:chOff x="4169" y="2640"/>
              <a:chExt cx="288" cy="329"/>
            </a:xfrm>
          </p:grpSpPr>
          <p:sp>
            <p:nvSpPr>
              <p:cNvPr id="18576" name="Rectangle 144"/>
              <p:cNvSpPr>
                <a:spLocks noChangeArrowheads="1"/>
              </p:cNvSpPr>
              <p:nvPr/>
            </p:nvSpPr>
            <p:spPr bwMode="auto">
              <a:xfrm>
                <a:off x="4169" y="2640"/>
                <a:ext cx="288" cy="288"/>
              </a:xfrm>
              <a:prstGeom prst="rect">
                <a:avLst/>
              </a:prstGeom>
              <a:solidFill>
                <a:schemeClr val="accent1"/>
              </a:solidFill>
              <a:ln w="28575">
                <a:solidFill>
                  <a:schemeClr val="tx1"/>
                </a:solidFill>
                <a:miter lim="800000"/>
                <a:headEnd/>
                <a:tailEnd/>
              </a:ln>
              <a:effectLst/>
            </p:spPr>
            <p:txBody>
              <a:bodyPr wrap="none" anchor="ctr"/>
              <a:lstStyle/>
              <a:p>
                <a:endParaRPr lang="en-IN"/>
              </a:p>
            </p:txBody>
          </p:sp>
          <p:sp>
            <p:nvSpPr>
              <p:cNvPr id="18577" name="Text Box 145"/>
              <p:cNvSpPr txBox="1">
                <a:spLocks noChangeArrowheads="1"/>
              </p:cNvSpPr>
              <p:nvPr/>
            </p:nvSpPr>
            <p:spPr bwMode="auto">
              <a:xfrm>
                <a:off x="4227" y="2678"/>
                <a:ext cx="222" cy="291"/>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dirty="0">
                    <a:latin typeface="Tahoma" pitchFamily="34" charset="0"/>
                  </a:rPr>
                  <a:t>6</a:t>
                </a:r>
              </a:p>
            </p:txBody>
          </p:sp>
        </p:grpSp>
        <p:sp>
          <p:nvSpPr>
            <p:cNvPr id="18578" name="Rectangle 146"/>
            <p:cNvSpPr>
              <a:spLocks noChangeArrowheads="1"/>
            </p:cNvSpPr>
            <p:nvPr/>
          </p:nvSpPr>
          <p:spPr bwMode="auto">
            <a:xfrm>
              <a:off x="4505" y="3216"/>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79" name="Text Box 147"/>
            <p:cNvSpPr txBox="1">
              <a:spLocks noChangeArrowheads="1"/>
            </p:cNvSpPr>
            <p:nvPr/>
          </p:nvSpPr>
          <p:spPr bwMode="auto">
            <a:xfrm>
              <a:off x="4553" y="3241"/>
              <a:ext cx="203"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3</a:t>
              </a:r>
            </a:p>
          </p:txBody>
        </p:sp>
        <p:sp>
          <p:nvSpPr>
            <p:cNvPr id="18580" name="Rectangle 148"/>
            <p:cNvSpPr>
              <a:spLocks noChangeArrowheads="1"/>
            </p:cNvSpPr>
            <p:nvPr/>
          </p:nvSpPr>
          <p:spPr bwMode="auto">
            <a:xfrm>
              <a:off x="4793" y="3216"/>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81" name="Text Box 149"/>
            <p:cNvSpPr txBox="1">
              <a:spLocks noChangeArrowheads="1"/>
            </p:cNvSpPr>
            <p:nvPr/>
          </p:nvSpPr>
          <p:spPr bwMode="auto">
            <a:xfrm>
              <a:off x="4798" y="3241"/>
              <a:ext cx="290"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12</a:t>
              </a:r>
            </a:p>
          </p:txBody>
        </p:sp>
        <p:grpSp>
          <p:nvGrpSpPr>
            <p:cNvPr id="10" name="Group 150"/>
            <p:cNvGrpSpPr>
              <a:grpSpLocks/>
            </p:cNvGrpSpPr>
            <p:nvPr/>
          </p:nvGrpSpPr>
          <p:grpSpPr bwMode="auto">
            <a:xfrm>
              <a:off x="4217" y="3216"/>
              <a:ext cx="295" cy="288"/>
              <a:chOff x="5033" y="2640"/>
              <a:chExt cx="295" cy="288"/>
            </a:xfrm>
          </p:grpSpPr>
          <p:sp>
            <p:nvSpPr>
              <p:cNvPr id="18583" name="Rectangle 151"/>
              <p:cNvSpPr>
                <a:spLocks noChangeArrowheads="1"/>
              </p:cNvSpPr>
              <p:nvPr/>
            </p:nvSpPr>
            <p:spPr bwMode="auto">
              <a:xfrm>
                <a:off x="5033" y="2640"/>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18584" name="Text Box 152"/>
              <p:cNvSpPr txBox="1">
                <a:spLocks noChangeArrowheads="1"/>
              </p:cNvSpPr>
              <p:nvPr/>
            </p:nvSpPr>
            <p:spPr bwMode="auto">
              <a:xfrm>
                <a:off x="5038" y="2665"/>
                <a:ext cx="290"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19</a:t>
                </a:r>
              </a:p>
            </p:txBody>
          </p:sp>
        </p:grpSp>
      </p:grpSp>
      <p:sp>
        <p:nvSpPr>
          <p:cNvPr id="18587" name="Rectangle 155"/>
          <p:cNvSpPr>
            <a:spLocks noChangeArrowheads="1"/>
          </p:cNvSpPr>
          <p:nvPr/>
        </p:nvSpPr>
        <p:spPr bwMode="auto">
          <a:xfrm>
            <a:off x="4800600" y="1676400"/>
            <a:ext cx="3276600" cy="533400"/>
          </a:xfrm>
          <a:prstGeom prst="rect">
            <a:avLst/>
          </a:prstGeom>
          <a:solidFill>
            <a:schemeClr val="folHlink"/>
          </a:solidFill>
          <a:ln w="31750">
            <a:solidFill>
              <a:srgbClr val="FF0000"/>
            </a:solidFill>
            <a:miter lim="800000"/>
            <a:headEnd type="none" w="sm" len="sm"/>
            <a:tailEnd type="none" w="sm" len="sm"/>
          </a:ln>
          <a:effectLst/>
        </p:spPr>
        <p:txBody>
          <a:bodyPr wrap="none" anchor="ctr"/>
          <a:lstStyle/>
          <a:p>
            <a:pPr algn="ctr"/>
            <a:endParaRPr lang="en-US"/>
          </a:p>
        </p:txBody>
      </p:sp>
      <p:sp>
        <p:nvSpPr>
          <p:cNvPr id="18588" name="Line 156"/>
          <p:cNvSpPr>
            <a:spLocks noChangeShapeType="1"/>
          </p:cNvSpPr>
          <p:nvPr/>
        </p:nvSpPr>
        <p:spPr bwMode="auto">
          <a:xfrm>
            <a:off x="5638800" y="1676400"/>
            <a:ext cx="0" cy="533400"/>
          </a:xfrm>
          <a:prstGeom prst="line">
            <a:avLst/>
          </a:prstGeom>
          <a:noFill/>
          <a:ln w="31750">
            <a:solidFill>
              <a:srgbClr val="FF0000"/>
            </a:solidFill>
            <a:round/>
            <a:headEnd type="none" w="sm" len="sm"/>
            <a:tailEnd type="none" w="sm" len="sm"/>
          </a:ln>
          <a:effectLst/>
        </p:spPr>
        <p:txBody>
          <a:bodyPr/>
          <a:lstStyle/>
          <a:p>
            <a:endParaRPr lang="en-IN"/>
          </a:p>
        </p:txBody>
      </p:sp>
      <p:sp>
        <p:nvSpPr>
          <p:cNvPr id="18589" name="Line 157"/>
          <p:cNvSpPr>
            <a:spLocks noChangeShapeType="1"/>
          </p:cNvSpPr>
          <p:nvPr/>
        </p:nvSpPr>
        <p:spPr bwMode="auto">
          <a:xfrm>
            <a:off x="5943600" y="1676400"/>
            <a:ext cx="0" cy="533400"/>
          </a:xfrm>
          <a:prstGeom prst="line">
            <a:avLst/>
          </a:prstGeom>
          <a:noFill/>
          <a:ln w="31750">
            <a:solidFill>
              <a:srgbClr val="FF0000"/>
            </a:solidFill>
            <a:round/>
            <a:headEnd type="none" w="sm" len="sm"/>
            <a:tailEnd type="none" w="sm" len="sm"/>
          </a:ln>
          <a:effectLst/>
        </p:spPr>
        <p:txBody>
          <a:bodyPr/>
          <a:lstStyle/>
          <a:p>
            <a:endParaRPr lang="en-IN"/>
          </a:p>
        </p:txBody>
      </p:sp>
      <p:sp>
        <p:nvSpPr>
          <p:cNvPr id="18590" name="Line 158"/>
          <p:cNvSpPr>
            <a:spLocks noChangeShapeType="1"/>
          </p:cNvSpPr>
          <p:nvPr/>
        </p:nvSpPr>
        <p:spPr bwMode="auto">
          <a:xfrm>
            <a:off x="6934200" y="1676400"/>
            <a:ext cx="0" cy="533400"/>
          </a:xfrm>
          <a:prstGeom prst="line">
            <a:avLst/>
          </a:prstGeom>
          <a:noFill/>
          <a:ln w="31750">
            <a:solidFill>
              <a:srgbClr val="FF0000"/>
            </a:solidFill>
            <a:round/>
            <a:headEnd type="none" w="sm" len="sm"/>
            <a:tailEnd type="none" w="sm" len="sm"/>
          </a:ln>
          <a:effectLst/>
        </p:spPr>
        <p:txBody>
          <a:bodyPr/>
          <a:lstStyle/>
          <a:p>
            <a:endParaRPr lang="en-IN"/>
          </a:p>
        </p:txBody>
      </p:sp>
      <p:sp>
        <p:nvSpPr>
          <p:cNvPr id="18591" name="Line 159"/>
          <p:cNvSpPr>
            <a:spLocks noChangeShapeType="1"/>
          </p:cNvSpPr>
          <p:nvPr/>
        </p:nvSpPr>
        <p:spPr bwMode="auto">
          <a:xfrm>
            <a:off x="7239000" y="1676400"/>
            <a:ext cx="0" cy="533400"/>
          </a:xfrm>
          <a:prstGeom prst="line">
            <a:avLst/>
          </a:prstGeom>
          <a:noFill/>
          <a:ln w="31750">
            <a:solidFill>
              <a:srgbClr val="FF0000"/>
            </a:solidFill>
            <a:round/>
            <a:headEnd type="none" w="sm" len="sm"/>
            <a:tailEnd type="none" w="sm" len="sm"/>
          </a:ln>
          <a:effectLst/>
        </p:spPr>
        <p:txBody>
          <a:bodyPr/>
          <a:lstStyle/>
          <a:p>
            <a:endParaRPr lang="en-IN"/>
          </a:p>
        </p:txBody>
      </p:sp>
      <p:grpSp>
        <p:nvGrpSpPr>
          <p:cNvPr id="11" name="Group 160"/>
          <p:cNvGrpSpPr>
            <a:grpSpLocks/>
          </p:cNvGrpSpPr>
          <p:nvPr/>
        </p:nvGrpSpPr>
        <p:grpSpPr bwMode="auto">
          <a:xfrm>
            <a:off x="5638800" y="2209800"/>
            <a:ext cx="304800" cy="854075"/>
            <a:chOff x="3456" y="3206"/>
            <a:chExt cx="192" cy="538"/>
          </a:xfrm>
        </p:grpSpPr>
        <p:sp>
          <p:nvSpPr>
            <p:cNvPr id="18593" name="Line 161"/>
            <p:cNvSpPr>
              <a:spLocks noChangeShapeType="1"/>
            </p:cNvSpPr>
            <p:nvPr/>
          </p:nvSpPr>
          <p:spPr bwMode="auto">
            <a:xfrm flipV="1">
              <a:off x="3552"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18594" name="Text Box 162"/>
            <p:cNvSpPr txBox="1">
              <a:spLocks noChangeArrowheads="1"/>
            </p:cNvSpPr>
            <p:nvPr/>
          </p:nvSpPr>
          <p:spPr bwMode="auto">
            <a:xfrm>
              <a:off x="3456" y="3494"/>
              <a:ext cx="192"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i</a:t>
              </a:r>
            </a:p>
          </p:txBody>
        </p:sp>
      </p:grpSp>
      <p:grpSp>
        <p:nvGrpSpPr>
          <p:cNvPr id="12" name="Group 163"/>
          <p:cNvGrpSpPr>
            <a:grpSpLocks/>
          </p:cNvGrpSpPr>
          <p:nvPr/>
        </p:nvGrpSpPr>
        <p:grpSpPr bwMode="auto">
          <a:xfrm>
            <a:off x="6934200" y="2209800"/>
            <a:ext cx="381000" cy="838200"/>
            <a:chOff x="4992" y="3206"/>
            <a:chExt cx="240" cy="528"/>
          </a:xfrm>
        </p:grpSpPr>
        <p:sp>
          <p:nvSpPr>
            <p:cNvPr id="18596" name="Line 164"/>
            <p:cNvSpPr>
              <a:spLocks noChangeShapeType="1"/>
            </p:cNvSpPr>
            <p:nvPr/>
          </p:nvSpPr>
          <p:spPr bwMode="auto">
            <a:xfrm flipV="1">
              <a:off x="5088"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18597" name="Text Box 165"/>
            <p:cNvSpPr txBox="1">
              <a:spLocks noChangeArrowheads="1"/>
            </p:cNvSpPr>
            <p:nvPr/>
          </p:nvSpPr>
          <p:spPr bwMode="auto">
            <a:xfrm>
              <a:off x="4992" y="3484"/>
              <a:ext cx="240"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j</a:t>
              </a:r>
            </a:p>
          </p:txBody>
        </p:sp>
      </p:grpSp>
      <p:sp>
        <p:nvSpPr>
          <p:cNvPr id="18599" name="Text Box 167"/>
          <p:cNvSpPr txBox="1">
            <a:spLocks noChangeArrowheads="1"/>
          </p:cNvSpPr>
          <p:nvPr/>
        </p:nvSpPr>
        <p:spPr bwMode="auto">
          <a:xfrm>
            <a:off x="4724400" y="1752600"/>
            <a:ext cx="996950" cy="366713"/>
          </a:xfrm>
          <a:prstGeom prst="rect">
            <a:avLst/>
          </a:prstGeom>
          <a:noFill/>
          <a:ln w="31750">
            <a:noFill/>
            <a:miter lim="800000"/>
            <a:headEnd type="none" w="sm" len="sm"/>
            <a:tailEnd type="none" w="sm" len="sm"/>
          </a:ln>
          <a:effectLst/>
        </p:spPr>
        <p:txBody>
          <a:bodyPr wrap="none">
            <a:spAutoFit/>
          </a:bodyPr>
          <a:lstStyle/>
          <a:p>
            <a:pPr>
              <a:buFont typeface="Monotype Sorts" pitchFamily="2" charset="2"/>
              <a:buNone/>
            </a:pPr>
            <a:r>
              <a:rPr lang="en-US" sz="1800" b="0">
                <a:solidFill>
                  <a:schemeClr val="bg1"/>
                </a:solidFill>
              </a:rPr>
              <a:t>&lt;= pivot</a:t>
            </a:r>
          </a:p>
        </p:txBody>
      </p:sp>
      <p:sp>
        <p:nvSpPr>
          <p:cNvPr id="18600" name="Text Box 168"/>
          <p:cNvSpPr txBox="1">
            <a:spLocks noChangeArrowheads="1"/>
          </p:cNvSpPr>
          <p:nvPr/>
        </p:nvSpPr>
        <p:spPr bwMode="auto">
          <a:xfrm>
            <a:off x="7156450" y="1766888"/>
            <a:ext cx="996950" cy="366712"/>
          </a:xfrm>
          <a:prstGeom prst="rect">
            <a:avLst/>
          </a:prstGeom>
          <a:noFill/>
          <a:ln w="31750">
            <a:noFill/>
            <a:miter lim="800000"/>
            <a:headEnd type="none" w="sm" len="sm"/>
            <a:tailEnd type="none" w="sm" len="sm"/>
          </a:ln>
          <a:effectLst/>
        </p:spPr>
        <p:txBody>
          <a:bodyPr wrap="none">
            <a:spAutoFit/>
          </a:bodyPr>
          <a:lstStyle/>
          <a:p>
            <a:pPr>
              <a:buFont typeface="Monotype Sorts" pitchFamily="2" charset="2"/>
              <a:buNone/>
            </a:pPr>
            <a:r>
              <a:rPr lang="en-US" sz="1800" b="0">
                <a:solidFill>
                  <a:schemeClr val="bg1"/>
                </a:solidFill>
              </a:rPr>
              <a:t>&gt;= pivot</a:t>
            </a:r>
          </a:p>
        </p:txBody>
      </p:sp>
      <p:sp>
        <p:nvSpPr>
          <p:cNvPr id="18602" name="Rectangle 170"/>
          <p:cNvSpPr>
            <a:spLocks noChangeArrowheads="1"/>
          </p:cNvSpPr>
          <p:nvPr/>
        </p:nvSpPr>
        <p:spPr bwMode="auto">
          <a:xfrm>
            <a:off x="1066800" y="1981200"/>
            <a:ext cx="2971800" cy="762000"/>
          </a:xfrm>
          <a:prstGeom prst="rect">
            <a:avLst/>
          </a:prstGeom>
          <a:noFill/>
          <a:ln w="31750">
            <a:solidFill>
              <a:schemeClr val="tx1"/>
            </a:solidFill>
            <a:miter lim="800000"/>
            <a:headEnd type="none" w="sm" len="sm"/>
            <a:tailEnd type="none" w="sm" len="sm"/>
          </a:ln>
          <a:effectLst/>
        </p:spPr>
        <p:txBody>
          <a:bodyPr wrap="none" anchor="ct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143108" y="685800"/>
            <a:ext cx="6848492" cy="1143000"/>
          </a:xfrm>
        </p:spPr>
        <p:txBody>
          <a:bodyPr/>
          <a:lstStyle/>
          <a:p>
            <a:r>
              <a:rPr lang="en-US" altLang="zh-CN" dirty="0">
                <a:ea typeface="SimSun" pitchFamily="2" charset="-122"/>
              </a:rPr>
              <a:t>Partitioning Strategy</a:t>
            </a:r>
          </a:p>
        </p:txBody>
      </p:sp>
      <p:sp>
        <p:nvSpPr>
          <p:cNvPr id="20483" name="Rectangle 3"/>
          <p:cNvSpPr>
            <a:spLocks noGrp="1" noChangeArrowheads="1"/>
          </p:cNvSpPr>
          <p:nvPr>
            <p:ph type="body" idx="1"/>
          </p:nvPr>
        </p:nvSpPr>
        <p:spPr>
          <a:xfrm>
            <a:off x="609600" y="1600200"/>
            <a:ext cx="7848600" cy="3048000"/>
          </a:xfrm>
        </p:spPr>
        <p:txBody>
          <a:bodyPr/>
          <a:lstStyle/>
          <a:p>
            <a:pPr>
              <a:lnSpc>
                <a:spcPct val="90000"/>
              </a:lnSpc>
            </a:pPr>
            <a:r>
              <a:rPr lang="en-US" altLang="zh-CN" sz="2400">
                <a:ea typeface="SimSun" pitchFamily="2" charset="-122"/>
              </a:rPr>
              <a:t>When i and j have stopped and i is to the left of j (thus legal)</a:t>
            </a:r>
          </a:p>
          <a:p>
            <a:pPr lvl="1">
              <a:lnSpc>
                <a:spcPct val="90000"/>
              </a:lnSpc>
            </a:pPr>
            <a:r>
              <a:rPr lang="en-US" altLang="zh-CN" sz="2000">
                <a:ea typeface="SimSun" pitchFamily="2" charset="-122"/>
              </a:rPr>
              <a:t>Swap A[i] and A[j]</a:t>
            </a:r>
          </a:p>
          <a:p>
            <a:pPr lvl="2">
              <a:lnSpc>
                <a:spcPct val="90000"/>
              </a:lnSpc>
            </a:pPr>
            <a:r>
              <a:rPr lang="en-US" altLang="zh-CN" sz="1800">
                <a:ea typeface="SimSun" pitchFamily="2" charset="-122"/>
              </a:rPr>
              <a:t>The large element is pushed to the right and the small element is pushed to the left</a:t>
            </a:r>
          </a:p>
          <a:p>
            <a:pPr lvl="1">
              <a:lnSpc>
                <a:spcPct val="90000"/>
              </a:lnSpc>
            </a:pPr>
            <a:r>
              <a:rPr lang="en-US" altLang="zh-CN" sz="2000">
                <a:ea typeface="SimSun" pitchFamily="2" charset="-122"/>
              </a:rPr>
              <a:t>After swapping</a:t>
            </a:r>
          </a:p>
          <a:p>
            <a:pPr lvl="2">
              <a:lnSpc>
                <a:spcPct val="90000"/>
              </a:lnSpc>
            </a:pPr>
            <a:r>
              <a:rPr lang="en-US" altLang="zh-CN" sz="1800">
                <a:ea typeface="SimSun" pitchFamily="2" charset="-122"/>
              </a:rPr>
              <a:t>A[i] &lt;= pivot</a:t>
            </a:r>
          </a:p>
          <a:p>
            <a:pPr lvl="2">
              <a:lnSpc>
                <a:spcPct val="90000"/>
              </a:lnSpc>
            </a:pPr>
            <a:r>
              <a:rPr lang="en-US" altLang="zh-CN" sz="1800">
                <a:ea typeface="SimSun" pitchFamily="2" charset="-122"/>
              </a:rPr>
              <a:t>A[j] &gt;= pivot</a:t>
            </a:r>
          </a:p>
          <a:p>
            <a:pPr lvl="1">
              <a:lnSpc>
                <a:spcPct val="90000"/>
              </a:lnSpc>
            </a:pPr>
            <a:r>
              <a:rPr lang="en-US" altLang="zh-CN" sz="2000">
                <a:ea typeface="SimSun" pitchFamily="2" charset="-122"/>
              </a:rPr>
              <a:t>Repeat the process until i and j cross</a:t>
            </a:r>
          </a:p>
        </p:txBody>
      </p:sp>
      <p:sp>
        <p:nvSpPr>
          <p:cNvPr id="20510" name="AutoShape 30"/>
          <p:cNvSpPr>
            <a:spLocks noChangeArrowheads="1"/>
          </p:cNvSpPr>
          <p:nvPr/>
        </p:nvSpPr>
        <p:spPr bwMode="auto">
          <a:xfrm>
            <a:off x="4343400" y="5181600"/>
            <a:ext cx="457200" cy="304800"/>
          </a:xfrm>
          <a:prstGeom prst="rightArrow">
            <a:avLst>
              <a:gd name="adj1" fmla="val 50000"/>
              <a:gd name="adj2" fmla="val 37500"/>
            </a:avLst>
          </a:prstGeom>
          <a:solidFill>
            <a:schemeClr val="accent1"/>
          </a:solidFill>
          <a:ln w="31750">
            <a:solidFill>
              <a:schemeClr val="folHlink"/>
            </a:solidFill>
            <a:miter lim="800000"/>
            <a:headEnd type="none" w="sm" len="sm"/>
            <a:tailEnd type="none" w="sm" len="sm"/>
          </a:ln>
          <a:effectLst/>
        </p:spPr>
        <p:txBody>
          <a:bodyPr wrap="none" anchor="ctr"/>
          <a:lstStyle/>
          <a:p>
            <a:endParaRPr lang="en-IN"/>
          </a:p>
        </p:txBody>
      </p:sp>
      <p:sp>
        <p:nvSpPr>
          <p:cNvPr id="20537" name="Text Box 57"/>
          <p:cNvSpPr txBox="1">
            <a:spLocks noChangeArrowheads="1"/>
          </p:cNvSpPr>
          <p:nvPr/>
        </p:nvSpPr>
        <p:spPr bwMode="auto">
          <a:xfrm>
            <a:off x="4114800" y="4724400"/>
            <a:ext cx="990600" cy="396875"/>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swap</a:t>
            </a:r>
          </a:p>
        </p:txBody>
      </p:sp>
      <p:grpSp>
        <p:nvGrpSpPr>
          <p:cNvPr id="2" name="Group 61"/>
          <p:cNvGrpSpPr>
            <a:grpSpLocks/>
          </p:cNvGrpSpPr>
          <p:nvPr/>
        </p:nvGrpSpPr>
        <p:grpSpPr bwMode="auto">
          <a:xfrm>
            <a:off x="1077913" y="5715000"/>
            <a:ext cx="304800" cy="854075"/>
            <a:chOff x="3456" y="3206"/>
            <a:chExt cx="192" cy="538"/>
          </a:xfrm>
        </p:grpSpPr>
        <p:sp>
          <p:nvSpPr>
            <p:cNvPr id="20542" name="Line 62"/>
            <p:cNvSpPr>
              <a:spLocks noChangeShapeType="1"/>
            </p:cNvSpPr>
            <p:nvPr/>
          </p:nvSpPr>
          <p:spPr bwMode="auto">
            <a:xfrm flipV="1">
              <a:off x="3552"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20543" name="Text Box 63"/>
            <p:cNvSpPr txBox="1">
              <a:spLocks noChangeArrowheads="1"/>
            </p:cNvSpPr>
            <p:nvPr/>
          </p:nvSpPr>
          <p:spPr bwMode="auto">
            <a:xfrm>
              <a:off x="3456" y="3494"/>
              <a:ext cx="192"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i</a:t>
              </a:r>
            </a:p>
          </p:txBody>
        </p:sp>
      </p:grpSp>
      <p:grpSp>
        <p:nvGrpSpPr>
          <p:cNvPr id="3" name="Group 64"/>
          <p:cNvGrpSpPr>
            <a:grpSpLocks/>
          </p:cNvGrpSpPr>
          <p:nvPr/>
        </p:nvGrpSpPr>
        <p:grpSpPr bwMode="auto">
          <a:xfrm>
            <a:off x="2449513" y="5715000"/>
            <a:ext cx="381000" cy="838200"/>
            <a:chOff x="4992" y="3206"/>
            <a:chExt cx="240" cy="528"/>
          </a:xfrm>
        </p:grpSpPr>
        <p:sp>
          <p:nvSpPr>
            <p:cNvPr id="20545" name="Line 65"/>
            <p:cNvSpPr>
              <a:spLocks noChangeShapeType="1"/>
            </p:cNvSpPr>
            <p:nvPr/>
          </p:nvSpPr>
          <p:spPr bwMode="auto">
            <a:xfrm flipV="1">
              <a:off x="5088"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20546" name="Text Box 66"/>
            <p:cNvSpPr txBox="1">
              <a:spLocks noChangeArrowheads="1"/>
            </p:cNvSpPr>
            <p:nvPr/>
          </p:nvSpPr>
          <p:spPr bwMode="auto">
            <a:xfrm>
              <a:off x="4992" y="3484"/>
              <a:ext cx="240"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j</a:t>
              </a:r>
            </a:p>
          </p:txBody>
        </p:sp>
      </p:grpSp>
      <p:sp>
        <p:nvSpPr>
          <p:cNvPr id="20547" name="Rectangle 67"/>
          <p:cNvSpPr>
            <a:spLocks noChangeArrowheads="1"/>
          </p:cNvSpPr>
          <p:nvPr/>
        </p:nvSpPr>
        <p:spPr bwMode="auto">
          <a:xfrm>
            <a:off x="533400" y="51054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48" name="Text Box 68"/>
          <p:cNvSpPr txBox="1">
            <a:spLocks noChangeArrowheads="1"/>
          </p:cNvSpPr>
          <p:nvPr/>
        </p:nvSpPr>
        <p:spPr bwMode="auto">
          <a:xfrm>
            <a:off x="609600" y="5145088"/>
            <a:ext cx="322263"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5</a:t>
            </a:r>
          </a:p>
        </p:txBody>
      </p:sp>
      <p:sp>
        <p:nvSpPr>
          <p:cNvPr id="20549" name="Rectangle 69"/>
          <p:cNvSpPr>
            <a:spLocks noChangeArrowheads="1"/>
          </p:cNvSpPr>
          <p:nvPr/>
        </p:nvSpPr>
        <p:spPr bwMode="auto">
          <a:xfrm>
            <a:off x="990600" y="51054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50" name="Text Box 70"/>
          <p:cNvSpPr txBox="1">
            <a:spLocks noChangeArrowheads="1"/>
          </p:cNvSpPr>
          <p:nvPr/>
        </p:nvSpPr>
        <p:spPr bwMode="auto">
          <a:xfrm>
            <a:off x="1066800" y="5145088"/>
            <a:ext cx="322263"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rgbClr val="FF0000"/>
                </a:solidFill>
                <a:latin typeface="Tahoma" pitchFamily="34" charset="0"/>
              </a:rPr>
              <a:t>6</a:t>
            </a:r>
          </a:p>
        </p:txBody>
      </p:sp>
      <p:sp>
        <p:nvSpPr>
          <p:cNvPr id="20551" name="Rectangle 71"/>
          <p:cNvSpPr>
            <a:spLocks noChangeArrowheads="1"/>
          </p:cNvSpPr>
          <p:nvPr/>
        </p:nvSpPr>
        <p:spPr bwMode="auto">
          <a:xfrm>
            <a:off x="1447800" y="51054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52" name="Text Box 72"/>
          <p:cNvSpPr txBox="1">
            <a:spLocks noChangeArrowheads="1"/>
          </p:cNvSpPr>
          <p:nvPr/>
        </p:nvSpPr>
        <p:spPr bwMode="auto">
          <a:xfrm>
            <a:off x="1524000" y="5145088"/>
            <a:ext cx="322263"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4</a:t>
            </a:r>
          </a:p>
        </p:txBody>
      </p:sp>
      <p:grpSp>
        <p:nvGrpSpPr>
          <p:cNvPr id="4" name="Group 73"/>
          <p:cNvGrpSpPr>
            <a:grpSpLocks/>
          </p:cNvGrpSpPr>
          <p:nvPr/>
        </p:nvGrpSpPr>
        <p:grpSpPr bwMode="auto">
          <a:xfrm>
            <a:off x="3287713" y="5089529"/>
            <a:ext cx="457200" cy="538163"/>
            <a:chOff x="4169" y="2630"/>
            <a:chExt cx="288" cy="339"/>
          </a:xfrm>
        </p:grpSpPr>
        <p:sp>
          <p:nvSpPr>
            <p:cNvPr id="20554" name="Rectangle 74"/>
            <p:cNvSpPr>
              <a:spLocks noChangeArrowheads="1"/>
            </p:cNvSpPr>
            <p:nvPr/>
          </p:nvSpPr>
          <p:spPr bwMode="auto">
            <a:xfrm>
              <a:off x="4169" y="2630"/>
              <a:ext cx="288" cy="288"/>
            </a:xfrm>
            <a:prstGeom prst="rect">
              <a:avLst/>
            </a:prstGeom>
            <a:solidFill>
              <a:schemeClr val="accent1"/>
            </a:solidFill>
            <a:ln w="28575">
              <a:solidFill>
                <a:schemeClr val="tx1"/>
              </a:solidFill>
              <a:miter lim="800000"/>
              <a:headEnd/>
              <a:tailEnd/>
            </a:ln>
            <a:effectLst/>
          </p:spPr>
          <p:txBody>
            <a:bodyPr wrap="none" anchor="ctr"/>
            <a:lstStyle/>
            <a:p>
              <a:endParaRPr lang="en-IN"/>
            </a:p>
          </p:txBody>
        </p:sp>
        <p:sp>
          <p:nvSpPr>
            <p:cNvPr id="20555" name="Text Box 75"/>
            <p:cNvSpPr txBox="1">
              <a:spLocks noChangeArrowheads="1"/>
            </p:cNvSpPr>
            <p:nvPr/>
          </p:nvSpPr>
          <p:spPr bwMode="auto">
            <a:xfrm>
              <a:off x="4227" y="2678"/>
              <a:ext cx="222" cy="291"/>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dirty="0">
                  <a:latin typeface="Tahoma" pitchFamily="34" charset="0"/>
                </a:rPr>
                <a:t>6</a:t>
              </a:r>
            </a:p>
          </p:txBody>
        </p:sp>
      </p:grpSp>
      <p:sp>
        <p:nvSpPr>
          <p:cNvPr id="20556" name="Rectangle 76"/>
          <p:cNvSpPr>
            <a:spLocks noChangeArrowheads="1"/>
          </p:cNvSpPr>
          <p:nvPr/>
        </p:nvSpPr>
        <p:spPr bwMode="auto">
          <a:xfrm>
            <a:off x="2362200" y="51054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57" name="Text Box 77"/>
          <p:cNvSpPr txBox="1">
            <a:spLocks noChangeArrowheads="1"/>
          </p:cNvSpPr>
          <p:nvPr/>
        </p:nvSpPr>
        <p:spPr bwMode="auto">
          <a:xfrm>
            <a:off x="2438400" y="5145088"/>
            <a:ext cx="322263"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rgbClr val="FF0000"/>
                </a:solidFill>
                <a:latin typeface="Tahoma" pitchFamily="34" charset="0"/>
              </a:rPr>
              <a:t>3</a:t>
            </a:r>
          </a:p>
        </p:txBody>
      </p:sp>
      <p:sp>
        <p:nvSpPr>
          <p:cNvPr id="20558" name="Rectangle 78"/>
          <p:cNvSpPr>
            <a:spLocks noChangeArrowheads="1"/>
          </p:cNvSpPr>
          <p:nvPr/>
        </p:nvSpPr>
        <p:spPr bwMode="auto">
          <a:xfrm>
            <a:off x="2819400" y="51054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59" name="Text Box 79"/>
          <p:cNvSpPr txBox="1">
            <a:spLocks noChangeArrowheads="1"/>
          </p:cNvSpPr>
          <p:nvPr/>
        </p:nvSpPr>
        <p:spPr bwMode="auto">
          <a:xfrm>
            <a:off x="2827338" y="5145088"/>
            <a:ext cx="460375"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12</a:t>
            </a:r>
          </a:p>
        </p:txBody>
      </p:sp>
      <p:grpSp>
        <p:nvGrpSpPr>
          <p:cNvPr id="5" name="Group 80"/>
          <p:cNvGrpSpPr>
            <a:grpSpLocks/>
          </p:cNvGrpSpPr>
          <p:nvPr/>
        </p:nvGrpSpPr>
        <p:grpSpPr bwMode="auto">
          <a:xfrm>
            <a:off x="1905000" y="5105400"/>
            <a:ext cx="468313" cy="457200"/>
            <a:chOff x="5033" y="2640"/>
            <a:chExt cx="295" cy="288"/>
          </a:xfrm>
        </p:grpSpPr>
        <p:sp>
          <p:nvSpPr>
            <p:cNvPr id="20561" name="Rectangle 81"/>
            <p:cNvSpPr>
              <a:spLocks noChangeArrowheads="1"/>
            </p:cNvSpPr>
            <p:nvPr/>
          </p:nvSpPr>
          <p:spPr bwMode="auto">
            <a:xfrm>
              <a:off x="5033" y="2640"/>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62" name="Text Box 82"/>
            <p:cNvSpPr txBox="1">
              <a:spLocks noChangeArrowheads="1"/>
            </p:cNvSpPr>
            <p:nvPr/>
          </p:nvSpPr>
          <p:spPr bwMode="auto">
            <a:xfrm>
              <a:off x="5038" y="2665"/>
              <a:ext cx="290"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19</a:t>
              </a:r>
            </a:p>
          </p:txBody>
        </p:sp>
      </p:grpSp>
      <p:grpSp>
        <p:nvGrpSpPr>
          <p:cNvPr id="6" name="Group 86"/>
          <p:cNvGrpSpPr>
            <a:grpSpLocks/>
          </p:cNvGrpSpPr>
          <p:nvPr/>
        </p:nvGrpSpPr>
        <p:grpSpPr bwMode="auto">
          <a:xfrm>
            <a:off x="5867400" y="5715000"/>
            <a:ext cx="304800" cy="854075"/>
            <a:chOff x="3456" y="3206"/>
            <a:chExt cx="192" cy="538"/>
          </a:xfrm>
        </p:grpSpPr>
        <p:sp>
          <p:nvSpPr>
            <p:cNvPr id="20567" name="Line 87"/>
            <p:cNvSpPr>
              <a:spLocks noChangeShapeType="1"/>
            </p:cNvSpPr>
            <p:nvPr/>
          </p:nvSpPr>
          <p:spPr bwMode="auto">
            <a:xfrm flipV="1">
              <a:off x="3552"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20568" name="Text Box 88"/>
            <p:cNvSpPr txBox="1">
              <a:spLocks noChangeArrowheads="1"/>
            </p:cNvSpPr>
            <p:nvPr/>
          </p:nvSpPr>
          <p:spPr bwMode="auto">
            <a:xfrm>
              <a:off x="3456" y="3494"/>
              <a:ext cx="192"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i</a:t>
              </a:r>
            </a:p>
          </p:txBody>
        </p:sp>
      </p:grpSp>
      <p:grpSp>
        <p:nvGrpSpPr>
          <p:cNvPr id="7" name="Group 89"/>
          <p:cNvGrpSpPr>
            <a:grpSpLocks/>
          </p:cNvGrpSpPr>
          <p:nvPr/>
        </p:nvGrpSpPr>
        <p:grpSpPr bwMode="auto">
          <a:xfrm>
            <a:off x="7239000" y="5715000"/>
            <a:ext cx="381000" cy="838200"/>
            <a:chOff x="4992" y="3206"/>
            <a:chExt cx="240" cy="528"/>
          </a:xfrm>
        </p:grpSpPr>
        <p:sp>
          <p:nvSpPr>
            <p:cNvPr id="20570" name="Line 90"/>
            <p:cNvSpPr>
              <a:spLocks noChangeShapeType="1"/>
            </p:cNvSpPr>
            <p:nvPr/>
          </p:nvSpPr>
          <p:spPr bwMode="auto">
            <a:xfrm flipV="1">
              <a:off x="5088"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20571" name="Text Box 91"/>
            <p:cNvSpPr txBox="1">
              <a:spLocks noChangeArrowheads="1"/>
            </p:cNvSpPr>
            <p:nvPr/>
          </p:nvSpPr>
          <p:spPr bwMode="auto">
            <a:xfrm>
              <a:off x="4992" y="3484"/>
              <a:ext cx="240"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j</a:t>
              </a:r>
            </a:p>
          </p:txBody>
        </p:sp>
      </p:grpSp>
      <p:sp>
        <p:nvSpPr>
          <p:cNvPr id="20572" name="Rectangle 92"/>
          <p:cNvSpPr>
            <a:spLocks noChangeArrowheads="1"/>
          </p:cNvSpPr>
          <p:nvPr/>
        </p:nvSpPr>
        <p:spPr bwMode="auto">
          <a:xfrm>
            <a:off x="5322888" y="51054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73" name="Text Box 93"/>
          <p:cNvSpPr txBox="1">
            <a:spLocks noChangeArrowheads="1"/>
          </p:cNvSpPr>
          <p:nvPr/>
        </p:nvSpPr>
        <p:spPr bwMode="auto">
          <a:xfrm>
            <a:off x="5399088" y="51450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5</a:t>
            </a:r>
          </a:p>
        </p:txBody>
      </p:sp>
      <p:sp>
        <p:nvSpPr>
          <p:cNvPr id="20574" name="Rectangle 94"/>
          <p:cNvSpPr>
            <a:spLocks noChangeArrowheads="1"/>
          </p:cNvSpPr>
          <p:nvPr/>
        </p:nvSpPr>
        <p:spPr bwMode="auto">
          <a:xfrm>
            <a:off x="5780088" y="51054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75" name="Text Box 95"/>
          <p:cNvSpPr txBox="1">
            <a:spLocks noChangeArrowheads="1"/>
          </p:cNvSpPr>
          <p:nvPr/>
        </p:nvSpPr>
        <p:spPr bwMode="auto">
          <a:xfrm>
            <a:off x="5856288" y="51450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rgbClr val="FF0000"/>
                </a:solidFill>
                <a:latin typeface="Tahoma" pitchFamily="34" charset="0"/>
              </a:rPr>
              <a:t>3</a:t>
            </a:r>
          </a:p>
        </p:txBody>
      </p:sp>
      <p:sp>
        <p:nvSpPr>
          <p:cNvPr id="20576" name="Rectangle 96"/>
          <p:cNvSpPr>
            <a:spLocks noChangeArrowheads="1"/>
          </p:cNvSpPr>
          <p:nvPr/>
        </p:nvSpPr>
        <p:spPr bwMode="auto">
          <a:xfrm>
            <a:off x="6237288" y="51054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77" name="Text Box 97"/>
          <p:cNvSpPr txBox="1">
            <a:spLocks noChangeArrowheads="1"/>
          </p:cNvSpPr>
          <p:nvPr/>
        </p:nvSpPr>
        <p:spPr bwMode="auto">
          <a:xfrm>
            <a:off x="6313488" y="51450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4</a:t>
            </a:r>
          </a:p>
        </p:txBody>
      </p:sp>
      <p:grpSp>
        <p:nvGrpSpPr>
          <p:cNvPr id="8" name="Group 98"/>
          <p:cNvGrpSpPr>
            <a:grpSpLocks/>
          </p:cNvGrpSpPr>
          <p:nvPr/>
        </p:nvGrpSpPr>
        <p:grpSpPr bwMode="auto">
          <a:xfrm>
            <a:off x="8077200" y="5105404"/>
            <a:ext cx="457200" cy="522288"/>
            <a:chOff x="4169" y="2640"/>
            <a:chExt cx="288" cy="329"/>
          </a:xfrm>
        </p:grpSpPr>
        <p:sp>
          <p:nvSpPr>
            <p:cNvPr id="20579" name="Rectangle 99"/>
            <p:cNvSpPr>
              <a:spLocks noChangeArrowheads="1"/>
            </p:cNvSpPr>
            <p:nvPr/>
          </p:nvSpPr>
          <p:spPr bwMode="auto">
            <a:xfrm>
              <a:off x="4169" y="2640"/>
              <a:ext cx="288" cy="288"/>
            </a:xfrm>
            <a:prstGeom prst="rect">
              <a:avLst/>
            </a:prstGeom>
            <a:solidFill>
              <a:schemeClr val="accent1"/>
            </a:solidFill>
            <a:ln w="28575">
              <a:solidFill>
                <a:schemeClr val="tx1"/>
              </a:solidFill>
              <a:miter lim="800000"/>
              <a:headEnd/>
              <a:tailEnd/>
            </a:ln>
            <a:effectLst/>
          </p:spPr>
          <p:txBody>
            <a:bodyPr wrap="none" anchor="ctr"/>
            <a:lstStyle/>
            <a:p>
              <a:endParaRPr lang="en-IN"/>
            </a:p>
          </p:txBody>
        </p:sp>
        <p:sp>
          <p:nvSpPr>
            <p:cNvPr id="20580" name="Text Box 100"/>
            <p:cNvSpPr txBox="1">
              <a:spLocks noChangeArrowheads="1"/>
            </p:cNvSpPr>
            <p:nvPr/>
          </p:nvSpPr>
          <p:spPr bwMode="auto">
            <a:xfrm>
              <a:off x="4227" y="2678"/>
              <a:ext cx="222" cy="291"/>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dirty="0">
                  <a:latin typeface="Tahoma" pitchFamily="34" charset="0"/>
                </a:rPr>
                <a:t>6</a:t>
              </a:r>
            </a:p>
          </p:txBody>
        </p:sp>
      </p:grpSp>
      <p:sp>
        <p:nvSpPr>
          <p:cNvPr id="20581" name="Rectangle 101"/>
          <p:cNvSpPr>
            <a:spLocks noChangeArrowheads="1"/>
          </p:cNvSpPr>
          <p:nvPr/>
        </p:nvSpPr>
        <p:spPr bwMode="auto">
          <a:xfrm>
            <a:off x="7151688" y="51054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82" name="Text Box 102"/>
          <p:cNvSpPr txBox="1">
            <a:spLocks noChangeArrowheads="1"/>
          </p:cNvSpPr>
          <p:nvPr/>
        </p:nvSpPr>
        <p:spPr bwMode="auto">
          <a:xfrm>
            <a:off x="7227888" y="51450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rgbClr val="FF0000"/>
                </a:solidFill>
                <a:latin typeface="Tahoma" pitchFamily="34" charset="0"/>
              </a:rPr>
              <a:t>6</a:t>
            </a:r>
          </a:p>
        </p:txBody>
      </p:sp>
      <p:sp>
        <p:nvSpPr>
          <p:cNvPr id="20583" name="Rectangle 103"/>
          <p:cNvSpPr>
            <a:spLocks noChangeArrowheads="1"/>
          </p:cNvSpPr>
          <p:nvPr/>
        </p:nvSpPr>
        <p:spPr bwMode="auto">
          <a:xfrm>
            <a:off x="7608888" y="51054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84" name="Text Box 104"/>
          <p:cNvSpPr txBox="1">
            <a:spLocks noChangeArrowheads="1"/>
          </p:cNvSpPr>
          <p:nvPr/>
        </p:nvSpPr>
        <p:spPr bwMode="auto">
          <a:xfrm>
            <a:off x="7616825" y="5145088"/>
            <a:ext cx="460375"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12</a:t>
            </a:r>
          </a:p>
        </p:txBody>
      </p:sp>
      <p:grpSp>
        <p:nvGrpSpPr>
          <p:cNvPr id="9" name="Group 105"/>
          <p:cNvGrpSpPr>
            <a:grpSpLocks/>
          </p:cNvGrpSpPr>
          <p:nvPr/>
        </p:nvGrpSpPr>
        <p:grpSpPr bwMode="auto">
          <a:xfrm>
            <a:off x="6694488" y="5105400"/>
            <a:ext cx="468312" cy="457200"/>
            <a:chOff x="5033" y="2640"/>
            <a:chExt cx="295" cy="288"/>
          </a:xfrm>
        </p:grpSpPr>
        <p:sp>
          <p:nvSpPr>
            <p:cNvPr id="20586" name="Rectangle 106"/>
            <p:cNvSpPr>
              <a:spLocks noChangeArrowheads="1"/>
            </p:cNvSpPr>
            <p:nvPr/>
          </p:nvSpPr>
          <p:spPr bwMode="auto">
            <a:xfrm>
              <a:off x="5033" y="2640"/>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0587" name="Text Box 107"/>
            <p:cNvSpPr txBox="1">
              <a:spLocks noChangeArrowheads="1"/>
            </p:cNvSpPr>
            <p:nvPr/>
          </p:nvSpPr>
          <p:spPr bwMode="auto">
            <a:xfrm>
              <a:off x="5038" y="2665"/>
              <a:ext cx="290"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500298" y="685800"/>
            <a:ext cx="6491302" cy="1143000"/>
          </a:xfrm>
        </p:spPr>
        <p:txBody>
          <a:bodyPr/>
          <a:lstStyle/>
          <a:p>
            <a:r>
              <a:rPr lang="en-US" altLang="zh-CN" dirty="0">
                <a:ea typeface="SimSun" pitchFamily="2" charset="-122"/>
              </a:rPr>
              <a:t>Partitioning Strategy</a:t>
            </a:r>
          </a:p>
        </p:txBody>
      </p:sp>
      <p:sp>
        <p:nvSpPr>
          <p:cNvPr id="21507" name="Rectangle 3"/>
          <p:cNvSpPr>
            <a:spLocks noGrp="1" noChangeArrowheads="1"/>
          </p:cNvSpPr>
          <p:nvPr>
            <p:ph type="body" idx="1"/>
          </p:nvPr>
        </p:nvSpPr>
        <p:spPr>
          <a:xfrm>
            <a:off x="381000" y="1828800"/>
            <a:ext cx="4876800" cy="4114800"/>
          </a:xfrm>
        </p:spPr>
        <p:txBody>
          <a:bodyPr/>
          <a:lstStyle/>
          <a:p>
            <a:r>
              <a:rPr lang="en-US" altLang="zh-CN" dirty="0">
                <a:ea typeface="SimSun" pitchFamily="2" charset="-122"/>
              </a:rPr>
              <a:t>When </a:t>
            </a:r>
            <a:r>
              <a:rPr lang="en-US" altLang="zh-CN" dirty="0" err="1">
                <a:ea typeface="SimSun" pitchFamily="2" charset="-122"/>
              </a:rPr>
              <a:t>i</a:t>
            </a:r>
            <a:r>
              <a:rPr lang="en-US" altLang="zh-CN" dirty="0">
                <a:ea typeface="SimSun" pitchFamily="2" charset="-122"/>
              </a:rPr>
              <a:t> and j have crossed</a:t>
            </a:r>
          </a:p>
          <a:p>
            <a:pPr lvl="1"/>
            <a:r>
              <a:rPr lang="en-US" altLang="zh-CN" dirty="0">
                <a:ea typeface="SimSun" pitchFamily="2" charset="-122"/>
              </a:rPr>
              <a:t>Swap A[</a:t>
            </a:r>
            <a:r>
              <a:rPr lang="en-US" altLang="zh-CN" dirty="0" err="1">
                <a:ea typeface="SimSun" pitchFamily="2" charset="-122"/>
              </a:rPr>
              <a:t>i</a:t>
            </a:r>
            <a:r>
              <a:rPr lang="en-US" altLang="zh-CN" dirty="0">
                <a:ea typeface="SimSun" pitchFamily="2" charset="-122"/>
              </a:rPr>
              <a:t>] and pivot</a:t>
            </a:r>
          </a:p>
          <a:p>
            <a:r>
              <a:rPr lang="en-US" altLang="zh-CN" dirty="0">
                <a:ea typeface="SimSun" pitchFamily="2" charset="-122"/>
              </a:rPr>
              <a:t>Result:</a:t>
            </a:r>
          </a:p>
          <a:p>
            <a:pPr lvl="1"/>
            <a:r>
              <a:rPr lang="en-US" altLang="zh-CN" dirty="0">
                <a:ea typeface="SimSun" pitchFamily="2" charset="-122"/>
              </a:rPr>
              <a:t>A[p] &lt;= pivot, for p &lt; </a:t>
            </a:r>
            <a:r>
              <a:rPr lang="en-US" altLang="zh-CN" dirty="0" err="1">
                <a:ea typeface="SimSun" pitchFamily="2" charset="-122"/>
              </a:rPr>
              <a:t>i</a:t>
            </a:r>
            <a:endParaRPr lang="en-US" altLang="zh-CN" dirty="0">
              <a:ea typeface="SimSun" pitchFamily="2" charset="-122"/>
            </a:endParaRPr>
          </a:p>
          <a:p>
            <a:pPr lvl="1"/>
            <a:r>
              <a:rPr lang="en-US" altLang="zh-CN" dirty="0">
                <a:ea typeface="SimSun" pitchFamily="2" charset="-122"/>
              </a:rPr>
              <a:t>A[p] &gt;= pivot, for p &gt; </a:t>
            </a:r>
            <a:r>
              <a:rPr lang="en-US" altLang="zh-CN" dirty="0" err="1">
                <a:ea typeface="SimSun" pitchFamily="2" charset="-122"/>
              </a:rPr>
              <a:t>i</a:t>
            </a:r>
            <a:endParaRPr lang="en-US" altLang="zh-CN" dirty="0">
              <a:ea typeface="SimSun" pitchFamily="2" charset="-122"/>
            </a:endParaRPr>
          </a:p>
        </p:txBody>
      </p:sp>
      <p:grpSp>
        <p:nvGrpSpPr>
          <p:cNvPr id="2" name="Group 111"/>
          <p:cNvGrpSpPr>
            <a:grpSpLocks/>
          </p:cNvGrpSpPr>
          <p:nvPr/>
        </p:nvGrpSpPr>
        <p:grpSpPr bwMode="auto">
          <a:xfrm>
            <a:off x="6096000" y="2133600"/>
            <a:ext cx="304800" cy="854075"/>
            <a:chOff x="3456" y="3206"/>
            <a:chExt cx="192" cy="538"/>
          </a:xfrm>
        </p:grpSpPr>
        <p:sp>
          <p:nvSpPr>
            <p:cNvPr id="21616" name="Line 112"/>
            <p:cNvSpPr>
              <a:spLocks noChangeShapeType="1"/>
            </p:cNvSpPr>
            <p:nvPr/>
          </p:nvSpPr>
          <p:spPr bwMode="auto">
            <a:xfrm flipV="1">
              <a:off x="3552"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21617" name="Text Box 113"/>
            <p:cNvSpPr txBox="1">
              <a:spLocks noChangeArrowheads="1"/>
            </p:cNvSpPr>
            <p:nvPr/>
          </p:nvSpPr>
          <p:spPr bwMode="auto">
            <a:xfrm>
              <a:off x="3456" y="3494"/>
              <a:ext cx="192"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i</a:t>
              </a:r>
            </a:p>
          </p:txBody>
        </p:sp>
      </p:grpSp>
      <p:grpSp>
        <p:nvGrpSpPr>
          <p:cNvPr id="3" name="Group 114"/>
          <p:cNvGrpSpPr>
            <a:grpSpLocks/>
          </p:cNvGrpSpPr>
          <p:nvPr/>
        </p:nvGrpSpPr>
        <p:grpSpPr bwMode="auto">
          <a:xfrm>
            <a:off x="7467600" y="2133600"/>
            <a:ext cx="381000" cy="838200"/>
            <a:chOff x="4992" y="3206"/>
            <a:chExt cx="240" cy="528"/>
          </a:xfrm>
        </p:grpSpPr>
        <p:sp>
          <p:nvSpPr>
            <p:cNvPr id="21619" name="Line 115"/>
            <p:cNvSpPr>
              <a:spLocks noChangeShapeType="1"/>
            </p:cNvSpPr>
            <p:nvPr/>
          </p:nvSpPr>
          <p:spPr bwMode="auto">
            <a:xfrm flipV="1">
              <a:off x="5088"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21620" name="Text Box 116"/>
            <p:cNvSpPr txBox="1">
              <a:spLocks noChangeArrowheads="1"/>
            </p:cNvSpPr>
            <p:nvPr/>
          </p:nvSpPr>
          <p:spPr bwMode="auto">
            <a:xfrm>
              <a:off x="4992" y="3484"/>
              <a:ext cx="240"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j</a:t>
              </a:r>
            </a:p>
          </p:txBody>
        </p:sp>
      </p:grpSp>
      <p:sp>
        <p:nvSpPr>
          <p:cNvPr id="21621" name="Rectangle 117"/>
          <p:cNvSpPr>
            <a:spLocks noChangeArrowheads="1"/>
          </p:cNvSpPr>
          <p:nvPr/>
        </p:nvSpPr>
        <p:spPr bwMode="auto">
          <a:xfrm>
            <a:off x="5551488" y="16002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22" name="Text Box 118"/>
          <p:cNvSpPr txBox="1">
            <a:spLocks noChangeArrowheads="1"/>
          </p:cNvSpPr>
          <p:nvPr/>
        </p:nvSpPr>
        <p:spPr bwMode="auto">
          <a:xfrm>
            <a:off x="5627688" y="16398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5</a:t>
            </a:r>
          </a:p>
        </p:txBody>
      </p:sp>
      <p:sp>
        <p:nvSpPr>
          <p:cNvPr id="21623" name="Rectangle 119"/>
          <p:cNvSpPr>
            <a:spLocks noChangeArrowheads="1"/>
          </p:cNvSpPr>
          <p:nvPr/>
        </p:nvSpPr>
        <p:spPr bwMode="auto">
          <a:xfrm>
            <a:off x="6008688" y="16002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24" name="Text Box 120"/>
          <p:cNvSpPr txBox="1">
            <a:spLocks noChangeArrowheads="1"/>
          </p:cNvSpPr>
          <p:nvPr/>
        </p:nvSpPr>
        <p:spPr bwMode="auto">
          <a:xfrm>
            <a:off x="6084888" y="16398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3</a:t>
            </a:r>
          </a:p>
        </p:txBody>
      </p:sp>
      <p:sp>
        <p:nvSpPr>
          <p:cNvPr id="21625" name="Rectangle 121"/>
          <p:cNvSpPr>
            <a:spLocks noChangeArrowheads="1"/>
          </p:cNvSpPr>
          <p:nvPr/>
        </p:nvSpPr>
        <p:spPr bwMode="auto">
          <a:xfrm>
            <a:off x="6465888" y="16002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26" name="Text Box 122"/>
          <p:cNvSpPr txBox="1">
            <a:spLocks noChangeArrowheads="1"/>
          </p:cNvSpPr>
          <p:nvPr/>
        </p:nvSpPr>
        <p:spPr bwMode="auto">
          <a:xfrm>
            <a:off x="6542088" y="16398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4</a:t>
            </a:r>
          </a:p>
        </p:txBody>
      </p:sp>
      <p:grpSp>
        <p:nvGrpSpPr>
          <p:cNvPr id="4" name="Group 123"/>
          <p:cNvGrpSpPr>
            <a:grpSpLocks/>
          </p:cNvGrpSpPr>
          <p:nvPr/>
        </p:nvGrpSpPr>
        <p:grpSpPr bwMode="auto">
          <a:xfrm>
            <a:off x="8305800" y="1600204"/>
            <a:ext cx="457200" cy="522288"/>
            <a:chOff x="4169" y="2640"/>
            <a:chExt cx="288" cy="329"/>
          </a:xfrm>
        </p:grpSpPr>
        <p:sp>
          <p:nvSpPr>
            <p:cNvPr id="21628" name="Rectangle 124"/>
            <p:cNvSpPr>
              <a:spLocks noChangeArrowheads="1"/>
            </p:cNvSpPr>
            <p:nvPr/>
          </p:nvSpPr>
          <p:spPr bwMode="auto">
            <a:xfrm>
              <a:off x="4169" y="2640"/>
              <a:ext cx="288" cy="288"/>
            </a:xfrm>
            <a:prstGeom prst="rect">
              <a:avLst/>
            </a:prstGeom>
            <a:solidFill>
              <a:schemeClr val="accent1"/>
            </a:solidFill>
            <a:ln w="28575">
              <a:solidFill>
                <a:schemeClr val="tx1"/>
              </a:solidFill>
              <a:miter lim="800000"/>
              <a:headEnd/>
              <a:tailEnd/>
            </a:ln>
            <a:effectLst/>
          </p:spPr>
          <p:txBody>
            <a:bodyPr wrap="none" anchor="ctr"/>
            <a:lstStyle/>
            <a:p>
              <a:endParaRPr lang="en-IN"/>
            </a:p>
          </p:txBody>
        </p:sp>
        <p:sp>
          <p:nvSpPr>
            <p:cNvPr id="21629" name="Text Box 125"/>
            <p:cNvSpPr txBox="1">
              <a:spLocks noChangeArrowheads="1"/>
            </p:cNvSpPr>
            <p:nvPr/>
          </p:nvSpPr>
          <p:spPr bwMode="auto">
            <a:xfrm>
              <a:off x="4227" y="2678"/>
              <a:ext cx="222" cy="291"/>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dirty="0">
                  <a:latin typeface="Tahoma" pitchFamily="34" charset="0"/>
                </a:rPr>
                <a:t>6</a:t>
              </a:r>
            </a:p>
          </p:txBody>
        </p:sp>
      </p:grpSp>
      <p:sp>
        <p:nvSpPr>
          <p:cNvPr id="21630" name="Rectangle 126"/>
          <p:cNvSpPr>
            <a:spLocks noChangeArrowheads="1"/>
          </p:cNvSpPr>
          <p:nvPr/>
        </p:nvSpPr>
        <p:spPr bwMode="auto">
          <a:xfrm>
            <a:off x="7380288" y="16002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31" name="Text Box 127"/>
          <p:cNvSpPr txBox="1">
            <a:spLocks noChangeArrowheads="1"/>
          </p:cNvSpPr>
          <p:nvPr/>
        </p:nvSpPr>
        <p:spPr bwMode="auto">
          <a:xfrm>
            <a:off x="7456488" y="16398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6</a:t>
            </a:r>
          </a:p>
        </p:txBody>
      </p:sp>
      <p:sp>
        <p:nvSpPr>
          <p:cNvPr id="21632" name="Rectangle 128"/>
          <p:cNvSpPr>
            <a:spLocks noChangeArrowheads="1"/>
          </p:cNvSpPr>
          <p:nvPr/>
        </p:nvSpPr>
        <p:spPr bwMode="auto">
          <a:xfrm>
            <a:off x="7837488" y="16002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33" name="Text Box 129"/>
          <p:cNvSpPr txBox="1">
            <a:spLocks noChangeArrowheads="1"/>
          </p:cNvSpPr>
          <p:nvPr/>
        </p:nvSpPr>
        <p:spPr bwMode="auto">
          <a:xfrm>
            <a:off x="7845425" y="1639888"/>
            <a:ext cx="460375"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12</a:t>
            </a:r>
          </a:p>
        </p:txBody>
      </p:sp>
      <p:grpSp>
        <p:nvGrpSpPr>
          <p:cNvPr id="5" name="Group 130"/>
          <p:cNvGrpSpPr>
            <a:grpSpLocks/>
          </p:cNvGrpSpPr>
          <p:nvPr/>
        </p:nvGrpSpPr>
        <p:grpSpPr bwMode="auto">
          <a:xfrm>
            <a:off x="6923088" y="1600200"/>
            <a:ext cx="468312" cy="457200"/>
            <a:chOff x="5033" y="2640"/>
            <a:chExt cx="295" cy="288"/>
          </a:xfrm>
        </p:grpSpPr>
        <p:sp>
          <p:nvSpPr>
            <p:cNvPr id="21635" name="Rectangle 131"/>
            <p:cNvSpPr>
              <a:spLocks noChangeArrowheads="1"/>
            </p:cNvSpPr>
            <p:nvPr/>
          </p:nvSpPr>
          <p:spPr bwMode="auto">
            <a:xfrm>
              <a:off x="5033" y="2640"/>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36" name="Text Box 132"/>
            <p:cNvSpPr txBox="1">
              <a:spLocks noChangeArrowheads="1"/>
            </p:cNvSpPr>
            <p:nvPr/>
          </p:nvSpPr>
          <p:spPr bwMode="auto">
            <a:xfrm>
              <a:off x="5038" y="2665"/>
              <a:ext cx="290"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19</a:t>
              </a:r>
            </a:p>
          </p:txBody>
        </p:sp>
      </p:grpSp>
      <p:grpSp>
        <p:nvGrpSpPr>
          <p:cNvPr id="6" name="Group 136"/>
          <p:cNvGrpSpPr>
            <a:grpSpLocks/>
          </p:cNvGrpSpPr>
          <p:nvPr/>
        </p:nvGrpSpPr>
        <p:grpSpPr bwMode="auto">
          <a:xfrm>
            <a:off x="7086600" y="3733800"/>
            <a:ext cx="304800" cy="854075"/>
            <a:chOff x="3456" y="3206"/>
            <a:chExt cx="192" cy="538"/>
          </a:xfrm>
        </p:grpSpPr>
        <p:sp>
          <p:nvSpPr>
            <p:cNvPr id="21641" name="Line 137"/>
            <p:cNvSpPr>
              <a:spLocks noChangeShapeType="1"/>
            </p:cNvSpPr>
            <p:nvPr/>
          </p:nvSpPr>
          <p:spPr bwMode="auto">
            <a:xfrm flipV="1">
              <a:off x="3552"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21642" name="Text Box 138"/>
            <p:cNvSpPr txBox="1">
              <a:spLocks noChangeArrowheads="1"/>
            </p:cNvSpPr>
            <p:nvPr/>
          </p:nvSpPr>
          <p:spPr bwMode="auto">
            <a:xfrm>
              <a:off x="3456" y="3494"/>
              <a:ext cx="192"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i</a:t>
              </a:r>
            </a:p>
          </p:txBody>
        </p:sp>
      </p:grpSp>
      <p:grpSp>
        <p:nvGrpSpPr>
          <p:cNvPr id="7" name="Group 139"/>
          <p:cNvGrpSpPr>
            <a:grpSpLocks/>
          </p:cNvGrpSpPr>
          <p:nvPr/>
        </p:nvGrpSpPr>
        <p:grpSpPr bwMode="auto">
          <a:xfrm>
            <a:off x="7543800" y="3733800"/>
            <a:ext cx="381000" cy="838200"/>
            <a:chOff x="4992" y="3206"/>
            <a:chExt cx="240" cy="528"/>
          </a:xfrm>
        </p:grpSpPr>
        <p:sp>
          <p:nvSpPr>
            <p:cNvPr id="21644" name="Line 140"/>
            <p:cNvSpPr>
              <a:spLocks noChangeShapeType="1"/>
            </p:cNvSpPr>
            <p:nvPr/>
          </p:nvSpPr>
          <p:spPr bwMode="auto">
            <a:xfrm flipV="1">
              <a:off x="5088"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21645" name="Text Box 141"/>
            <p:cNvSpPr txBox="1">
              <a:spLocks noChangeArrowheads="1"/>
            </p:cNvSpPr>
            <p:nvPr/>
          </p:nvSpPr>
          <p:spPr bwMode="auto">
            <a:xfrm>
              <a:off x="4992" y="3484"/>
              <a:ext cx="240"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j</a:t>
              </a:r>
            </a:p>
          </p:txBody>
        </p:sp>
      </p:grpSp>
      <p:sp>
        <p:nvSpPr>
          <p:cNvPr id="21646" name="Rectangle 142"/>
          <p:cNvSpPr>
            <a:spLocks noChangeArrowheads="1"/>
          </p:cNvSpPr>
          <p:nvPr/>
        </p:nvSpPr>
        <p:spPr bwMode="auto">
          <a:xfrm>
            <a:off x="5551488" y="31242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47" name="Text Box 143"/>
          <p:cNvSpPr txBox="1">
            <a:spLocks noChangeArrowheads="1"/>
          </p:cNvSpPr>
          <p:nvPr/>
        </p:nvSpPr>
        <p:spPr bwMode="auto">
          <a:xfrm>
            <a:off x="5627688" y="31638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5</a:t>
            </a:r>
          </a:p>
        </p:txBody>
      </p:sp>
      <p:sp>
        <p:nvSpPr>
          <p:cNvPr id="21648" name="Rectangle 144"/>
          <p:cNvSpPr>
            <a:spLocks noChangeArrowheads="1"/>
          </p:cNvSpPr>
          <p:nvPr/>
        </p:nvSpPr>
        <p:spPr bwMode="auto">
          <a:xfrm>
            <a:off x="6008688" y="31242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49" name="Text Box 145"/>
          <p:cNvSpPr txBox="1">
            <a:spLocks noChangeArrowheads="1"/>
          </p:cNvSpPr>
          <p:nvPr/>
        </p:nvSpPr>
        <p:spPr bwMode="auto">
          <a:xfrm>
            <a:off x="6084888" y="31638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3</a:t>
            </a:r>
          </a:p>
        </p:txBody>
      </p:sp>
      <p:sp>
        <p:nvSpPr>
          <p:cNvPr id="21650" name="Rectangle 146"/>
          <p:cNvSpPr>
            <a:spLocks noChangeArrowheads="1"/>
          </p:cNvSpPr>
          <p:nvPr/>
        </p:nvSpPr>
        <p:spPr bwMode="auto">
          <a:xfrm>
            <a:off x="6465888" y="31242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51" name="Text Box 147"/>
          <p:cNvSpPr txBox="1">
            <a:spLocks noChangeArrowheads="1"/>
          </p:cNvSpPr>
          <p:nvPr/>
        </p:nvSpPr>
        <p:spPr bwMode="auto">
          <a:xfrm>
            <a:off x="6542088" y="31638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4</a:t>
            </a:r>
          </a:p>
        </p:txBody>
      </p:sp>
      <p:grpSp>
        <p:nvGrpSpPr>
          <p:cNvPr id="8" name="Group 148"/>
          <p:cNvGrpSpPr>
            <a:grpSpLocks/>
          </p:cNvGrpSpPr>
          <p:nvPr/>
        </p:nvGrpSpPr>
        <p:grpSpPr bwMode="auto">
          <a:xfrm>
            <a:off x="8305800" y="3124204"/>
            <a:ext cx="457200" cy="522288"/>
            <a:chOff x="4169" y="2640"/>
            <a:chExt cx="288" cy="329"/>
          </a:xfrm>
        </p:grpSpPr>
        <p:sp>
          <p:nvSpPr>
            <p:cNvPr id="21653" name="Rectangle 149"/>
            <p:cNvSpPr>
              <a:spLocks noChangeArrowheads="1"/>
            </p:cNvSpPr>
            <p:nvPr/>
          </p:nvSpPr>
          <p:spPr bwMode="auto">
            <a:xfrm>
              <a:off x="4169" y="2640"/>
              <a:ext cx="288" cy="288"/>
            </a:xfrm>
            <a:prstGeom prst="rect">
              <a:avLst/>
            </a:prstGeom>
            <a:solidFill>
              <a:schemeClr val="accent1"/>
            </a:solidFill>
            <a:ln w="28575">
              <a:solidFill>
                <a:schemeClr val="tx1"/>
              </a:solidFill>
              <a:miter lim="800000"/>
              <a:headEnd/>
              <a:tailEnd/>
            </a:ln>
            <a:effectLst/>
          </p:spPr>
          <p:txBody>
            <a:bodyPr wrap="none" anchor="ctr"/>
            <a:lstStyle/>
            <a:p>
              <a:endParaRPr lang="en-IN"/>
            </a:p>
          </p:txBody>
        </p:sp>
        <p:sp>
          <p:nvSpPr>
            <p:cNvPr id="21654" name="Text Box 150"/>
            <p:cNvSpPr txBox="1">
              <a:spLocks noChangeArrowheads="1"/>
            </p:cNvSpPr>
            <p:nvPr/>
          </p:nvSpPr>
          <p:spPr bwMode="auto">
            <a:xfrm>
              <a:off x="4227" y="2678"/>
              <a:ext cx="222" cy="291"/>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dirty="0">
                  <a:latin typeface="Tahoma" pitchFamily="34" charset="0"/>
                </a:rPr>
                <a:t>6</a:t>
              </a:r>
            </a:p>
          </p:txBody>
        </p:sp>
      </p:grpSp>
      <p:sp>
        <p:nvSpPr>
          <p:cNvPr id="21655" name="Rectangle 151"/>
          <p:cNvSpPr>
            <a:spLocks noChangeArrowheads="1"/>
          </p:cNvSpPr>
          <p:nvPr/>
        </p:nvSpPr>
        <p:spPr bwMode="auto">
          <a:xfrm>
            <a:off x="7380288" y="31242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56" name="Text Box 152"/>
          <p:cNvSpPr txBox="1">
            <a:spLocks noChangeArrowheads="1"/>
          </p:cNvSpPr>
          <p:nvPr/>
        </p:nvSpPr>
        <p:spPr bwMode="auto">
          <a:xfrm>
            <a:off x="7456488" y="3163888"/>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6</a:t>
            </a:r>
          </a:p>
        </p:txBody>
      </p:sp>
      <p:sp>
        <p:nvSpPr>
          <p:cNvPr id="21657" name="Rectangle 153"/>
          <p:cNvSpPr>
            <a:spLocks noChangeArrowheads="1"/>
          </p:cNvSpPr>
          <p:nvPr/>
        </p:nvSpPr>
        <p:spPr bwMode="auto">
          <a:xfrm>
            <a:off x="7837488" y="3124200"/>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58" name="Text Box 154"/>
          <p:cNvSpPr txBox="1">
            <a:spLocks noChangeArrowheads="1"/>
          </p:cNvSpPr>
          <p:nvPr/>
        </p:nvSpPr>
        <p:spPr bwMode="auto">
          <a:xfrm>
            <a:off x="7845425" y="3163888"/>
            <a:ext cx="460375"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12</a:t>
            </a:r>
          </a:p>
        </p:txBody>
      </p:sp>
      <p:grpSp>
        <p:nvGrpSpPr>
          <p:cNvPr id="9" name="Group 155"/>
          <p:cNvGrpSpPr>
            <a:grpSpLocks/>
          </p:cNvGrpSpPr>
          <p:nvPr/>
        </p:nvGrpSpPr>
        <p:grpSpPr bwMode="auto">
          <a:xfrm>
            <a:off x="6923088" y="3124200"/>
            <a:ext cx="468312" cy="457200"/>
            <a:chOff x="5033" y="2640"/>
            <a:chExt cx="295" cy="288"/>
          </a:xfrm>
        </p:grpSpPr>
        <p:sp>
          <p:nvSpPr>
            <p:cNvPr id="21660" name="Rectangle 156"/>
            <p:cNvSpPr>
              <a:spLocks noChangeArrowheads="1"/>
            </p:cNvSpPr>
            <p:nvPr/>
          </p:nvSpPr>
          <p:spPr bwMode="auto">
            <a:xfrm>
              <a:off x="5033" y="2640"/>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61" name="Text Box 157"/>
            <p:cNvSpPr txBox="1">
              <a:spLocks noChangeArrowheads="1"/>
            </p:cNvSpPr>
            <p:nvPr/>
          </p:nvSpPr>
          <p:spPr bwMode="auto">
            <a:xfrm>
              <a:off x="5038" y="2665"/>
              <a:ext cx="290"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rgbClr val="FF0000"/>
                  </a:solidFill>
                  <a:latin typeface="Tahoma" pitchFamily="34" charset="0"/>
                </a:rPr>
                <a:t>19</a:t>
              </a:r>
            </a:p>
          </p:txBody>
        </p:sp>
      </p:grpSp>
      <p:grpSp>
        <p:nvGrpSpPr>
          <p:cNvPr id="10" name="Group 161"/>
          <p:cNvGrpSpPr>
            <a:grpSpLocks/>
          </p:cNvGrpSpPr>
          <p:nvPr/>
        </p:nvGrpSpPr>
        <p:grpSpPr bwMode="auto">
          <a:xfrm>
            <a:off x="7086600" y="5927725"/>
            <a:ext cx="304800" cy="854075"/>
            <a:chOff x="3456" y="3206"/>
            <a:chExt cx="192" cy="538"/>
          </a:xfrm>
        </p:grpSpPr>
        <p:sp>
          <p:nvSpPr>
            <p:cNvPr id="21666" name="Line 162"/>
            <p:cNvSpPr>
              <a:spLocks noChangeShapeType="1"/>
            </p:cNvSpPr>
            <p:nvPr/>
          </p:nvSpPr>
          <p:spPr bwMode="auto">
            <a:xfrm flipV="1">
              <a:off x="3552"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21667" name="Text Box 163"/>
            <p:cNvSpPr txBox="1">
              <a:spLocks noChangeArrowheads="1"/>
            </p:cNvSpPr>
            <p:nvPr/>
          </p:nvSpPr>
          <p:spPr bwMode="auto">
            <a:xfrm>
              <a:off x="3456" y="3494"/>
              <a:ext cx="192"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i</a:t>
              </a:r>
            </a:p>
          </p:txBody>
        </p:sp>
      </p:grpSp>
      <p:grpSp>
        <p:nvGrpSpPr>
          <p:cNvPr id="11" name="Group 164"/>
          <p:cNvGrpSpPr>
            <a:grpSpLocks/>
          </p:cNvGrpSpPr>
          <p:nvPr/>
        </p:nvGrpSpPr>
        <p:grpSpPr bwMode="auto">
          <a:xfrm>
            <a:off x="6858000" y="5867400"/>
            <a:ext cx="381000" cy="838200"/>
            <a:chOff x="4992" y="3206"/>
            <a:chExt cx="240" cy="528"/>
          </a:xfrm>
        </p:grpSpPr>
        <p:sp>
          <p:nvSpPr>
            <p:cNvPr id="21669" name="Line 165"/>
            <p:cNvSpPr>
              <a:spLocks noChangeShapeType="1"/>
            </p:cNvSpPr>
            <p:nvPr/>
          </p:nvSpPr>
          <p:spPr bwMode="auto">
            <a:xfrm flipV="1">
              <a:off x="5088" y="3206"/>
              <a:ext cx="0" cy="240"/>
            </a:xfrm>
            <a:prstGeom prst="line">
              <a:avLst/>
            </a:prstGeom>
            <a:noFill/>
            <a:ln w="31750">
              <a:solidFill>
                <a:schemeClr val="folHlink"/>
              </a:solidFill>
              <a:round/>
              <a:headEnd type="none" w="sm" len="sm"/>
              <a:tailEnd type="triangle" w="med" len="med"/>
            </a:ln>
            <a:effectLst/>
          </p:spPr>
          <p:txBody>
            <a:bodyPr/>
            <a:lstStyle/>
            <a:p>
              <a:endParaRPr lang="en-IN"/>
            </a:p>
          </p:txBody>
        </p:sp>
        <p:sp>
          <p:nvSpPr>
            <p:cNvPr id="21670" name="Text Box 166"/>
            <p:cNvSpPr txBox="1">
              <a:spLocks noChangeArrowheads="1"/>
            </p:cNvSpPr>
            <p:nvPr/>
          </p:nvSpPr>
          <p:spPr bwMode="auto">
            <a:xfrm>
              <a:off x="4992" y="3484"/>
              <a:ext cx="240" cy="250"/>
            </a:xfrm>
            <a:prstGeom prst="rect">
              <a:avLst/>
            </a:prstGeom>
            <a:noFill/>
            <a:ln w="31750">
              <a:noFill/>
              <a:miter lim="800000"/>
              <a:headEnd type="none" w="sm" len="sm"/>
              <a:tailEnd type="none" w="sm" len="sm"/>
            </a:ln>
            <a:effectLst/>
          </p:spPr>
          <p:txBody>
            <a:bodyPr>
              <a:spAutoFit/>
            </a:bodyPr>
            <a:lstStyle/>
            <a:p>
              <a:pPr>
                <a:spcBef>
                  <a:spcPct val="50000"/>
                </a:spcBef>
                <a:buFont typeface="Monotype Sorts" pitchFamily="2" charset="2"/>
                <a:buNone/>
              </a:pPr>
              <a:r>
                <a:rPr lang="en-US"/>
                <a:t>j</a:t>
              </a:r>
            </a:p>
          </p:txBody>
        </p:sp>
      </p:grpSp>
      <p:sp>
        <p:nvSpPr>
          <p:cNvPr id="21671" name="Rectangle 167"/>
          <p:cNvSpPr>
            <a:spLocks noChangeArrowheads="1"/>
          </p:cNvSpPr>
          <p:nvPr/>
        </p:nvSpPr>
        <p:spPr bwMode="auto">
          <a:xfrm>
            <a:off x="5551488" y="53181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72" name="Text Box 168"/>
          <p:cNvSpPr txBox="1">
            <a:spLocks noChangeArrowheads="1"/>
          </p:cNvSpPr>
          <p:nvPr/>
        </p:nvSpPr>
        <p:spPr bwMode="auto">
          <a:xfrm>
            <a:off x="5627688" y="53578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5</a:t>
            </a:r>
          </a:p>
        </p:txBody>
      </p:sp>
      <p:sp>
        <p:nvSpPr>
          <p:cNvPr id="21673" name="Rectangle 169"/>
          <p:cNvSpPr>
            <a:spLocks noChangeArrowheads="1"/>
          </p:cNvSpPr>
          <p:nvPr/>
        </p:nvSpPr>
        <p:spPr bwMode="auto">
          <a:xfrm>
            <a:off x="6008688" y="53181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74" name="Text Box 170"/>
          <p:cNvSpPr txBox="1">
            <a:spLocks noChangeArrowheads="1"/>
          </p:cNvSpPr>
          <p:nvPr/>
        </p:nvSpPr>
        <p:spPr bwMode="auto">
          <a:xfrm>
            <a:off x="6084888" y="53578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3</a:t>
            </a:r>
          </a:p>
        </p:txBody>
      </p:sp>
      <p:sp>
        <p:nvSpPr>
          <p:cNvPr id="21675" name="Rectangle 171"/>
          <p:cNvSpPr>
            <a:spLocks noChangeArrowheads="1"/>
          </p:cNvSpPr>
          <p:nvPr/>
        </p:nvSpPr>
        <p:spPr bwMode="auto">
          <a:xfrm>
            <a:off x="6465888" y="53181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76" name="Text Box 172"/>
          <p:cNvSpPr txBox="1">
            <a:spLocks noChangeArrowheads="1"/>
          </p:cNvSpPr>
          <p:nvPr/>
        </p:nvSpPr>
        <p:spPr bwMode="auto">
          <a:xfrm>
            <a:off x="6542088" y="53578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4</a:t>
            </a:r>
          </a:p>
        </p:txBody>
      </p:sp>
      <p:grpSp>
        <p:nvGrpSpPr>
          <p:cNvPr id="12" name="Group 173"/>
          <p:cNvGrpSpPr>
            <a:grpSpLocks/>
          </p:cNvGrpSpPr>
          <p:nvPr/>
        </p:nvGrpSpPr>
        <p:grpSpPr bwMode="auto">
          <a:xfrm>
            <a:off x="6934200" y="5321304"/>
            <a:ext cx="457200" cy="522288"/>
            <a:chOff x="4169" y="2640"/>
            <a:chExt cx="288" cy="329"/>
          </a:xfrm>
        </p:grpSpPr>
        <p:sp>
          <p:nvSpPr>
            <p:cNvPr id="21678" name="Rectangle 174"/>
            <p:cNvSpPr>
              <a:spLocks noChangeArrowheads="1"/>
            </p:cNvSpPr>
            <p:nvPr/>
          </p:nvSpPr>
          <p:spPr bwMode="auto">
            <a:xfrm>
              <a:off x="4169" y="2640"/>
              <a:ext cx="288" cy="288"/>
            </a:xfrm>
            <a:prstGeom prst="rect">
              <a:avLst/>
            </a:prstGeom>
            <a:solidFill>
              <a:schemeClr val="accent1"/>
            </a:solidFill>
            <a:ln w="28575">
              <a:solidFill>
                <a:schemeClr val="tx1"/>
              </a:solidFill>
              <a:miter lim="800000"/>
              <a:headEnd/>
              <a:tailEnd/>
            </a:ln>
            <a:effectLst/>
          </p:spPr>
          <p:txBody>
            <a:bodyPr wrap="none" anchor="ctr"/>
            <a:lstStyle/>
            <a:p>
              <a:endParaRPr lang="en-IN"/>
            </a:p>
          </p:txBody>
        </p:sp>
        <p:sp>
          <p:nvSpPr>
            <p:cNvPr id="21679" name="Text Box 175"/>
            <p:cNvSpPr txBox="1">
              <a:spLocks noChangeArrowheads="1"/>
            </p:cNvSpPr>
            <p:nvPr/>
          </p:nvSpPr>
          <p:spPr bwMode="auto">
            <a:xfrm>
              <a:off x="4227" y="2678"/>
              <a:ext cx="222" cy="291"/>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dirty="0">
                  <a:latin typeface="Tahoma" pitchFamily="34" charset="0"/>
                </a:rPr>
                <a:t>6</a:t>
              </a:r>
            </a:p>
          </p:txBody>
        </p:sp>
      </p:grpSp>
      <p:sp>
        <p:nvSpPr>
          <p:cNvPr id="21680" name="Rectangle 176"/>
          <p:cNvSpPr>
            <a:spLocks noChangeArrowheads="1"/>
          </p:cNvSpPr>
          <p:nvPr/>
        </p:nvSpPr>
        <p:spPr bwMode="auto">
          <a:xfrm>
            <a:off x="7380288" y="53181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81" name="Text Box 177"/>
          <p:cNvSpPr txBox="1">
            <a:spLocks noChangeArrowheads="1"/>
          </p:cNvSpPr>
          <p:nvPr/>
        </p:nvSpPr>
        <p:spPr bwMode="auto">
          <a:xfrm>
            <a:off x="7456488" y="5357813"/>
            <a:ext cx="322262"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6</a:t>
            </a:r>
          </a:p>
        </p:txBody>
      </p:sp>
      <p:sp>
        <p:nvSpPr>
          <p:cNvPr id="21682" name="Rectangle 178"/>
          <p:cNvSpPr>
            <a:spLocks noChangeArrowheads="1"/>
          </p:cNvSpPr>
          <p:nvPr/>
        </p:nvSpPr>
        <p:spPr bwMode="auto">
          <a:xfrm>
            <a:off x="7837488" y="5318125"/>
            <a:ext cx="457200" cy="457200"/>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83" name="Text Box 179"/>
          <p:cNvSpPr txBox="1">
            <a:spLocks noChangeArrowheads="1"/>
          </p:cNvSpPr>
          <p:nvPr/>
        </p:nvSpPr>
        <p:spPr bwMode="auto">
          <a:xfrm>
            <a:off x="7845425" y="5357813"/>
            <a:ext cx="460375" cy="396875"/>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chemeClr val="bg1"/>
                </a:solidFill>
                <a:latin typeface="Tahoma" pitchFamily="34" charset="0"/>
              </a:rPr>
              <a:t>12</a:t>
            </a:r>
          </a:p>
        </p:txBody>
      </p:sp>
      <p:grpSp>
        <p:nvGrpSpPr>
          <p:cNvPr id="13" name="Group 180"/>
          <p:cNvGrpSpPr>
            <a:grpSpLocks/>
          </p:cNvGrpSpPr>
          <p:nvPr/>
        </p:nvGrpSpPr>
        <p:grpSpPr bwMode="auto">
          <a:xfrm>
            <a:off x="8305800" y="5318125"/>
            <a:ext cx="468313" cy="457200"/>
            <a:chOff x="5033" y="2640"/>
            <a:chExt cx="295" cy="288"/>
          </a:xfrm>
        </p:grpSpPr>
        <p:sp>
          <p:nvSpPr>
            <p:cNvPr id="21685" name="Rectangle 181"/>
            <p:cNvSpPr>
              <a:spLocks noChangeArrowheads="1"/>
            </p:cNvSpPr>
            <p:nvPr/>
          </p:nvSpPr>
          <p:spPr bwMode="auto">
            <a:xfrm>
              <a:off x="5033" y="2640"/>
              <a:ext cx="288" cy="288"/>
            </a:xfrm>
            <a:prstGeom prst="rect">
              <a:avLst/>
            </a:prstGeom>
            <a:solidFill>
              <a:schemeClr val="folHlink"/>
            </a:solidFill>
            <a:ln w="28575">
              <a:solidFill>
                <a:schemeClr val="tx1"/>
              </a:solidFill>
              <a:miter lim="800000"/>
              <a:headEnd/>
              <a:tailEnd/>
            </a:ln>
            <a:effectLst/>
          </p:spPr>
          <p:txBody>
            <a:bodyPr wrap="none" anchor="ctr"/>
            <a:lstStyle/>
            <a:p>
              <a:endParaRPr lang="en-IN"/>
            </a:p>
          </p:txBody>
        </p:sp>
        <p:sp>
          <p:nvSpPr>
            <p:cNvPr id="21686" name="Text Box 182"/>
            <p:cNvSpPr txBox="1">
              <a:spLocks noChangeArrowheads="1"/>
            </p:cNvSpPr>
            <p:nvPr/>
          </p:nvSpPr>
          <p:spPr bwMode="auto">
            <a:xfrm>
              <a:off x="5038" y="2665"/>
              <a:ext cx="290" cy="250"/>
            </a:xfrm>
            <a:prstGeom prst="rect">
              <a:avLst/>
            </a:prstGeom>
            <a:noFill/>
            <a:ln w="9525">
              <a:noFill/>
              <a:miter lim="800000"/>
              <a:headEnd/>
              <a:tailEnd/>
            </a:ln>
            <a:effectLst/>
          </p:spPr>
          <p:txBody>
            <a:bodyPr wrap="none">
              <a:spAutoFit/>
            </a:bodyPr>
            <a:lstStyle/>
            <a:p>
              <a:pPr algn="ctr" eaLnBrk="1" hangingPunct="1">
                <a:spcBef>
                  <a:spcPct val="0"/>
                </a:spcBef>
                <a:buClrTx/>
                <a:buSzTx/>
                <a:buFontTx/>
                <a:buNone/>
              </a:pPr>
              <a:r>
                <a:rPr lang="en-US" b="0">
                  <a:solidFill>
                    <a:srgbClr val="FF0000"/>
                  </a:solidFill>
                  <a:latin typeface="Tahoma" pitchFamily="34" charset="0"/>
                </a:rPr>
                <a:t>19</a:t>
              </a:r>
            </a:p>
          </p:txBody>
        </p:sp>
      </p:grpSp>
      <p:sp>
        <p:nvSpPr>
          <p:cNvPr id="21687" name="Text Box 183"/>
          <p:cNvSpPr txBox="1">
            <a:spLocks noChangeArrowheads="1"/>
          </p:cNvSpPr>
          <p:nvPr/>
        </p:nvSpPr>
        <p:spPr bwMode="auto">
          <a:xfrm>
            <a:off x="7908925" y="3897313"/>
            <a:ext cx="931863" cy="396875"/>
          </a:xfrm>
          <a:prstGeom prst="rect">
            <a:avLst/>
          </a:prstGeom>
          <a:noFill/>
          <a:ln w="31750">
            <a:noFill/>
            <a:miter lim="800000"/>
            <a:headEnd type="none" w="sm" len="sm"/>
            <a:tailEnd type="none" w="sm" len="sm"/>
          </a:ln>
          <a:effectLst/>
        </p:spPr>
        <p:txBody>
          <a:bodyPr wrap="none">
            <a:spAutoFit/>
          </a:bodyPr>
          <a:lstStyle/>
          <a:p>
            <a:pPr>
              <a:buFont typeface="Monotype Sorts" pitchFamily="2" charset="2"/>
              <a:buNone/>
            </a:pPr>
            <a:r>
              <a:rPr lang="en-US"/>
              <a:t>Swap!</a:t>
            </a:r>
          </a:p>
        </p:txBody>
      </p:sp>
      <p:sp>
        <p:nvSpPr>
          <p:cNvPr id="21688" name="Text Box 184"/>
          <p:cNvSpPr txBox="1">
            <a:spLocks noChangeArrowheads="1"/>
          </p:cNvSpPr>
          <p:nvPr/>
        </p:nvSpPr>
        <p:spPr bwMode="auto">
          <a:xfrm>
            <a:off x="7604125" y="6107113"/>
            <a:ext cx="946150" cy="396875"/>
          </a:xfrm>
          <a:prstGeom prst="rect">
            <a:avLst/>
          </a:prstGeom>
          <a:noFill/>
          <a:ln w="31750">
            <a:noFill/>
            <a:miter lim="800000"/>
            <a:headEnd type="none" w="sm" len="sm"/>
            <a:tailEnd type="none" w="sm" len="sm"/>
          </a:ln>
          <a:effectLst/>
        </p:spPr>
        <p:txBody>
          <a:bodyPr wrap="none">
            <a:spAutoFit/>
          </a:bodyPr>
          <a:lstStyle/>
          <a:p>
            <a:pPr>
              <a:buFont typeface="Monotype Sorts" pitchFamily="2" charset="2"/>
              <a:buNone/>
            </a:pPr>
            <a:r>
              <a:rPr lang="en-US"/>
              <a:t>break!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a:extLst>
              <a:ext uri="{FF2B5EF4-FFF2-40B4-BE49-F238E27FC236}">
                <a16:creationId xmlns="" xmlns:a16="http://schemas.microsoft.com/office/drawing/2014/main" id="{D33320CA-F0E7-40C8-949B-C9097FD4AAC9}"/>
              </a:ext>
            </a:extLst>
          </p:cNvPr>
          <p:cNvSpPr>
            <a:spLocks noGrp="1" noChangeArrowheads="1"/>
          </p:cNvSpPr>
          <p:nvPr>
            <p:ph type="title"/>
          </p:nvPr>
        </p:nvSpPr>
        <p:spPr/>
        <p:txBody>
          <a:bodyPr/>
          <a:lstStyle/>
          <a:p>
            <a:pPr>
              <a:defRPr/>
            </a:pPr>
            <a:r>
              <a:rPr lang="en-US" sz="2800"/>
              <a:t>Conventional Matrix Multiplication</a:t>
            </a:r>
          </a:p>
        </p:txBody>
      </p:sp>
      <p:sp>
        <p:nvSpPr>
          <p:cNvPr id="419843" name="Rectangle 3">
            <a:extLst>
              <a:ext uri="{FF2B5EF4-FFF2-40B4-BE49-F238E27FC236}">
                <a16:creationId xmlns="" xmlns:a16="http://schemas.microsoft.com/office/drawing/2014/main" id="{9DE0C1B5-7581-45C9-88FA-EDA7379BD2F0}"/>
              </a:ext>
            </a:extLst>
          </p:cNvPr>
          <p:cNvSpPr>
            <a:spLocks noGrp="1" noChangeArrowheads="1"/>
          </p:cNvSpPr>
          <p:nvPr>
            <p:ph type="body" idx="1"/>
          </p:nvPr>
        </p:nvSpPr>
        <p:spPr>
          <a:xfrm>
            <a:off x="685800" y="2017713"/>
            <a:ext cx="8269288" cy="3316287"/>
          </a:xfrm>
        </p:spPr>
        <p:txBody>
          <a:bodyPr/>
          <a:lstStyle/>
          <a:p>
            <a:pPr>
              <a:defRPr/>
            </a:pPr>
            <a:r>
              <a:rPr lang="en-US" sz="2100" dirty="0"/>
              <a:t>Brute-force algorithm</a:t>
            </a:r>
          </a:p>
          <a:p>
            <a:pPr lvl="2">
              <a:buFontTx/>
              <a:buNone/>
              <a:defRPr/>
            </a:pPr>
            <a:r>
              <a:rPr lang="en-US" sz="2100" dirty="0"/>
              <a:t>c</a:t>
            </a:r>
            <a:r>
              <a:rPr lang="en-US" sz="2100" baseline="-25000" dirty="0"/>
              <a:t>00     </a:t>
            </a:r>
            <a:r>
              <a:rPr lang="en-US" sz="2100" dirty="0"/>
              <a:t>c</a:t>
            </a:r>
            <a:r>
              <a:rPr lang="en-US" sz="2100" baseline="-25000" dirty="0"/>
              <a:t>01</a:t>
            </a:r>
            <a:r>
              <a:rPr lang="en-US" sz="2100" dirty="0"/>
              <a:t>               a</a:t>
            </a:r>
            <a:r>
              <a:rPr lang="en-US" sz="2100" baseline="-25000" dirty="0"/>
              <a:t>00</a:t>
            </a:r>
            <a:r>
              <a:rPr lang="en-US" sz="2100" dirty="0"/>
              <a:t>   a</a:t>
            </a:r>
            <a:r>
              <a:rPr lang="en-US" sz="2100" baseline="-25000" dirty="0"/>
              <a:t>01</a:t>
            </a:r>
            <a:r>
              <a:rPr lang="en-US" sz="2100" dirty="0"/>
              <a:t>             b</a:t>
            </a:r>
            <a:r>
              <a:rPr lang="en-US" sz="2100" baseline="-25000" dirty="0"/>
              <a:t>00</a:t>
            </a:r>
            <a:r>
              <a:rPr lang="en-US" sz="2100" dirty="0"/>
              <a:t>   b</a:t>
            </a:r>
            <a:r>
              <a:rPr lang="en-US" sz="2100" baseline="-25000" dirty="0"/>
              <a:t>01</a:t>
            </a:r>
          </a:p>
          <a:p>
            <a:pPr lvl="2">
              <a:buFontTx/>
              <a:buNone/>
              <a:defRPr/>
            </a:pPr>
            <a:r>
              <a:rPr lang="en-US" sz="2100" baseline="-25000" dirty="0"/>
              <a:t>                             </a:t>
            </a:r>
            <a:r>
              <a:rPr lang="en-US" sz="2100" dirty="0"/>
              <a:t>=                         *</a:t>
            </a:r>
          </a:p>
          <a:p>
            <a:pPr lvl="2">
              <a:buFontTx/>
              <a:buNone/>
              <a:defRPr/>
            </a:pPr>
            <a:r>
              <a:rPr lang="en-US" sz="2100" dirty="0"/>
              <a:t>c</a:t>
            </a:r>
            <a:r>
              <a:rPr lang="en-US" sz="2100" baseline="-25000" dirty="0"/>
              <a:t>10     </a:t>
            </a:r>
            <a:r>
              <a:rPr lang="en-US" sz="2100" dirty="0"/>
              <a:t>c</a:t>
            </a:r>
            <a:r>
              <a:rPr lang="en-US" sz="2100" baseline="-25000" dirty="0"/>
              <a:t>11</a:t>
            </a:r>
            <a:r>
              <a:rPr lang="en-US" sz="2100" dirty="0"/>
              <a:t>               a</a:t>
            </a:r>
            <a:r>
              <a:rPr lang="en-US" sz="2100" baseline="-25000" dirty="0"/>
              <a:t>10</a:t>
            </a:r>
            <a:r>
              <a:rPr lang="en-US" sz="2100" dirty="0"/>
              <a:t>   a</a:t>
            </a:r>
            <a:r>
              <a:rPr lang="en-US" sz="2100" baseline="-25000" dirty="0"/>
              <a:t>11</a:t>
            </a:r>
            <a:r>
              <a:rPr lang="en-US" sz="2100" dirty="0"/>
              <a:t>             b</a:t>
            </a:r>
            <a:r>
              <a:rPr lang="en-US" sz="2100" baseline="-25000" dirty="0"/>
              <a:t>10</a:t>
            </a:r>
            <a:r>
              <a:rPr lang="en-US" sz="2100" dirty="0"/>
              <a:t>   b</a:t>
            </a:r>
            <a:r>
              <a:rPr lang="en-US" sz="2100" baseline="-25000" dirty="0"/>
              <a:t>11</a:t>
            </a:r>
          </a:p>
          <a:p>
            <a:pPr>
              <a:defRPr/>
            </a:pPr>
            <a:endParaRPr lang="en-US" sz="2100" dirty="0"/>
          </a:p>
          <a:p>
            <a:pPr lvl="2">
              <a:buFontTx/>
              <a:buNone/>
              <a:defRPr/>
            </a:pPr>
            <a:r>
              <a:rPr lang="en-US" sz="2100" dirty="0"/>
              <a:t>			a</a:t>
            </a:r>
            <a:r>
              <a:rPr lang="en-US" sz="2100" baseline="-25000" dirty="0"/>
              <a:t>00 </a:t>
            </a:r>
            <a:r>
              <a:rPr lang="en-US" sz="2100" dirty="0"/>
              <a:t>* b</a:t>
            </a:r>
            <a:r>
              <a:rPr lang="en-US" sz="2100" baseline="-25000" dirty="0"/>
              <a:t>00</a:t>
            </a:r>
            <a:r>
              <a:rPr lang="en-US" sz="2100" dirty="0"/>
              <a:t>  + a</a:t>
            </a:r>
            <a:r>
              <a:rPr lang="en-US" sz="2100" baseline="-25000" dirty="0"/>
              <a:t>01 </a:t>
            </a:r>
            <a:r>
              <a:rPr lang="en-US" sz="2100" dirty="0"/>
              <a:t>* b</a:t>
            </a:r>
            <a:r>
              <a:rPr lang="en-US" sz="2100" baseline="-25000" dirty="0"/>
              <a:t>10</a:t>
            </a:r>
            <a:r>
              <a:rPr lang="en-US" sz="2100" dirty="0"/>
              <a:t> 	 a</a:t>
            </a:r>
            <a:r>
              <a:rPr lang="en-US" sz="2100" baseline="-25000" dirty="0"/>
              <a:t>00 </a:t>
            </a:r>
            <a:r>
              <a:rPr lang="en-US" sz="2100" dirty="0"/>
              <a:t>* b</a:t>
            </a:r>
            <a:r>
              <a:rPr lang="en-US" sz="2100" baseline="-25000" dirty="0"/>
              <a:t>01</a:t>
            </a:r>
            <a:r>
              <a:rPr lang="en-US" sz="2100" dirty="0"/>
              <a:t>  + a</a:t>
            </a:r>
            <a:r>
              <a:rPr lang="en-US" sz="2100" baseline="-25000" dirty="0"/>
              <a:t>01 </a:t>
            </a:r>
            <a:r>
              <a:rPr lang="en-US" sz="2100" dirty="0"/>
              <a:t>* b</a:t>
            </a:r>
            <a:r>
              <a:rPr lang="en-US" sz="2100" baseline="-25000" dirty="0"/>
              <a:t>11</a:t>
            </a:r>
            <a:r>
              <a:rPr lang="en-US" sz="2100" dirty="0"/>
              <a:t> </a:t>
            </a:r>
            <a:endParaRPr lang="en-US" sz="2100" baseline="-25000" dirty="0"/>
          </a:p>
          <a:p>
            <a:pPr lvl="2">
              <a:buFontTx/>
              <a:buNone/>
              <a:defRPr/>
            </a:pPr>
            <a:r>
              <a:rPr lang="en-US" sz="2100" baseline="-25000" dirty="0"/>
              <a:t>                             </a:t>
            </a:r>
            <a:r>
              <a:rPr lang="en-US" sz="2100" dirty="0"/>
              <a:t>=                   </a:t>
            </a:r>
          </a:p>
          <a:p>
            <a:pPr lvl="2">
              <a:buFontTx/>
              <a:buNone/>
              <a:defRPr/>
            </a:pPr>
            <a:r>
              <a:rPr lang="en-US" sz="2100" dirty="0"/>
              <a:t>                          a</a:t>
            </a:r>
            <a:r>
              <a:rPr lang="en-US" sz="2100" baseline="-25000" dirty="0"/>
              <a:t>10 </a:t>
            </a:r>
            <a:r>
              <a:rPr lang="en-US" sz="2100" dirty="0"/>
              <a:t>* b</a:t>
            </a:r>
            <a:r>
              <a:rPr lang="en-US" sz="2100" baseline="-25000" dirty="0"/>
              <a:t>00</a:t>
            </a:r>
            <a:r>
              <a:rPr lang="en-US" sz="2100" dirty="0"/>
              <a:t>  + a</a:t>
            </a:r>
            <a:r>
              <a:rPr lang="en-US" sz="2100" baseline="-25000" dirty="0"/>
              <a:t>11 </a:t>
            </a:r>
            <a:r>
              <a:rPr lang="en-US" sz="2100" dirty="0"/>
              <a:t>* b</a:t>
            </a:r>
            <a:r>
              <a:rPr lang="en-US" sz="2100" baseline="-25000" dirty="0"/>
              <a:t>10</a:t>
            </a:r>
            <a:r>
              <a:rPr lang="en-US" sz="2100" dirty="0"/>
              <a:t> 	 a</a:t>
            </a:r>
            <a:r>
              <a:rPr lang="en-US" sz="2100" baseline="-25000" dirty="0"/>
              <a:t>10 </a:t>
            </a:r>
            <a:r>
              <a:rPr lang="en-US" sz="2100" dirty="0"/>
              <a:t>* b</a:t>
            </a:r>
            <a:r>
              <a:rPr lang="en-US" sz="2100" baseline="-25000" dirty="0"/>
              <a:t>01</a:t>
            </a:r>
            <a:r>
              <a:rPr lang="en-US" sz="2100" dirty="0"/>
              <a:t>  + a</a:t>
            </a:r>
            <a:r>
              <a:rPr lang="en-US" sz="2100" baseline="-25000" dirty="0"/>
              <a:t>11 </a:t>
            </a:r>
            <a:r>
              <a:rPr lang="en-US" sz="2100" dirty="0"/>
              <a:t>* b</a:t>
            </a:r>
            <a:r>
              <a:rPr lang="en-US" sz="2100" baseline="-25000" dirty="0"/>
              <a:t>11</a:t>
            </a:r>
            <a:r>
              <a:rPr lang="en-US" sz="2100" dirty="0"/>
              <a:t> </a:t>
            </a:r>
          </a:p>
        </p:txBody>
      </p:sp>
      <p:sp>
        <p:nvSpPr>
          <p:cNvPr id="25604" name="AutoShape 4">
            <a:extLst>
              <a:ext uri="{FF2B5EF4-FFF2-40B4-BE49-F238E27FC236}">
                <a16:creationId xmlns="" xmlns:a16="http://schemas.microsoft.com/office/drawing/2014/main" id="{3E7C7554-E78B-4289-8A4B-D143CCA614D6}"/>
              </a:ext>
            </a:extLst>
          </p:cNvPr>
          <p:cNvSpPr>
            <a:spLocks noChangeArrowheads="1"/>
          </p:cNvSpPr>
          <p:nvPr/>
        </p:nvSpPr>
        <p:spPr bwMode="auto">
          <a:xfrm>
            <a:off x="1447800" y="2514600"/>
            <a:ext cx="1219200" cy="91440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5605" name="AutoShape 5">
            <a:extLst>
              <a:ext uri="{FF2B5EF4-FFF2-40B4-BE49-F238E27FC236}">
                <a16:creationId xmlns="" xmlns:a16="http://schemas.microsoft.com/office/drawing/2014/main" id="{12D1E28A-8A20-4B0C-8225-0925B6ECEB3F}"/>
              </a:ext>
            </a:extLst>
          </p:cNvPr>
          <p:cNvSpPr>
            <a:spLocks noChangeArrowheads="1"/>
          </p:cNvSpPr>
          <p:nvPr/>
        </p:nvSpPr>
        <p:spPr bwMode="auto">
          <a:xfrm>
            <a:off x="5029200" y="2514600"/>
            <a:ext cx="1219200" cy="91440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5606" name="AutoShape 6">
            <a:extLst>
              <a:ext uri="{FF2B5EF4-FFF2-40B4-BE49-F238E27FC236}">
                <a16:creationId xmlns="" xmlns:a16="http://schemas.microsoft.com/office/drawing/2014/main" id="{747D7D1D-7284-4E91-9C22-EDAA9197793E}"/>
              </a:ext>
            </a:extLst>
          </p:cNvPr>
          <p:cNvSpPr>
            <a:spLocks noChangeArrowheads="1"/>
          </p:cNvSpPr>
          <p:nvPr/>
        </p:nvSpPr>
        <p:spPr bwMode="auto">
          <a:xfrm>
            <a:off x="3276600" y="2514600"/>
            <a:ext cx="1219200" cy="91440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5607" name="AutoShape 7">
            <a:extLst>
              <a:ext uri="{FF2B5EF4-FFF2-40B4-BE49-F238E27FC236}">
                <a16:creationId xmlns="" xmlns:a16="http://schemas.microsoft.com/office/drawing/2014/main" id="{3F7D6AA3-F6DC-47C0-95B8-0E3AD02DB8ED}"/>
              </a:ext>
            </a:extLst>
          </p:cNvPr>
          <p:cNvSpPr>
            <a:spLocks noChangeArrowheads="1"/>
          </p:cNvSpPr>
          <p:nvPr/>
        </p:nvSpPr>
        <p:spPr bwMode="auto">
          <a:xfrm>
            <a:off x="3352800" y="4114800"/>
            <a:ext cx="5181600" cy="91440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19848" name="Text Box 8">
            <a:extLst>
              <a:ext uri="{FF2B5EF4-FFF2-40B4-BE49-F238E27FC236}">
                <a16:creationId xmlns="" xmlns:a16="http://schemas.microsoft.com/office/drawing/2014/main" id="{FEDFFF61-23DE-4905-A775-A9FE26F04524}"/>
              </a:ext>
            </a:extLst>
          </p:cNvPr>
          <p:cNvSpPr txBox="1">
            <a:spLocks noChangeArrowheads="1"/>
          </p:cNvSpPr>
          <p:nvPr/>
        </p:nvSpPr>
        <p:spPr bwMode="auto">
          <a:xfrm>
            <a:off x="1447800" y="5410200"/>
            <a:ext cx="2003425" cy="396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r>
              <a:rPr lang="en-US" altLang="en-US" sz="2000">
                <a:latin typeface="Tahoma" panose="020B0604030504040204" pitchFamily="34" charset="0"/>
              </a:rPr>
              <a:t>8 multiplications</a:t>
            </a:r>
            <a:endParaRPr lang="en-CA" altLang="en-US" sz="2000">
              <a:latin typeface="Tahoma" panose="020B0604030504040204" pitchFamily="34" charset="0"/>
            </a:endParaRPr>
          </a:p>
        </p:txBody>
      </p:sp>
      <p:sp>
        <p:nvSpPr>
          <p:cNvPr id="419849" name="Text Box 9">
            <a:extLst>
              <a:ext uri="{FF2B5EF4-FFF2-40B4-BE49-F238E27FC236}">
                <a16:creationId xmlns="" xmlns:a16="http://schemas.microsoft.com/office/drawing/2014/main" id="{6DFBC15D-A66A-458F-839F-6F5E396AA9CF}"/>
              </a:ext>
            </a:extLst>
          </p:cNvPr>
          <p:cNvSpPr txBox="1">
            <a:spLocks noChangeArrowheads="1"/>
          </p:cNvSpPr>
          <p:nvPr/>
        </p:nvSpPr>
        <p:spPr bwMode="auto">
          <a:xfrm>
            <a:off x="1447800" y="5943600"/>
            <a:ext cx="1409700" cy="396875"/>
          </a:xfrm>
          <a:prstGeom prst="rect">
            <a:avLst/>
          </a:prstGeom>
          <a:solidFill>
            <a:srgbClr val="D5E7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r>
              <a:rPr lang="en-US" altLang="en-US" sz="2000">
                <a:latin typeface="Tahoma" panose="020B0604030504040204" pitchFamily="34" charset="0"/>
              </a:rPr>
              <a:t>4 additions</a:t>
            </a:r>
            <a:endParaRPr lang="en-CA" altLang="en-US" sz="2000">
              <a:latin typeface="Tahoma" panose="020B0604030504040204" pitchFamily="34" charset="0"/>
            </a:endParaRPr>
          </a:p>
        </p:txBody>
      </p:sp>
      <p:sp>
        <p:nvSpPr>
          <p:cNvPr id="25610" name="Text Box 10">
            <a:extLst>
              <a:ext uri="{FF2B5EF4-FFF2-40B4-BE49-F238E27FC236}">
                <a16:creationId xmlns="" xmlns:a16="http://schemas.microsoft.com/office/drawing/2014/main" id="{58A668D9-DEE8-42A5-A3E5-EF14C2DB1BA8}"/>
              </a:ext>
            </a:extLst>
          </p:cNvPr>
          <p:cNvSpPr txBox="1">
            <a:spLocks noChangeArrowheads="1"/>
          </p:cNvSpPr>
          <p:nvPr/>
        </p:nvSpPr>
        <p:spPr bwMode="auto">
          <a:xfrm>
            <a:off x="4632325" y="5519738"/>
            <a:ext cx="3968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r>
              <a:rPr lang="en-US" altLang="en-US" sz="1800" b="1">
                <a:latin typeface="Tahoma" panose="020B0604030504040204" pitchFamily="34" charset="0"/>
              </a:rPr>
              <a:t>Efficiency class in general: </a:t>
            </a:r>
            <a:r>
              <a:rPr lang="en-US" altLang="en-US" sz="1800" b="1">
                <a:latin typeface="Tahoma" panose="020B0604030504040204" pitchFamily="34" charset="0"/>
                <a:sym typeface="Symbol" panose="05050102010706020507" pitchFamily="18" charset="2"/>
              </a:rPr>
              <a:t> (n</a:t>
            </a:r>
            <a:r>
              <a:rPr lang="en-US" altLang="en-US" sz="1800" b="1" baseline="30000">
                <a:latin typeface="Tahoma" panose="020B0604030504040204" pitchFamily="34" charset="0"/>
                <a:sym typeface="Symbol" panose="05050102010706020507" pitchFamily="18" charset="2"/>
              </a:rPr>
              <a:t>3</a:t>
            </a:r>
            <a:r>
              <a:rPr lang="en-US" altLang="en-US" sz="1800" b="1">
                <a:latin typeface="Tahoma" panose="020B0604030504040204" pitchFamily="34" charset="0"/>
                <a:sym typeface="Symbol" panose="05050102010706020507" pitchFamily="18" charset="2"/>
              </a:rPr>
              <a:t>)</a:t>
            </a:r>
            <a:endParaRPr lang="en-CA" altLang="en-US" sz="1800" b="1">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8" grpId="0" animBg="1"/>
      <p:bldP spid="41984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a:extLst>
              <a:ext uri="{FF2B5EF4-FFF2-40B4-BE49-F238E27FC236}">
                <a16:creationId xmlns="" xmlns:a16="http://schemas.microsoft.com/office/drawing/2014/main" id="{C3167807-1C71-46BC-B1AE-44171BC3F508}"/>
              </a:ext>
            </a:extLst>
          </p:cNvPr>
          <p:cNvSpPr>
            <a:spLocks noGrp="1" noChangeArrowheads="1"/>
          </p:cNvSpPr>
          <p:nvPr>
            <p:ph type="title"/>
          </p:nvPr>
        </p:nvSpPr>
        <p:spPr/>
        <p:txBody>
          <a:bodyPr/>
          <a:lstStyle/>
          <a:p>
            <a:pPr>
              <a:defRPr/>
            </a:pPr>
            <a:r>
              <a:rPr lang="en-US" sz="2800"/>
              <a:t>Strassen’s Matrix Multiplication</a:t>
            </a:r>
          </a:p>
        </p:txBody>
      </p:sp>
      <p:sp>
        <p:nvSpPr>
          <p:cNvPr id="420867" name="Rectangle 3">
            <a:extLst>
              <a:ext uri="{FF2B5EF4-FFF2-40B4-BE49-F238E27FC236}">
                <a16:creationId xmlns="" xmlns:a16="http://schemas.microsoft.com/office/drawing/2014/main" id="{722594FC-9008-4DA5-AE0D-2E3F03F2DAD0}"/>
              </a:ext>
            </a:extLst>
          </p:cNvPr>
          <p:cNvSpPr>
            <a:spLocks noGrp="1" noChangeArrowheads="1"/>
          </p:cNvSpPr>
          <p:nvPr>
            <p:ph type="body" idx="1"/>
          </p:nvPr>
        </p:nvSpPr>
        <p:spPr>
          <a:xfrm>
            <a:off x="381000" y="1371600"/>
            <a:ext cx="8269288" cy="4114800"/>
          </a:xfrm>
        </p:spPr>
        <p:txBody>
          <a:bodyPr/>
          <a:lstStyle/>
          <a:p>
            <a:pPr>
              <a:lnSpc>
                <a:spcPct val="90000"/>
              </a:lnSpc>
              <a:defRPr/>
            </a:pPr>
            <a:r>
              <a:rPr lang="en-US" sz="2000" dirty="0"/>
              <a:t>Strassen’s algorithm for two 2x2 matrices (1969):</a:t>
            </a:r>
          </a:p>
          <a:p>
            <a:pPr lvl="2">
              <a:lnSpc>
                <a:spcPct val="90000"/>
              </a:lnSpc>
              <a:buFontTx/>
              <a:buNone/>
              <a:defRPr/>
            </a:pPr>
            <a:r>
              <a:rPr lang="en-US" sz="2000" dirty="0"/>
              <a:t>c</a:t>
            </a:r>
            <a:r>
              <a:rPr lang="en-US" sz="2000" baseline="-25000" dirty="0"/>
              <a:t>00     </a:t>
            </a:r>
            <a:r>
              <a:rPr lang="en-US" sz="2000" dirty="0"/>
              <a:t>c</a:t>
            </a:r>
            <a:r>
              <a:rPr lang="en-US" sz="2000" baseline="-25000" dirty="0"/>
              <a:t>01</a:t>
            </a:r>
            <a:r>
              <a:rPr lang="en-US" sz="2000" dirty="0"/>
              <a:t>               a</a:t>
            </a:r>
            <a:r>
              <a:rPr lang="en-US" sz="2000" baseline="-25000" dirty="0"/>
              <a:t>00</a:t>
            </a:r>
            <a:r>
              <a:rPr lang="en-US" sz="2000" dirty="0"/>
              <a:t>   a</a:t>
            </a:r>
            <a:r>
              <a:rPr lang="en-US" sz="2000" baseline="-25000" dirty="0"/>
              <a:t>01</a:t>
            </a:r>
            <a:r>
              <a:rPr lang="en-US" sz="2000" dirty="0"/>
              <a:t>             b</a:t>
            </a:r>
            <a:r>
              <a:rPr lang="en-US" sz="2000" baseline="-25000" dirty="0"/>
              <a:t>00</a:t>
            </a:r>
            <a:r>
              <a:rPr lang="en-US" sz="2000" dirty="0"/>
              <a:t>   b</a:t>
            </a:r>
            <a:r>
              <a:rPr lang="en-US" sz="2000" baseline="-25000" dirty="0"/>
              <a:t>01</a:t>
            </a:r>
          </a:p>
          <a:p>
            <a:pPr lvl="2">
              <a:lnSpc>
                <a:spcPct val="90000"/>
              </a:lnSpc>
              <a:buFontTx/>
              <a:buNone/>
              <a:defRPr/>
            </a:pPr>
            <a:r>
              <a:rPr lang="en-US" sz="2000" baseline="-25000" dirty="0"/>
              <a:t>                             </a:t>
            </a:r>
            <a:r>
              <a:rPr lang="en-US" sz="2000" dirty="0"/>
              <a:t>=                        *</a:t>
            </a:r>
          </a:p>
          <a:p>
            <a:pPr lvl="2">
              <a:lnSpc>
                <a:spcPct val="90000"/>
              </a:lnSpc>
              <a:buFontTx/>
              <a:buNone/>
              <a:defRPr/>
            </a:pPr>
            <a:r>
              <a:rPr lang="en-US" sz="2000" dirty="0"/>
              <a:t>c</a:t>
            </a:r>
            <a:r>
              <a:rPr lang="en-US" sz="2000" baseline="-25000" dirty="0"/>
              <a:t>10     </a:t>
            </a:r>
            <a:r>
              <a:rPr lang="en-US" sz="2000" dirty="0"/>
              <a:t>c</a:t>
            </a:r>
            <a:r>
              <a:rPr lang="en-US" sz="2000" baseline="-25000" dirty="0"/>
              <a:t>11</a:t>
            </a:r>
            <a:r>
              <a:rPr lang="en-US" sz="2000" dirty="0"/>
              <a:t>               a</a:t>
            </a:r>
            <a:r>
              <a:rPr lang="en-US" sz="2000" baseline="-25000" dirty="0"/>
              <a:t>10</a:t>
            </a:r>
            <a:r>
              <a:rPr lang="en-US" sz="2000" dirty="0"/>
              <a:t>   a</a:t>
            </a:r>
            <a:r>
              <a:rPr lang="en-US" sz="2000" baseline="-25000" dirty="0"/>
              <a:t>11</a:t>
            </a:r>
            <a:r>
              <a:rPr lang="en-US" sz="2000" dirty="0"/>
              <a:t>             b</a:t>
            </a:r>
            <a:r>
              <a:rPr lang="en-US" sz="2000" baseline="-25000" dirty="0"/>
              <a:t>10</a:t>
            </a:r>
            <a:r>
              <a:rPr lang="en-US" sz="2000" dirty="0"/>
              <a:t>   b</a:t>
            </a:r>
            <a:r>
              <a:rPr lang="en-US" sz="2000" baseline="-25000" dirty="0"/>
              <a:t>11</a:t>
            </a:r>
          </a:p>
          <a:p>
            <a:pPr lvl="2">
              <a:lnSpc>
                <a:spcPct val="90000"/>
              </a:lnSpc>
              <a:buFontTx/>
              <a:buNone/>
              <a:defRPr/>
            </a:pPr>
            <a:r>
              <a:rPr lang="en-US" sz="2000" dirty="0"/>
              <a:t>	</a:t>
            </a:r>
          </a:p>
          <a:p>
            <a:pPr lvl="2">
              <a:lnSpc>
                <a:spcPct val="90000"/>
              </a:lnSpc>
              <a:buFontTx/>
              <a:buNone/>
              <a:defRPr/>
            </a:pPr>
            <a:r>
              <a:rPr lang="en-US" sz="2000" dirty="0"/>
              <a:t>		           m</a:t>
            </a:r>
            <a:r>
              <a:rPr lang="en-US" sz="2000" baseline="-25000" dirty="0"/>
              <a:t>1</a:t>
            </a:r>
            <a:r>
              <a:rPr lang="en-US" sz="2000" dirty="0"/>
              <a:t>   + m</a:t>
            </a:r>
            <a:r>
              <a:rPr lang="en-US" sz="2000" baseline="-25000" dirty="0"/>
              <a:t>4</a:t>
            </a:r>
            <a:r>
              <a:rPr lang="en-US" sz="2000" dirty="0"/>
              <a:t>  - m</a:t>
            </a:r>
            <a:r>
              <a:rPr lang="en-US" sz="2000" baseline="-25000" dirty="0"/>
              <a:t>5 </a:t>
            </a:r>
            <a:r>
              <a:rPr lang="en-US" sz="2000" dirty="0"/>
              <a:t>+ m</a:t>
            </a:r>
            <a:r>
              <a:rPr lang="en-US" sz="2000" baseline="-25000" dirty="0"/>
              <a:t>7</a:t>
            </a:r>
            <a:r>
              <a:rPr lang="en-US" sz="2000" dirty="0"/>
              <a:t>              m</a:t>
            </a:r>
            <a:r>
              <a:rPr lang="en-US" sz="2000" baseline="-25000" dirty="0"/>
              <a:t>3 </a:t>
            </a:r>
            <a:r>
              <a:rPr lang="en-US" sz="2000" dirty="0"/>
              <a:t>+ m</a:t>
            </a:r>
            <a:r>
              <a:rPr lang="en-US" sz="2000" baseline="-25000" dirty="0"/>
              <a:t>5</a:t>
            </a:r>
            <a:r>
              <a:rPr lang="en-US" sz="2000" dirty="0"/>
              <a:t> </a:t>
            </a:r>
            <a:endParaRPr lang="en-US" sz="2000" baseline="-25000" dirty="0"/>
          </a:p>
          <a:p>
            <a:pPr lvl="2">
              <a:lnSpc>
                <a:spcPct val="90000"/>
              </a:lnSpc>
              <a:buFontTx/>
              <a:buNone/>
              <a:defRPr/>
            </a:pPr>
            <a:r>
              <a:rPr lang="en-US" sz="2000" baseline="-25000" dirty="0"/>
              <a:t>                             </a:t>
            </a:r>
            <a:r>
              <a:rPr lang="en-US" sz="2000" dirty="0"/>
              <a:t>=                   </a:t>
            </a:r>
          </a:p>
          <a:p>
            <a:pPr lvl="2">
              <a:lnSpc>
                <a:spcPct val="90000"/>
              </a:lnSpc>
              <a:buFontTx/>
              <a:buNone/>
              <a:defRPr/>
            </a:pPr>
            <a:r>
              <a:rPr lang="en-US" sz="2000" dirty="0"/>
              <a:t>                          m</a:t>
            </a:r>
            <a:r>
              <a:rPr lang="en-US" sz="2000" baseline="-25000" dirty="0"/>
              <a:t>2</a:t>
            </a:r>
            <a:r>
              <a:rPr lang="en-US" sz="2000" dirty="0"/>
              <a:t> + m</a:t>
            </a:r>
            <a:r>
              <a:rPr lang="en-US" sz="2000" baseline="-25000" dirty="0"/>
              <a:t>4                                    </a:t>
            </a:r>
            <a:r>
              <a:rPr lang="en-US" sz="2000" dirty="0"/>
              <a:t>m</a:t>
            </a:r>
            <a:r>
              <a:rPr lang="en-US" sz="2000" baseline="-25000" dirty="0"/>
              <a:t>1</a:t>
            </a:r>
            <a:r>
              <a:rPr lang="en-US" sz="2000" dirty="0"/>
              <a:t>   + m</a:t>
            </a:r>
            <a:r>
              <a:rPr lang="en-US" sz="2000" baseline="-25000" dirty="0"/>
              <a:t>3</a:t>
            </a:r>
            <a:r>
              <a:rPr lang="en-US" sz="2000" dirty="0"/>
              <a:t>  - m</a:t>
            </a:r>
            <a:r>
              <a:rPr lang="en-US" sz="2000" baseline="-25000" dirty="0"/>
              <a:t>2 </a:t>
            </a:r>
            <a:r>
              <a:rPr lang="en-US" sz="2000" dirty="0"/>
              <a:t>+ m</a:t>
            </a:r>
            <a:r>
              <a:rPr lang="en-US" sz="2000" baseline="-25000" dirty="0"/>
              <a:t>6</a:t>
            </a:r>
            <a:r>
              <a:rPr lang="en-US" sz="2000" dirty="0"/>
              <a:t> </a:t>
            </a:r>
            <a:endParaRPr lang="en-US" sz="2000" baseline="-25000" dirty="0"/>
          </a:p>
          <a:p>
            <a:pPr>
              <a:lnSpc>
                <a:spcPct val="90000"/>
              </a:lnSpc>
              <a:defRPr/>
            </a:pPr>
            <a:r>
              <a:rPr lang="en-US" sz="2000" dirty="0"/>
              <a:t>m</a:t>
            </a:r>
            <a:r>
              <a:rPr lang="en-US" sz="2000" baseline="-25000" dirty="0"/>
              <a:t>1</a:t>
            </a:r>
            <a:r>
              <a:rPr lang="en-US" sz="2000" dirty="0"/>
              <a:t> = (a</a:t>
            </a:r>
            <a:r>
              <a:rPr lang="en-US" sz="2000" baseline="-25000" dirty="0"/>
              <a:t>00</a:t>
            </a:r>
            <a:r>
              <a:rPr lang="en-US" sz="2000" dirty="0"/>
              <a:t> + a</a:t>
            </a:r>
            <a:r>
              <a:rPr lang="en-US" sz="2000" baseline="-25000" dirty="0"/>
              <a:t>11</a:t>
            </a:r>
            <a:r>
              <a:rPr lang="en-US" sz="2000" dirty="0"/>
              <a:t>) </a:t>
            </a:r>
            <a:r>
              <a:rPr lang="en-US" sz="2000" dirty="0">
                <a:solidFill>
                  <a:schemeClr val="hlink"/>
                </a:solidFill>
              </a:rPr>
              <a:t>*</a:t>
            </a:r>
            <a:r>
              <a:rPr lang="en-US" sz="2000" dirty="0"/>
              <a:t> (b</a:t>
            </a:r>
            <a:r>
              <a:rPr lang="en-US" sz="2000" baseline="-25000" dirty="0"/>
              <a:t>00</a:t>
            </a:r>
            <a:r>
              <a:rPr lang="en-US" sz="2000" dirty="0"/>
              <a:t> + b</a:t>
            </a:r>
            <a:r>
              <a:rPr lang="en-US" sz="2000" b="0" baseline="-25000" dirty="0"/>
              <a:t>11</a:t>
            </a:r>
            <a:r>
              <a:rPr lang="en-US" sz="2000" dirty="0"/>
              <a:t>)</a:t>
            </a:r>
          </a:p>
          <a:p>
            <a:pPr>
              <a:lnSpc>
                <a:spcPct val="90000"/>
              </a:lnSpc>
              <a:defRPr/>
            </a:pPr>
            <a:r>
              <a:rPr lang="en-US" sz="2000" dirty="0"/>
              <a:t>m</a:t>
            </a:r>
            <a:r>
              <a:rPr lang="en-US" sz="2000" baseline="-25000" dirty="0"/>
              <a:t>2</a:t>
            </a:r>
            <a:r>
              <a:rPr lang="en-US" sz="2000" dirty="0"/>
              <a:t> = (a</a:t>
            </a:r>
            <a:r>
              <a:rPr lang="en-US" sz="2000" baseline="-25000" dirty="0"/>
              <a:t>10</a:t>
            </a:r>
            <a:r>
              <a:rPr lang="en-US" sz="2000" dirty="0"/>
              <a:t> + a</a:t>
            </a:r>
            <a:r>
              <a:rPr lang="en-US" sz="2000" baseline="-25000" dirty="0"/>
              <a:t>11</a:t>
            </a:r>
            <a:r>
              <a:rPr lang="en-US" sz="2000" dirty="0"/>
              <a:t>) </a:t>
            </a:r>
            <a:r>
              <a:rPr lang="en-US" sz="2000" dirty="0">
                <a:solidFill>
                  <a:schemeClr val="hlink"/>
                </a:solidFill>
              </a:rPr>
              <a:t>*</a:t>
            </a:r>
            <a:r>
              <a:rPr lang="en-US" sz="2000" dirty="0"/>
              <a:t> b</a:t>
            </a:r>
            <a:r>
              <a:rPr lang="en-US" sz="2000" baseline="-25000" dirty="0"/>
              <a:t>00</a:t>
            </a:r>
            <a:endParaRPr lang="en-US" sz="2000" b="0" dirty="0"/>
          </a:p>
          <a:p>
            <a:pPr>
              <a:lnSpc>
                <a:spcPct val="90000"/>
              </a:lnSpc>
              <a:defRPr/>
            </a:pPr>
            <a:r>
              <a:rPr lang="en-US" sz="2000" dirty="0"/>
              <a:t>m</a:t>
            </a:r>
            <a:r>
              <a:rPr lang="en-US" sz="2000" baseline="-25000" dirty="0"/>
              <a:t>3</a:t>
            </a:r>
            <a:r>
              <a:rPr lang="en-US" sz="2000" dirty="0"/>
              <a:t> = a</a:t>
            </a:r>
            <a:r>
              <a:rPr lang="en-US" sz="2000" baseline="-25000" dirty="0"/>
              <a:t>00</a:t>
            </a:r>
            <a:r>
              <a:rPr lang="en-US" sz="2000" dirty="0"/>
              <a:t> </a:t>
            </a:r>
            <a:r>
              <a:rPr lang="en-US" sz="2000" dirty="0">
                <a:solidFill>
                  <a:schemeClr val="hlink"/>
                </a:solidFill>
              </a:rPr>
              <a:t>*</a:t>
            </a:r>
            <a:r>
              <a:rPr lang="en-US" sz="2000" dirty="0"/>
              <a:t> (b</a:t>
            </a:r>
            <a:r>
              <a:rPr lang="en-US" sz="2000" baseline="-25000" dirty="0"/>
              <a:t>01</a:t>
            </a:r>
            <a:r>
              <a:rPr lang="en-US" sz="2000" dirty="0"/>
              <a:t> - b</a:t>
            </a:r>
            <a:r>
              <a:rPr lang="en-US" sz="2000" b="0" baseline="-25000" dirty="0"/>
              <a:t>11</a:t>
            </a:r>
            <a:r>
              <a:rPr lang="en-US" sz="2000" dirty="0"/>
              <a:t>)</a:t>
            </a:r>
          </a:p>
          <a:p>
            <a:pPr>
              <a:lnSpc>
                <a:spcPct val="90000"/>
              </a:lnSpc>
              <a:defRPr/>
            </a:pPr>
            <a:r>
              <a:rPr lang="en-US" sz="2000" dirty="0"/>
              <a:t>m</a:t>
            </a:r>
            <a:r>
              <a:rPr lang="en-US" sz="2000" baseline="-25000" dirty="0"/>
              <a:t>4</a:t>
            </a:r>
            <a:r>
              <a:rPr lang="en-US" sz="2000" dirty="0"/>
              <a:t> =  a</a:t>
            </a:r>
            <a:r>
              <a:rPr lang="en-US" sz="2000" baseline="-25000" dirty="0"/>
              <a:t>11</a:t>
            </a:r>
            <a:r>
              <a:rPr lang="en-US" sz="2000" dirty="0"/>
              <a:t> </a:t>
            </a:r>
            <a:r>
              <a:rPr lang="en-US" sz="2000" dirty="0">
                <a:solidFill>
                  <a:schemeClr val="hlink"/>
                </a:solidFill>
              </a:rPr>
              <a:t>*</a:t>
            </a:r>
            <a:r>
              <a:rPr lang="en-US" sz="2000" dirty="0"/>
              <a:t> (b</a:t>
            </a:r>
            <a:r>
              <a:rPr lang="en-US" sz="2000" baseline="-25000" dirty="0"/>
              <a:t>10</a:t>
            </a:r>
            <a:r>
              <a:rPr lang="en-US" sz="2000" dirty="0"/>
              <a:t> - b</a:t>
            </a:r>
            <a:r>
              <a:rPr lang="en-US" sz="2000" b="0" baseline="-25000" dirty="0"/>
              <a:t>00</a:t>
            </a:r>
            <a:r>
              <a:rPr lang="en-US" sz="2000" dirty="0"/>
              <a:t>)</a:t>
            </a:r>
          </a:p>
          <a:p>
            <a:pPr>
              <a:lnSpc>
                <a:spcPct val="90000"/>
              </a:lnSpc>
              <a:defRPr/>
            </a:pPr>
            <a:r>
              <a:rPr lang="en-US" sz="2000" dirty="0"/>
              <a:t>m</a:t>
            </a:r>
            <a:r>
              <a:rPr lang="en-US" sz="2000" baseline="-25000" dirty="0"/>
              <a:t>5</a:t>
            </a:r>
            <a:r>
              <a:rPr lang="en-US" sz="2000" dirty="0"/>
              <a:t> = (a</a:t>
            </a:r>
            <a:r>
              <a:rPr lang="en-US" sz="2000" baseline="-25000" dirty="0"/>
              <a:t>00</a:t>
            </a:r>
            <a:r>
              <a:rPr lang="en-US" sz="2000" dirty="0"/>
              <a:t> + a</a:t>
            </a:r>
            <a:r>
              <a:rPr lang="en-US" sz="2000" baseline="-25000" dirty="0"/>
              <a:t>01</a:t>
            </a:r>
            <a:r>
              <a:rPr lang="en-US" sz="2000" dirty="0"/>
              <a:t>) </a:t>
            </a:r>
            <a:r>
              <a:rPr lang="en-US" sz="2000" dirty="0">
                <a:solidFill>
                  <a:schemeClr val="hlink"/>
                </a:solidFill>
              </a:rPr>
              <a:t>*</a:t>
            </a:r>
            <a:r>
              <a:rPr lang="en-US" sz="2000" dirty="0"/>
              <a:t> b</a:t>
            </a:r>
            <a:r>
              <a:rPr lang="en-US" sz="2000" b="0" baseline="-25000" dirty="0"/>
              <a:t>11</a:t>
            </a:r>
            <a:endParaRPr lang="en-US" sz="2000" b="0" dirty="0"/>
          </a:p>
          <a:p>
            <a:pPr>
              <a:lnSpc>
                <a:spcPct val="90000"/>
              </a:lnSpc>
              <a:defRPr/>
            </a:pPr>
            <a:r>
              <a:rPr lang="en-US" sz="2000" dirty="0"/>
              <a:t>m</a:t>
            </a:r>
            <a:r>
              <a:rPr lang="en-US" sz="2000" baseline="-25000" dirty="0"/>
              <a:t>6</a:t>
            </a:r>
            <a:r>
              <a:rPr lang="en-US" sz="2000" dirty="0"/>
              <a:t> = (a</a:t>
            </a:r>
            <a:r>
              <a:rPr lang="en-US" sz="2000" baseline="-25000" dirty="0"/>
              <a:t>10</a:t>
            </a:r>
            <a:r>
              <a:rPr lang="en-US" sz="2000" dirty="0"/>
              <a:t> - a</a:t>
            </a:r>
            <a:r>
              <a:rPr lang="en-US" sz="2000" baseline="-25000" dirty="0"/>
              <a:t>00</a:t>
            </a:r>
            <a:r>
              <a:rPr lang="en-US" sz="2000" dirty="0"/>
              <a:t>) </a:t>
            </a:r>
            <a:r>
              <a:rPr lang="en-US" sz="2000" dirty="0">
                <a:solidFill>
                  <a:schemeClr val="hlink"/>
                </a:solidFill>
              </a:rPr>
              <a:t>*</a:t>
            </a:r>
            <a:r>
              <a:rPr lang="en-US" sz="2000" dirty="0"/>
              <a:t> (b</a:t>
            </a:r>
            <a:r>
              <a:rPr lang="en-US" sz="2000" baseline="-25000" dirty="0"/>
              <a:t>00</a:t>
            </a:r>
            <a:r>
              <a:rPr lang="en-US" sz="2000" dirty="0"/>
              <a:t> + b</a:t>
            </a:r>
            <a:r>
              <a:rPr lang="en-US" sz="2000" b="0" baseline="-25000" dirty="0"/>
              <a:t>01</a:t>
            </a:r>
            <a:r>
              <a:rPr lang="en-US" sz="2000" dirty="0"/>
              <a:t>)</a:t>
            </a:r>
          </a:p>
          <a:p>
            <a:pPr>
              <a:lnSpc>
                <a:spcPct val="90000"/>
              </a:lnSpc>
              <a:defRPr/>
            </a:pPr>
            <a:r>
              <a:rPr lang="en-US" sz="2000" dirty="0"/>
              <a:t>m</a:t>
            </a:r>
            <a:r>
              <a:rPr lang="en-US" sz="2000" baseline="-25000" dirty="0"/>
              <a:t>7</a:t>
            </a:r>
            <a:r>
              <a:rPr lang="en-US" sz="2000" dirty="0"/>
              <a:t> = (a</a:t>
            </a:r>
            <a:r>
              <a:rPr lang="en-US" sz="2000" baseline="-25000" dirty="0"/>
              <a:t>01</a:t>
            </a:r>
            <a:r>
              <a:rPr lang="en-US" sz="2000" dirty="0"/>
              <a:t> - a</a:t>
            </a:r>
            <a:r>
              <a:rPr lang="en-US" sz="2000" baseline="-25000" dirty="0"/>
              <a:t>11</a:t>
            </a:r>
            <a:r>
              <a:rPr lang="en-US" sz="2000" dirty="0"/>
              <a:t>) </a:t>
            </a:r>
            <a:r>
              <a:rPr lang="en-US" sz="2000" dirty="0">
                <a:solidFill>
                  <a:schemeClr val="hlink"/>
                </a:solidFill>
              </a:rPr>
              <a:t>*</a:t>
            </a:r>
            <a:r>
              <a:rPr lang="en-US" sz="2000" dirty="0"/>
              <a:t> (b</a:t>
            </a:r>
            <a:r>
              <a:rPr lang="en-US" sz="2000" baseline="-25000" dirty="0"/>
              <a:t>10</a:t>
            </a:r>
            <a:r>
              <a:rPr lang="en-US" sz="2000" dirty="0"/>
              <a:t> + b</a:t>
            </a:r>
            <a:r>
              <a:rPr lang="en-US" sz="2000" b="0" baseline="-25000" dirty="0"/>
              <a:t>11</a:t>
            </a:r>
            <a:r>
              <a:rPr lang="en-US" sz="2000" dirty="0"/>
              <a:t>)                        			</a:t>
            </a:r>
          </a:p>
        </p:txBody>
      </p:sp>
      <p:sp>
        <p:nvSpPr>
          <p:cNvPr id="26628" name="AutoShape 4">
            <a:extLst>
              <a:ext uri="{FF2B5EF4-FFF2-40B4-BE49-F238E27FC236}">
                <a16:creationId xmlns="" xmlns:a16="http://schemas.microsoft.com/office/drawing/2014/main" id="{0D304AEE-CF5E-49DA-BA2C-CCE7518DCB53}"/>
              </a:ext>
            </a:extLst>
          </p:cNvPr>
          <p:cNvSpPr>
            <a:spLocks noChangeArrowheads="1"/>
          </p:cNvSpPr>
          <p:nvPr/>
        </p:nvSpPr>
        <p:spPr bwMode="auto">
          <a:xfrm>
            <a:off x="1143000" y="1828800"/>
            <a:ext cx="1219200" cy="91440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629" name="AutoShape 5">
            <a:extLst>
              <a:ext uri="{FF2B5EF4-FFF2-40B4-BE49-F238E27FC236}">
                <a16:creationId xmlns="" xmlns:a16="http://schemas.microsoft.com/office/drawing/2014/main" id="{8206F5A2-3923-4B87-838F-54591F35A023}"/>
              </a:ext>
            </a:extLst>
          </p:cNvPr>
          <p:cNvSpPr>
            <a:spLocks noChangeArrowheads="1"/>
          </p:cNvSpPr>
          <p:nvPr/>
        </p:nvSpPr>
        <p:spPr bwMode="auto">
          <a:xfrm>
            <a:off x="4495800" y="1828800"/>
            <a:ext cx="1219200" cy="91440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630" name="AutoShape 6">
            <a:extLst>
              <a:ext uri="{FF2B5EF4-FFF2-40B4-BE49-F238E27FC236}">
                <a16:creationId xmlns="" xmlns:a16="http://schemas.microsoft.com/office/drawing/2014/main" id="{98E904C4-6D34-4BA8-9C84-CEE49F3674BE}"/>
              </a:ext>
            </a:extLst>
          </p:cNvPr>
          <p:cNvSpPr>
            <a:spLocks noChangeArrowheads="1"/>
          </p:cNvSpPr>
          <p:nvPr/>
        </p:nvSpPr>
        <p:spPr bwMode="auto">
          <a:xfrm>
            <a:off x="2819400" y="1828800"/>
            <a:ext cx="1219200" cy="91440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631" name="AutoShape 7">
            <a:extLst>
              <a:ext uri="{FF2B5EF4-FFF2-40B4-BE49-F238E27FC236}">
                <a16:creationId xmlns="" xmlns:a16="http://schemas.microsoft.com/office/drawing/2014/main" id="{BDDE632A-A57D-43F1-B13D-6CDB70716416}"/>
              </a:ext>
            </a:extLst>
          </p:cNvPr>
          <p:cNvSpPr>
            <a:spLocks noChangeArrowheads="1"/>
          </p:cNvSpPr>
          <p:nvPr/>
        </p:nvSpPr>
        <p:spPr bwMode="auto">
          <a:xfrm>
            <a:off x="2819400" y="3124200"/>
            <a:ext cx="5181600" cy="91440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6632" name="Text Box 8">
            <a:extLst>
              <a:ext uri="{FF2B5EF4-FFF2-40B4-BE49-F238E27FC236}">
                <a16:creationId xmlns="" xmlns:a16="http://schemas.microsoft.com/office/drawing/2014/main" id="{819DE908-A2BB-4BF5-8DCB-0224156E8072}"/>
              </a:ext>
            </a:extLst>
          </p:cNvPr>
          <p:cNvSpPr txBox="1">
            <a:spLocks noChangeArrowheads="1"/>
          </p:cNvSpPr>
          <p:nvPr/>
        </p:nvSpPr>
        <p:spPr bwMode="auto">
          <a:xfrm>
            <a:off x="5029200" y="4927600"/>
            <a:ext cx="2003425" cy="396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r>
              <a:rPr lang="en-US" altLang="en-US" sz="2000">
                <a:latin typeface="Tahoma" panose="020B0604030504040204" pitchFamily="34" charset="0"/>
              </a:rPr>
              <a:t>7 multiplications</a:t>
            </a:r>
            <a:endParaRPr lang="en-CA" altLang="en-US" sz="2000">
              <a:latin typeface="Tahoma" panose="020B0604030504040204" pitchFamily="34" charset="0"/>
            </a:endParaRPr>
          </a:p>
        </p:txBody>
      </p:sp>
      <p:sp>
        <p:nvSpPr>
          <p:cNvPr id="26633" name="Text Box 9">
            <a:extLst>
              <a:ext uri="{FF2B5EF4-FFF2-40B4-BE49-F238E27FC236}">
                <a16:creationId xmlns="" xmlns:a16="http://schemas.microsoft.com/office/drawing/2014/main" id="{192CB818-20D2-46DF-8EB5-CF5B50BEFFB7}"/>
              </a:ext>
            </a:extLst>
          </p:cNvPr>
          <p:cNvSpPr txBox="1">
            <a:spLocks noChangeArrowheads="1"/>
          </p:cNvSpPr>
          <p:nvPr/>
        </p:nvSpPr>
        <p:spPr bwMode="auto">
          <a:xfrm>
            <a:off x="5029200" y="5486400"/>
            <a:ext cx="1547813" cy="396875"/>
          </a:xfrm>
          <a:prstGeom prst="rect">
            <a:avLst/>
          </a:prstGeom>
          <a:solidFill>
            <a:srgbClr val="D5E7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r>
              <a:rPr lang="en-US" altLang="en-US" sz="2000">
                <a:latin typeface="Tahoma" panose="020B0604030504040204" pitchFamily="34" charset="0"/>
              </a:rPr>
              <a:t>18 additions</a:t>
            </a:r>
            <a:endParaRPr lang="en-CA" altLang="en-US" sz="2000">
              <a:latin typeface="Tahoma" panose="020B060403050404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img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88392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 Box 5"/>
          <p:cNvSpPr txBox="1">
            <a:spLocks noChangeArrowheads="1"/>
          </p:cNvSpPr>
          <p:nvPr/>
        </p:nvSpPr>
        <p:spPr bwMode="auto">
          <a:xfrm>
            <a:off x="2590800" y="3657600"/>
            <a:ext cx="5921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 - </a:t>
            </a:r>
            <a:r>
              <a:rPr lang="en-US" altLang="en-US" sz="2000"/>
              <a:t>Zero or more quantities should be externally supplied</a:t>
            </a:r>
          </a:p>
        </p:txBody>
      </p:sp>
      <p:sp>
        <p:nvSpPr>
          <p:cNvPr id="9220" name="Text Box 6"/>
          <p:cNvSpPr txBox="1">
            <a:spLocks noChangeArrowheads="1"/>
          </p:cNvSpPr>
          <p:nvPr/>
        </p:nvSpPr>
        <p:spPr bwMode="auto">
          <a:xfrm>
            <a:off x="2819400" y="4114800"/>
            <a:ext cx="3646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a:t>-At least one quantity is produced</a:t>
            </a:r>
          </a:p>
        </p:txBody>
      </p:sp>
      <p:sp>
        <p:nvSpPr>
          <p:cNvPr id="9221" name="Text Box 7"/>
          <p:cNvSpPr txBox="1">
            <a:spLocks noChangeArrowheads="1"/>
          </p:cNvSpPr>
          <p:nvPr/>
        </p:nvSpPr>
        <p:spPr bwMode="auto">
          <a:xfrm>
            <a:off x="2590800" y="5638800"/>
            <a:ext cx="4221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a:solidFill>
                  <a:srgbClr val="339933"/>
                </a:solidFill>
              </a:rPr>
              <a:t>by a person using only pencil and paper</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 xmlns:a16="http://schemas.microsoft.com/office/drawing/2014/main" id="{6DBD901D-4413-49CF-AEF2-89890E9251B3}"/>
              </a:ext>
            </a:extLst>
          </p:cNvPr>
          <p:cNvSpPr>
            <a:spLocks noGrp="1" noChangeArrowheads="1"/>
          </p:cNvSpPr>
          <p:nvPr>
            <p:ph type="title"/>
          </p:nvPr>
        </p:nvSpPr>
        <p:spPr/>
        <p:txBody>
          <a:bodyPr/>
          <a:lstStyle/>
          <a:p>
            <a:pPr>
              <a:defRPr/>
            </a:pPr>
            <a:r>
              <a:rPr lang="en-US"/>
              <a:t>Strassen’s Matrix Multiplication</a:t>
            </a:r>
          </a:p>
        </p:txBody>
      </p:sp>
      <p:sp>
        <p:nvSpPr>
          <p:cNvPr id="343043" name="Rectangle 3">
            <a:extLst>
              <a:ext uri="{FF2B5EF4-FFF2-40B4-BE49-F238E27FC236}">
                <a16:creationId xmlns="" xmlns:a16="http://schemas.microsoft.com/office/drawing/2014/main" id="{844C6FFF-5404-4368-9798-63DA156FDA55}"/>
              </a:ext>
            </a:extLst>
          </p:cNvPr>
          <p:cNvSpPr>
            <a:spLocks noGrp="1" noChangeArrowheads="1"/>
          </p:cNvSpPr>
          <p:nvPr>
            <p:ph type="body" idx="1"/>
          </p:nvPr>
        </p:nvSpPr>
        <p:spPr>
          <a:xfrm>
            <a:off x="304800" y="1266825"/>
            <a:ext cx="8610600" cy="4905375"/>
          </a:xfrm>
        </p:spPr>
        <p:txBody>
          <a:bodyPr/>
          <a:lstStyle/>
          <a:p>
            <a:pPr>
              <a:buFont typeface="Monotype Sorts" pitchFamily="2" charset="2"/>
              <a:buNone/>
              <a:defRPr/>
            </a:pPr>
            <a:r>
              <a:rPr lang="en-US"/>
              <a:t>    Strassen observed [1969] that  the product of two matrices can be computed in general as follows:</a:t>
            </a:r>
          </a:p>
          <a:p>
            <a:pPr>
              <a:defRPr/>
            </a:pPr>
            <a:endParaRPr lang="en-US"/>
          </a:p>
          <a:p>
            <a:pPr lvl="2">
              <a:buFontTx/>
              <a:buNone/>
              <a:defRPr/>
            </a:pPr>
            <a:r>
              <a:rPr lang="en-US" sz="1800"/>
              <a:t>C</a:t>
            </a:r>
            <a:r>
              <a:rPr lang="en-US" sz="1800" baseline="-25000"/>
              <a:t>00    </a:t>
            </a:r>
            <a:r>
              <a:rPr lang="en-US" sz="1800"/>
              <a:t>C</a:t>
            </a:r>
            <a:r>
              <a:rPr lang="en-US" sz="1800" baseline="-25000"/>
              <a:t>01</a:t>
            </a:r>
            <a:r>
              <a:rPr lang="en-US" sz="1800"/>
              <a:t>                A</a:t>
            </a:r>
            <a:r>
              <a:rPr lang="en-US" sz="1800" baseline="-25000"/>
              <a:t>00</a:t>
            </a:r>
            <a:r>
              <a:rPr lang="en-US" sz="1800"/>
              <a:t>    A</a:t>
            </a:r>
            <a:r>
              <a:rPr lang="en-US" sz="1800" baseline="-25000"/>
              <a:t>01</a:t>
            </a:r>
            <a:r>
              <a:rPr lang="en-US" sz="1800"/>
              <a:t>                B</a:t>
            </a:r>
            <a:r>
              <a:rPr lang="en-US" sz="1800" baseline="-25000"/>
              <a:t>00</a:t>
            </a:r>
            <a:r>
              <a:rPr lang="en-US" sz="1800"/>
              <a:t>    B</a:t>
            </a:r>
            <a:r>
              <a:rPr lang="en-US" sz="1800" baseline="-25000"/>
              <a:t>01</a:t>
            </a:r>
          </a:p>
          <a:p>
            <a:pPr lvl="2">
              <a:buFontTx/>
              <a:buNone/>
              <a:defRPr/>
            </a:pPr>
            <a:r>
              <a:rPr lang="en-US" sz="1800" baseline="-25000"/>
              <a:t>                              </a:t>
            </a:r>
            <a:r>
              <a:rPr lang="en-US" sz="1800"/>
              <a:t>=                             *</a:t>
            </a:r>
          </a:p>
          <a:p>
            <a:pPr lvl="2">
              <a:buFontTx/>
              <a:buNone/>
              <a:defRPr/>
            </a:pPr>
            <a:r>
              <a:rPr lang="en-US" sz="1800"/>
              <a:t>C</a:t>
            </a:r>
            <a:r>
              <a:rPr lang="en-US" sz="1800" baseline="-25000"/>
              <a:t>10    </a:t>
            </a:r>
            <a:r>
              <a:rPr lang="en-US" sz="1800"/>
              <a:t>C</a:t>
            </a:r>
            <a:r>
              <a:rPr lang="en-US" sz="1800" baseline="-25000"/>
              <a:t>11</a:t>
            </a:r>
            <a:r>
              <a:rPr lang="en-US" sz="1800"/>
              <a:t>                A</a:t>
            </a:r>
            <a:r>
              <a:rPr lang="en-US" sz="1800" baseline="-25000"/>
              <a:t>10</a:t>
            </a:r>
            <a:r>
              <a:rPr lang="en-US" sz="1800"/>
              <a:t>    A</a:t>
            </a:r>
            <a:r>
              <a:rPr lang="en-US" sz="1800" baseline="-25000"/>
              <a:t>11</a:t>
            </a:r>
            <a:r>
              <a:rPr lang="en-US" sz="1800"/>
              <a:t>                B</a:t>
            </a:r>
            <a:r>
              <a:rPr lang="en-US" sz="1800" baseline="-25000"/>
              <a:t>10</a:t>
            </a:r>
            <a:r>
              <a:rPr lang="en-US" sz="1800"/>
              <a:t>    B</a:t>
            </a:r>
            <a:r>
              <a:rPr lang="en-US" sz="1800" baseline="-25000"/>
              <a:t>11</a:t>
            </a:r>
          </a:p>
          <a:p>
            <a:pPr lvl="2">
              <a:buFontTx/>
              <a:buNone/>
              <a:defRPr/>
            </a:pPr>
            <a:endParaRPr lang="en-US" sz="1800" baseline="-25000"/>
          </a:p>
          <a:p>
            <a:pPr lvl="2">
              <a:buFontTx/>
              <a:buNone/>
              <a:defRPr/>
            </a:pPr>
            <a:endParaRPr lang="en-US" sz="1800" baseline="-25000"/>
          </a:p>
          <a:p>
            <a:pPr lvl="2">
              <a:buFontTx/>
              <a:buNone/>
              <a:defRPr/>
            </a:pPr>
            <a:r>
              <a:rPr lang="en-US" sz="1800"/>
              <a:t>                            M</a:t>
            </a:r>
            <a:r>
              <a:rPr lang="en-US" sz="1800" baseline="-25000"/>
              <a:t>1</a:t>
            </a:r>
            <a:r>
              <a:rPr lang="en-US" sz="1800"/>
              <a:t>   + M</a:t>
            </a:r>
            <a:r>
              <a:rPr lang="en-US" sz="1800" baseline="-25000"/>
              <a:t>4</a:t>
            </a:r>
            <a:r>
              <a:rPr lang="en-US" sz="1800"/>
              <a:t>  - M</a:t>
            </a:r>
            <a:r>
              <a:rPr lang="en-US" sz="1800" baseline="-25000"/>
              <a:t>5 </a:t>
            </a:r>
            <a:r>
              <a:rPr lang="en-US" sz="1800"/>
              <a:t>+ M</a:t>
            </a:r>
            <a:r>
              <a:rPr lang="en-US" sz="1800" baseline="-25000"/>
              <a:t>7</a:t>
            </a:r>
            <a:r>
              <a:rPr lang="en-US" sz="1800"/>
              <a:t>                        M</a:t>
            </a:r>
            <a:r>
              <a:rPr lang="en-US" sz="1800" baseline="-25000"/>
              <a:t>3 </a:t>
            </a:r>
            <a:r>
              <a:rPr lang="en-US" sz="1800"/>
              <a:t>+ M</a:t>
            </a:r>
            <a:r>
              <a:rPr lang="en-US" sz="1800" baseline="-25000"/>
              <a:t>5</a:t>
            </a:r>
            <a:r>
              <a:rPr lang="en-US" sz="1800"/>
              <a:t> </a:t>
            </a:r>
            <a:endParaRPr lang="en-US" sz="1800" baseline="-25000"/>
          </a:p>
          <a:p>
            <a:pPr lvl="2">
              <a:buFontTx/>
              <a:buNone/>
              <a:defRPr/>
            </a:pPr>
            <a:r>
              <a:rPr lang="en-US" sz="1800" baseline="-25000"/>
              <a:t>                             </a:t>
            </a:r>
            <a:r>
              <a:rPr lang="en-US" sz="1800"/>
              <a:t>=                   </a:t>
            </a:r>
          </a:p>
          <a:p>
            <a:pPr lvl="2">
              <a:buFontTx/>
              <a:buNone/>
              <a:defRPr/>
            </a:pPr>
            <a:r>
              <a:rPr lang="en-US" sz="1800"/>
              <a:t>                           M</a:t>
            </a:r>
            <a:r>
              <a:rPr lang="en-US" sz="1800" baseline="-25000"/>
              <a:t>2</a:t>
            </a:r>
            <a:r>
              <a:rPr lang="en-US" sz="1800"/>
              <a:t> + M</a:t>
            </a:r>
            <a:r>
              <a:rPr lang="en-US" sz="1800" baseline="-25000"/>
              <a:t>4                                               </a:t>
            </a:r>
            <a:r>
              <a:rPr lang="en-US" sz="1800"/>
              <a:t>M</a:t>
            </a:r>
            <a:r>
              <a:rPr lang="en-US" sz="1800" baseline="-25000"/>
              <a:t>1</a:t>
            </a:r>
            <a:r>
              <a:rPr lang="en-US" sz="1800"/>
              <a:t>   + M</a:t>
            </a:r>
            <a:r>
              <a:rPr lang="en-US" sz="1800" baseline="-25000"/>
              <a:t>3</a:t>
            </a:r>
            <a:r>
              <a:rPr lang="en-US" sz="1800"/>
              <a:t>  - M</a:t>
            </a:r>
            <a:r>
              <a:rPr lang="en-US" sz="1800" baseline="-25000"/>
              <a:t>2 </a:t>
            </a:r>
            <a:r>
              <a:rPr lang="en-US" sz="1800"/>
              <a:t>+ M</a:t>
            </a:r>
            <a:r>
              <a:rPr lang="en-US" sz="1800" baseline="-25000"/>
              <a:t>6</a:t>
            </a:r>
            <a:r>
              <a:rPr lang="en-US" sz="1800"/>
              <a:t> </a:t>
            </a:r>
            <a:endParaRPr lang="en-US" sz="1800" baseline="-25000"/>
          </a:p>
          <a:p>
            <a:pPr>
              <a:defRPr/>
            </a:pPr>
            <a:endParaRPr lang="en-US" sz="2000"/>
          </a:p>
        </p:txBody>
      </p:sp>
      <p:grpSp>
        <p:nvGrpSpPr>
          <p:cNvPr id="27652" name="Group 4">
            <a:extLst>
              <a:ext uri="{FF2B5EF4-FFF2-40B4-BE49-F238E27FC236}">
                <a16:creationId xmlns="" xmlns:a16="http://schemas.microsoft.com/office/drawing/2014/main" id="{808D215E-F927-453F-A8D2-CFED48908675}"/>
              </a:ext>
            </a:extLst>
          </p:cNvPr>
          <p:cNvGrpSpPr>
            <a:grpSpLocks/>
          </p:cNvGrpSpPr>
          <p:nvPr/>
        </p:nvGrpSpPr>
        <p:grpSpPr bwMode="auto">
          <a:xfrm>
            <a:off x="1066800" y="2514600"/>
            <a:ext cx="4800600" cy="1143000"/>
            <a:chOff x="912" y="1584"/>
            <a:chExt cx="3024" cy="720"/>
          </a:xfrm>
        </p:grpSpPr>
        <p:sp>
          <p:nvSpPr>
            <p:cNvPr id="27654" name="Line 5">
              <a:extLst>
                <a:ext uri="{FF2B5EF4-FFF2-40B4-BE49-F238E27FC236}">
                  <a16:creationId xmlns="" xmlns:a16="http://schemas.microsoft.com/office/drawing/2014/main" id="{E6B0341E-999D-4A90-8DA9-2E78F1C5FA89}"/>
                </a:ext>
              </a:extLst>
            </p:cNvPr>
            <p:cNvSpPr>
              <a:spLocks noChangeShapeType="1"/>
            </p:cNvSpPr>
            <p:nvPr/>
          </p:nvSpPr>
          <p:spPr bwMode="auto">
            <a:xfrm>
              <a:off x="1296" y="1680"/>
              <a:ext cx="0" cy="48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7655" name="Line 6">
              <a:extLst>
                <a:ext uri="{FF2B5EF4-FFF2-40B4-BE49-F238E27FC236}">
                  <a16:creationId xmlns="" xmlns:a16="http://schemas.microsoft.com/office/drawing/2014/main" id="{5A370C01-EA0F-4806-8C62-6D7A393456BD}"/>
                </a:ext>
              </a:extLst>
            </p:cNvPr>
            <p:cNvSpPr>
              <a:spLocks noChangeShapeType="1"/>
            </p:cNvSpPr>
            <p:nvPr/>
          </p:nvSpPr>
          <p:spPr bwMode="auto">
            <a:xfrm>
              <a:off x="3552" y="1680"/>
              <a:ext cx="0" cy="48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7656" name="Line 7">
              <a:extLst>
                <a:ext uri="{FF2B5EF4-FFF2-40B4-BE49-F238E27FC236}">
                  <a16:creationId xmlns="" xmlns:a16="http://schemas.microsoft.com/office/drawing/2014/main" id="{E5ABCD40-30D2-498B-8FB0-4E820A7C4E8A}"/>
                </a:ext>
              </a:extLst>
            </p:cNvPr>
            <p:cNvSpPr>
              <a:spLocks noChangeShapeType="1"/>
            </p:cNvSpPr>
            <p:nvPr/>
          </p:nvSpPr>
          <p:spPr bwMode="auto">
            <a:xfrm>
              <a:off x="2448" y="1728"/>
              <a:ext cx="0" cy="48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7657" name="Line 8">
              <a:extLst>
                <a:ext uri="{FF2B5EF4-FFF2-40B4-BE49-F238E27FC236}">
                  <a16:creationId xmlns="" xmlns:a16="http://schemas.microsoft.com/office/drawing/2014/main" id="{F5484C11-372A-49B0-9E41-5898C5AA7989}"/>
                </a:ext>
              </a:extLst>
            </p:cNvPr>
            <p:cNvSpPr>
              <a:spLocks noChangeShapeType="1"/>
            </p:cNvSpPr>
            <p:nvPr/>
          </p:nvSpPr>
          <p:spPr bwMode="auto">
            <a:xfrm>
              <a:off x="1008" y="1920"/>
              <a:ext cx="528"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7658" name="Line 9">
              <a:extLst>
                <a:ext uri="{FF2B5EF4-FFF2-40B4-BE49-F238E27FC236}">
                  <a16:creationId xmlns="" xmlns:a16="http://schemas.microsoft.com/office/drawing/2014/main" id="{7C276797-01D3-4B2F-B3FD-B3F7548AAD28}"/>
                </a:ext>
              </a:extLst>
            </p:cNvPr>
            <p:cNvSpPr>
              <a:spLocks noChangeShapeType="1"/>
            </p:cNvSpPr>
            <p:nvPr/>
          </p:nvSpPr>
          <p:spPr bwMode="auto">
            <a:xfrm>
              <a:off x="3264" y="1920"/>
              <a:ext cx="528"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7659" name="Line 10">
              <a:extLst>
                <a:ext uri="{FF2B5EF4-FFF2-40B4-BE49-F238E27FC236}">
                  <a16:creationId xmlns="" xmlns:a16="http://schemas.microsoft.com/office/drawing/2014/main" id="{C79EE1FE-EAB7-485A-BED2-EB1A1D53B57F}"/>
                </a:ext>
              </a:extLst>
            </p:cNvPr>
            <p:cNvSpPr>
              <a:spLocks noChangeShapeType="1"/>
            </p:cNvSpPr>
            <p:nvPr/>
          </p:nvSpPr>
          <p:spPr bwMode="auto">
            <a:xfrm>
              <a:off x="2208" y="1920"/>
              <a:ext cx="528"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7660" name="AutoShape 11">
              <a:extLst>
                <a:ext uri="{FF2B5EF4-FFF2-40B4-BE49-F238E27FC236}">
                  <a16:creationId xmlns="" xmlns:a16="http://schemas.microsoft.com/office/drawing/2014/main" id="{29DD30B2-CC4D-4EC8-8003-13EDC48F3FCC}"/>
                </a:ext>
              </a:extLst>
            </p:cNvPr>
            <p:cNvSpPr>
              <a:spLocks noChangeArrowheads="1"/>
            </p:cNvSpPr>
            <p:nvPr/>
          </p:nvSpPr>
          <p:spPr bwMode="auto">
            <a:xfrm>
              <a:off x="912" y="1584"/>
              <a:ext cx="768" cy="72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7661" name="AutoShape 12">
              <a:extLst>
                <a:ext uri="{FF2B5EF4-FFF2-40B4-BE49-F238E27FC236}">
                  <a16:creationId xmlns="" xmlns:a16="http://schemas.microsoft.com/office/drawing/2014/main" id="{56E5B2A2-3037-47E1-AC3F-D9045A76C753}"/>
                </a:ext>
              </a:extLst>
            </p:cNvPr>
            <p:cNvSpPr>
              <a:spLocks noChangeArrowheads="1"/>
            </p:cNvSpPr>
            <p:nvPr/>
          </p:nvSpPr>
          <p:spPr bwMode="auto">
            <a:xfrm>
              <a:off x="3168" y="1584"/>
              <a:ext cx="768" cy="72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7662" name="AutoShape 13">
              <a:extLst>
                <a:ext uri="{FF2B5EF4-FFF2-40B4-BE49-F238E27FC236}">
                  <a16:creationId xmlns="" xmlns:a16="http://schemas.microsoft.com/office/drawing/2014/main" id="{5945A51B-A0CE-4670-B34F-D82F8CBD3411}"/>
                </a:ext>
              </a:extLst>
            </p:cNvPr>
            <p:cNvSpPr>
              <a:spLocks noChangeArrowheads="1"/>
            </p:cNvSpPr>
            <p:nvPr/>
          </p:nvSpPr>
          <p:spPr bwMode="auto">
            <a:xfrm>
              <a:off x="2016" y="1584"/>
              <a:ext cx="768" cy="72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27653" name="AutoShape 14">
            <a:extLst>
              <a:ext uri="{FF2B5EF4-FFF2-40B4-BE49-F238E27FC236}">
                <a16:creationId xmlns="" xmlns:a16="http://schemas.microsoft.com/office/drawing/2014/main" id="{2528BAD8-F252-48B2-9DF3-AB454ABD2713}"/>
              </a:ext>
            </a:extLst>
          </p:cNvPr>
          <p:cNvSpPr>
            <a:spLocks noChangeArrowheads="1"/>
          </p:cNvSpPr>
          <p:nvPr/>
        </p:nvSpPr>
        <p:spPr bwMode="auto">
          <a:xfrm>
            <a:off x="2667000" y="3886200"/>
            <a:ext cx="5410200" cy="1143000"/>
          </a:xfrm>
          <a:prstGeom prst="bracketPair">
            <a:avLst>
              <a:gd name="adj" fmla="val 16667"/>
            </a:avLst>
          </a:prstGeom>
          <a:noFill/>
          <a:ln w="127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 xmlns:a16="http://schemas.microsoft.com/office/drawing/2014/main" id="{E72A82E9-BDC4-4012-B7AA-57839C656716}"/>
              </a:ext>
            </a:extLst>
          </p:cNvPr>
          <p:cNvSpPr>
            <a:spLocks noGrp="1" noChangeArrowheads="1"/>
          </p:cNvSpPr>
          <p:nvPr>
            <p:ph type="title"/>
          </p:nvPr>
        </p:nvSpPr>
        <p:spPr>
          <a:xfrm>
            <a:off x="457200" y="152400"/>
            <a:ext cx="8686800" cy="685800"/>
          </a:xfrm>
        </p:spPr>
        <p:txBody>
          <a:bodyPr/>
          <a:lstStyle/>
          <a:p>
            <a:pPr>
              <a:defRPr/>
            </a:pPr>
            <a:r>
              <a:rPr lang="en-US"/>
              <a:t>Formulas for Strassen’s Algorithm</a:t>
            </a:r>
          </a:p>
        </p:txBody>
      </p:sp>
      <p:sp>
        <p:nvSpPr>
          <p:cNvPr id="352259" name="Rectangle 3">
            <a:extLst>
              <a:ext uri="{FF2B5EF4-FFF2-40B4-BE49-F238E27FC236}">
                <a16:creationId xmlns="" xmlns:a16="http://schemas.microsoft.com/office/drawing/2014/main" id="{EFB88650-7EBC-480D-87AE-934A8A2B5C3F}"/>
              </a:ext>
            </a:extLst>
          </p:cNvPr>
          <p:cNvSpPr>
            <a:spLocks noGrp="1" noChangeArrowheads="1"/>
          </p:cNvSpPr>
          <p:nvPr>
            <p:ph type="body" idx="1"/>
          </p:nvPr>
        </p:nvSpPr>
        <p:spPr>
          <a:xfrm>
            <a:off x="228600" y="2016224"/>
            <a:ext cx="8686800" cy="4869160"/>
          </a:xfrm>
        </p:spPr>
        <p:txBody>
          <a:bodyPr/>
          <a:lstStyle/>
          <a:p>
            <a:pPr>
              <a:lnSpc>
                <a:spcPct val="90000"/>
              </a:lnSpc>
              <a:buFont typeface="Monotype Sorts" pitchFamily="2" charset="2"/>
              <a:buNone/>
              <a:defRPr/>
            </a:pPr>
            <a:r>
              <a:rPr lang="en-US" sz="2200" dirty="0"/>
              <a:t>M</a:t>
            </a:r>
            <a:r>
              <a:rPr lang="en-US" sz="2200" baseline="-25000" dirty="0"/>
              <a:t>1</a:t>
            </a:r>
            <a:r>
              <a:rPr lang="en-US" sz="2200" dirty="0"/>
              <a:t> = (A</a:t>
            </a:r>
            <a:r>
              <a:rPr lang="en-US" sz="2200" baseline="-25000" dirty="0"/>
              <a:t>00</a:t>
            </a:r>
            <a:r>
              <a:rPr lang="en-US" sz="2200" dirty="0"/>
              <a:t> + A</a:t>
            </a:r>
            <a:r>
              <a:rPr lang="en-US" sz="2200" baseline="-25000" dirty="0"/>
              <a:t>11</a:t>
            </a:r>
            <a:r>
              <a:rPr lang="en-US" sz="2200" dirty="0"/>
              <a:t>) </a:t>
            </a:r>
            <a:r>
              <a:rPr lang="en-US" sz="2200" b="0" dirty="0">
                <a:sym typeface="Symbol" pitchFamily="84" charset="2"/>
              </a:rPr>
              <a:t></a:t>
            </a:r>
            <a:r>
              <a:rPr lang="en-US" sz="2200" dirty="0"/>
              <a:t> (B</a:t>
            </a:r>
            <a:r>
              <a:rPr lang="en-US" sz="2200" baseline="-25000" dirty="0"/>
              <a:t>00</a:t>
            </a:r>
            <a:r>
              <a:rPr lang="en-US" sz="2200" dirty="0"/>
              <a:t> + </a:t>
            </a:r>
            <a:r>
              <a:rPr lang="en-US" sz="2200" b="0" dirty="0"/>
              <a:t>B</a:t>
            </a:r>
            <a:r>
              <a:rPr lang="en-US" sz="2200" b="0" baseline="-25000" dirty="0"/>
              <a:t>11</a:t>
            </a:r>
            <a:r>
              <a:rPr lang="en-US" sz="2200" b="0" dirty="0"/>
              <a:t>)</a:t>
            </a:r>
          </a:p>
          <a:p>
            <a:pPr>
              <a:lnSpc>
                <a:spcPct val="90000"/>
              </a:lnSpc>
              <a:buFont typeface="Monotype Sorts" pitchFamily="2" charset="2"/>
              <a:buNone/>
              <a:defRPr/>
            </a:pPr>
            <a:endParaRPr lang="en-US" sz="2200" b="0" dirty="0"/>
          </a:p>
          <a:p>
            <a:pPr>
              <a:lnSpc>
                <a:spcPct val="90000"/>
              </a:lnSpc>
              <a:buFont typeface="Monotype Sorts" pitchFamily="2" charset="2"/>
              <a:buNone/>
              <a:defRPr/>
            </a:pPr>
            <a:r>
              <a:rPr lang="en-US" sz="2200" dirty="0"/>
              <a:t>M</a:t>
            </a:r>
            <a:r>
              <a:rPr lang="en-US" sz="2200" baseline="-25000" dirty="0"/>
              <a:t>2</a:t>
            </a:r>
            <a:r>
              <a:rPr lang="en-US" sz="2200" dirty="0"/>
              <a:t> = (A</a:t>
            </a:r>
            <a:r>
              <a:rPr lang="en-US" sz="2200" baseline="-25000" dirty="0"/>
              <a:t>10</a:t>
            </a:r>
            <a:r>
              <a:rPr lang="en-US" sz="2200" dirty="0"/>
              <a:t> + A</a:t>
            </a:r>
            <a:r>
              <a:rPr lang="en-US" sz="2200" baseline="-25000" dirty="0"/>
              <a:t>11</a:t>
            </a:r>
            <a:r>
              <a:rPr lang="en-US" sz="2200" dirty="0"/>
              <a:t>) </a:t>
            </a:r>
            <a:r>
              <a:rPr lang="en-US" sz="2200" b="0" dirty="0">
                <a:sym typeface="Symbol" pitchFamily="84" charset="2"/>
              </a:rPr>
              <a:t></a:t>
            </a:r>
            <a:r>
              <a:rPr lang="en-US" sz="2200" dirty="0"/>
              <a:t> B</a:t>
            </a:r>
            <a:r>
              <a:rPr lang="en-US" sz="2200" baseline="-25000" dirty="0"/>
              <a:t>00</a:t>
            </a:r>
          </a:p>
          <a:p>
            <a:pPr>
              <a:lnSpc>
                <a:spcPct val="90000"/>
              </a:lnSpc>
              <a:buFont typeface="Monotype Sorts" pitchFamily="2" charset="2"/>
              <a:buNone/>
              <a:defRPr/>
            </a:pPr>
            <a:endParaRPr lang="en-US" sz="2200" b="0" dirty="0"/>
          </a:p>
          <a:p>
            <a:pPr>
              <a:lnSpc>
                <a:spcPct val="90000"/>
              </a:lnSpc>
              <a:buFont typeface="Monotype Sorts" pitchFamily="2" charset="2"/>
              <a:buNone/>
              <a:defRPr/>
            </a:pPr>
            <a:r>
              <a:rPr lang="en-US" sz="2200" dirty="0"/>
              <a:t>M</a:t>
            </a:r>
            <a:r>
              <a:rPr lang="en-US" sz="2200" baseline="-25000" dirty="0"/>
              <a:t>3</a:t>
            </a:r>
            <a:r>
              <a:rPr lang="en-US" sz="2200" dirty="0"/>
              <a:t> = A</a:t>
            </a:r>
            <a:r>
              <a:rPr lang="en-US" sz="2200" baseline="-25000" dirty="0"/>
              <a:t>00</a:t>
            </a:r>
            <a:r>
              <a:rPr lang="en-US" sz="2200" dirty="0"/>
              <a:t> </a:t>
            </a:r>
            <a:r>
              <a:rPr lang="en-US" sz="2200" b="0" dirty="0">
                <a:sym typeface="Symbol" pitchFamily="84" charset="2"/>
              </a:rPr>
              <a:t></a:t>
            </a:r>
            <a:r>
              <a:rPr lang="en-US" sz="2200" dirty="0"/>
              <a:t> (B</a:t>
            </a:r>
            <a:r>
              <a:rPr lang="en-US" sz="2200" baseline="-25000" dirty="0"/>
              <a:t>01</a:t>
            </a:r>
            <a:r>
              <a:rPr lang="en-US" sz="2200" dirty="0"/>
              <a:t> - </a:t>
            </a:r>
            <a:r>
              <a:rPr lang="en-US" sz="2200" b="0" dirty="0"/>
              <a:t>B</a:t>
            </a:r>
            <a:r>
              <a:rPr lang="en-US" sz="2200" b="0" baseline="-25000" dirty="0"/>
              <a:t>11</a:t>
            </a:r>
            <a:r>
              <a:rPr lang="en-US" sz="2200" b="0" dirty="0"/>
              <a:t>)</a:t>
            </a:r>
          </a:p>
          <a:p>
            <a:pPr>
              <a:lnSpc>
                <a:spcPct val="90000"/>
              </a:lnSpc>
              <a:buFont typeface="Monotype Sorts" pitchFamily="2" charset="2"/>
              <a:buNone/>
              <a:defRPr/>
            </a:pPr>
            <a:endParaRPr lang="en-US" sz="2200" b="0" dirty="0"/>
          </a:p>
          <a:p>
            <a:pPr>
              <a:lnSpc>
                <a:spcPct val="90000"/>
              </a:lnSpc>
              <a:buFont typeface="Monotype Sorts" pitchFamily="2" charset="2"/>
              <a:buNone/>
              <a:defRPr/>
            </a:pPr>
            <a:r>
              <a:rPr lang="en-US" sz="2200" dirty="0"/>
              <a:t>M</a:t>
            </a:r>
            <a:r>
              <a:rPr lang="en-US" sz="2200" baseline="-25000" dirty="0"/>
              <a:t>4</a:t>
            </a:r>
            <a:r>
              <a:rPr lang="en-US" sz="2200" dirty="0"/>
              <a:t> =  A</a:t>
            </a:r>
            <a:r>
              <a:rPr lang="en-US" sz="2200" baseline="-25000" dirty="0"/>
              <a:t>11</a:t>
            </a:r>
            <a:r>
              <a:rPr lang="en-US" sz="2200" dirty="0"/>
              <a:t> </a:t>
            </a:r>
            <a:r>
              <a:rPr lang="en-US" sz="2200" b="0" dirty="0">
                <a:sym typeface="Symbol" pitchFamily="84" charset="2"/>
              </a:rPr>
              <a:t></a:t>
            </a:r>
            <a:r>
              <a:rPr lang="en-US" sz="2200" dirty="0"/>
              <a:t> (B</a:t>
            </a:r>
            <a:r>
              <a:rPr lang="en-US" sz="2200" baseline="-25000" dirty="0"/>
              <a:t>10</a:t>
            </a:r>
            <a:r>
              <a:rPr lang="en-US" sz="2200" dirty="0"/>
              <a:t> - </a:t>
            </a:r>
            <a:r>
              <a:rPr lang="en-US" sz="2200" b="0" dirty="0"/>
              <a:t>B</a:t>
            </a:r>
            <a:r>
              <a:rPr lang="en-US" sz="2200" b="0" baseline="-25000" dirty="0"/>
              <a:t>00</a:t>
            </a:r>
            <a:r>
              <a:rPr lang="en-US" sz="2200" b="0" dirty="0"/>
              <a:t>)</a:t>
            </a:r>
          </a:p>
          <a:p>
            <a:pPr>
              <a:lnSpc>
                <a:spcPct val="90000"/>
              </a:lnSpc>
              <a:buFont typeface="Monotype Sorts" pitchFamily="2" charset="2"/>
              <a:buNone/>
              <a:defRPr/>
            </a:pPr>
            <a:endParaRPr lang="en-US" sz="2200" b="0" dirty="0"/>
          </a:p>
          <a:p>
            <a:pPr>
              <a:lnSpc>
                <a:spcPct val="90000"/>
              </a:lnSpc>
              <a:buFont typeface="Monotype Sorts" pitchFamily="2" charset="2"/>
              <a:buNone/>
              <a:defRPr/>
            </a:pPr>
            <a:r>
              <a:rPr lang="en-US" sz="2200" dirty="0"/>
              <a:t>M</a:t>
            </a:r>
            <a:r>
              <a:rPr lang="en-US" sz="2200" baseline="-25000" dirty="0"/>
              <a:t>5</a:t>
            </a:r>
            <a:r>
              <a:rPr lang="en-US" sz="2200" dirty="0"/>
              <a:t> = (A</a:t>
            </a:r>
            <a:r>
              <a:rPr lang="en-US" sz="2200" baseline="-25000" dirty="0"/>
              <a:t>00</a:t>
            </a:r>
            <a:r>
              <a:rPr lang="en-US" sz="2200" dirty="0"/>
              <a:t> + A</a:t>
            </a:r>
            <a:r>
              <a:rPr lang="en-US" sz="2200" baseline="-25000" dirty="0"/>
              <a:t>01</a:t>
            </a:r>
            <a:r>
              <a:rPr lang="en-US" sz="2200" dirty="0"/>
              <a:t>) </a:t>
            </a:r>
            <a:r>
              <a:rPr lang="en-US" sz="2200" b="0" dirty="0">
                <a:sym typeface="Symbol" pitchFamily="84" charset="2"/>
              </a:rPr>
              <a:t></a:t>
            </a:r>
            <a:r>
              <a:rPr lang="en-US" sz="2200" dirty="0"/>
              <a:t> </a:t>
            </a:r>
            <a:r>
              <a:rPr lang="en-US" sz="2200" b="0" dirty="0"/>
              <a:t>B</a:t>
            </a:r>
            <a:r>
              <a:rPr lang="en-US" sz="2200" b="0" baseline="-25000" dirty="0"/>
              <a:t>11</a:t>
            </a:r>
            <a:endParaRPr lang="en-US" sz="2200" b="0" dirty="0"/>
          </a:p>
          <a:p>
            <a:pPr>
              <a:lnSpc>
                <a:spcPct val="90000"/>
              </a:lnSpc>
              <a:buFont typeface="Monotype Sorts" pitchFamily="2" charset="2"/>
              <a:buNone/>
              <a:defRPr/>
            </a:pPr>
            <a:endParaRPr lang="en-US" sz="2200" b="0" dirty="0"/>
          </a:p>
          <a:p>
            <a:pPr>
              <a:lnSpc>
                <a:spcPct val="90000"/>
              </a:lnSpc>
              <a:buFont typeface="Monotype Sorts" pitchFamily="2" charset="2"/>
              <a:buNone/>
              <a:defRPr/>
            </a:pPr>
            <a:r>
              <a:rPr lang="en-US" sz="2200" dirty="0"/>
              <a:t>M</a:t>
            </a:r>
            <a:r>
              <a:rPr lang="en-US" sz="2200" baseline="-25000" dirty="0"/>
              <a:t>6</a:t>
            </a:r>
            <a:r>
              <a:rPr lang="en-US" sz="2200" dirty="0"/>
              <a:t> = (A</a:t>
            </a:r>
            <a:r>
              <a:rPr lang="en-US" sz="2200" baseline="-25000" dirty="0"/>
              <a:t>10</a:t>
            </a:r>
            <a:r>
              <a:rPr lang="en-US" sz="2200" dirty="0"/>
              <a:t> - A</a:t>
            </a:r>
            <a:r>
              <a:rPr lang="en-US" sz="2200" baseline="-25000" dirty="0"/>
              <a:t>00</a:t>
            </a:r>
            <a:r>
              <a:rPr lang="en-US" sz="2200" dirty="0"/>
              <a:t>) </a:t>
            </a:r>
            <a:r>
              <a:rPr lang="en-US" sz="2200" b="0" dirty="0">
                <a:sym typeface="Symbol" pitchFamily="84" charset="2"/>
              </a:rPr>
              <a:t></a:t>
            </a:r>
            <a:r>
              <a:rPr lang="en-US" sz="2200" dirty="0"/>
              <a:t> (B</a:t>
            </a:r>
            <a:r>
              <a:rPr lang="en-US" sz="2200" baseline="-25000" dirty="0"/>
              <a:t>00</a:t>
            </a:r>
            <a:r>
              <a:rPr lang="en-US" sz="2200" dirty="0"/>
              <a:t> + </a:t>
            </a:r>
            <a:r>
              <a:rPr lang="en-US" sz="2200" b="0" dirty="0"/>
              <a:t>B</a:t>
            </a:r>
            <a:r>
              <a:rPr lang="en-US" sz="2200" b="0" baseline="-25000" dirty="0"/>
              <a:t>01</a:t>
            </a:r>
            <a:r>
              <a:rPr lang="en-US" sz="2200" b="0" dirty="0"/>
              <a:t>)</a:t>
            </a:r>
          </a:p>
          <a:p>
            <a:pPr>
              <a:lnSpc>
                <a:spcPct val="90000"/>
              </a:lnSpc>
              <a:buFont typeface="Monotype Sorts" pitchFamily="2" charset="2"/>
              <a:buNone/>
              <a:defRPr/>
            </a:pPr>
            <a:endParaRPr lang="en-US" sz="2200" b="0" dirty="0"/>
          </a:p>
          <a:p>
            <a:pPr>
              <a:lnSpc>
                <a:spcPct val="90000"/>
              </a:lnSpc>
              <a:buFont typeface="Monotype Sorts" pitchFamily="2" charset="2"/>
              <a:buNone/>
              <a:defRPr/>
            </a:pPr>
            <a:r>
              <a:rPr lang="en-US" sz="2200" dirty="0"/>
              <a:t>M</a:t>
            </a:r>
            <a:r>
              <a:rPr lang="en-US" sz="2200" baseline="-25000" dirty="0"/>
              <a:t>7</a:t>
            </a:r>
            <a:r>
              <a:rPr lang="en-US" sz="2200" dirty="0"/>
              <a:t> = (A</a:t>
            </a:r>
            <a:r>
              <a:rPr lang="en-US" sz="2200" baseline="-25000" dirty="0"/>
              <a:t>01</a:t>
            </a:r>
            <a:r>
              <a:rPr lang="en-US" sz="2200" dirty="0"/>
              <a:t> - A</a:t>
            </a:r>
            <a:r>
              <a:rPr lang="en-US" sz="2200" baseline="-25000" dirty="0"/>
              <a:t>11</a:t>
            </a:r>
            <a:r>
              <a:rPr lang="en-US" sz="2200" dirty="0"/>
              <a:t>) </a:t>
            </a:r>
            <a:r>
              <a:rPr lang="en-US" sz="2200" b="0" dirty="0">
                <a:sym typeface="Symbol" pitchFamily="84" charset="2"/>
              </a:rPr>
              <a:t></a:t>
            </a:r>
            <a:r>
              <a:rPr lang="en-US" sz="2200" dirty="0"/>
              <a:t> (B</a:t>
            </a:r>
            <a:r>
              <a:rPr lang="en-US" sz="2200" baseline="-25000" dirty="0"/>
              <a:t>10</a:t>
            </a:r>
            <a:r>
              <a:rPr lang="en-US" sz="2200" dirty="0"/>
              <a:t> + </a:t>
            </a:r>
            <a:r>
              <a:rPr lang="en-US" sz="2200" b="0" dirty="0"/>
              <a:t>B</a:t>
            </a:r>
            <a:r>
              <a:rPr lang="en-US" sz="2200" b="0" baseline="-25000" dirty="0"/>
              <a:t>11</a:t>
            </a:r>
            <a:r>
              <a:rPr lang="en-US" sz="2200" b="0" dirty="0"/>
              <a: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 xmlns:a16="http://schemas.microsoft.com/office/drawing/2014/main" id="{B9581798-284B-4E88-B330-39C4AC7E1B11}"/>
              </a:ext>
            </a:extLst>
          </p:cNvPr>
          <p:cNvSpPr>
            <a:spLocks noGrp="1" noChangeArrowheads="1"/>
          </p:cNvSpPr>
          <p:nvPr>
            <p:ph type="title"/>
          </p:nvPr>
        </p:nvSpPr>
        <p:spPr/>
        <p:txBody>
          <a:bodyPr/>
          <a:lstStyle/>
          <a:p>
            <a:pPr>
              <a:defRPr/>
            </a:pPr>
            <a:r>
              <a:rPr lang="en-US" dirty="0"/>
              <a:t>Analysis of Strassen’s Algorithm</a:t>
            </a:r>
          </a:p>
        </p:txBody>
      </p:sp>
      <p:sp>
        <p:nvSpPr>
          <p:cNvPr id="362499" name="Rectangle 3">
            <a:extLst>
              <a:ext uri="{FF2B5EF4-FFF2-40B4-BE49-F238E27FC236}">
                <a16:creationId xmlns="" xmlns:a16="http://schemas.microsoft.com/office/drawing/2014/main" id="{40A924D1-14D7-4001-95F1-8B0DF07FE01E}"/>
              </a:ext>
            </a:extLst>
          </p:cNvPr>
          <p:cNvSpPr>
            <a:spLocks noGrp="1" noChangeArrowheads="1"/>
          </p:cNvSpPr>
          <p:nvPr>
            <p:ph type="body" idx="1"/>
          </p:nvPr>
        </p:nvSpPr>
        <p:spPr>
          <a:xfrm>
            <a:off x="266700" y="1826274"/>
            <a:ext cx="8610600" cy="4475956"/>
          </a:xfrm>
        </p:spPr>
        <p:txBody>
          <a:bodyPr/>
          <a:lstStyle/>
          <a:p>
            <a:pPr marL="457200" indent="-457200">
              <a:buFont typeface="Monotype Sorts" pitchFamily="2" charset="2"/>
              <a:buNone/>
              <a:defRPr/>
            </a:pPr>
            <a:r>
              <a:rPr lang="en-US" sz="2400" dirty="0"/>
              <a:t>If </a:t>
            </a:r>
            <a:r>
              <a:rPr lang="en-US" sz="2400" i="1" dirty="0"/>
              <a:t>n</a:t>
            </a:r>
            <a:r>
              <a:rPr lang="en-US" sz="2400" dirty="0"/>
              <a:t> is not a power of 2, matrices can be padded with zeros.</a:t>
            </a:r>
          </a:p>
          <a:p>
            <a:pPr marL="457200" indent="-457200">
              <a:buFont typeface="Monotype Sorts" pitchFamily="2" charset="2"/>
              <a:buNone/>
              <a:defRPr/>
            </a:pPr>
            <a:endParaRPr lang="en-US" sz="2400" dirty="0"/>
          </a:p>
          <a:p>
            <a:pPr marL="457200" indent="-457200">
              <a:buFont typeface="Monotype Sorts" pitchFamily="2" charset="2"/>
              <a:buNone/>
              <a:defRPr/>
            </a:pPr>
            <a:endParaRPr lang="en-US" sz="2400" dirty="0"/>
          </a:p>
          <a:p>
            <a:pPr marL="457200" indent="-457200">
              <a:buFont typeface="Monotype Sorts" pitchFamily="2" charset="2"/>
              <a:buNone/>
              <a:defRPr/>
            </a:pPr>
            <a:r>
              <a:rPr lang="en-US" sz="2400" dirty="0"/>
              <a:t>Number of multiplications:</a:t>
            </a:r>
          </a:p>
          <a:p>
            <a:pPr marL="457200" indent="-457200">
              <a:buFont typeface="Monotype Sorts" pitchFamily="2" charset="2"/>
              <a:buNone/>
              <a:defRPr/>
            </a:pPr>
            <a:r>
              <a:rPr lang="en-US" sz="2400" dirty="0"/>
              <a:t>                                 M(</a:t>
            </a:r>
            <a:r>
              <a:rPr lang="en-US" sz="2400" i="1" dirty="0"/>
              <a:t>n</a:t>
            </a:r>
            <a:r>
              <a:rPr lang="en-US" sz="2400" dirty="0"/>
              <a:t>) = 7M(</a:t>
            </a:r>
            <a:r>
              <a:rPr lang="en-US" sz="2400" i="1" dirty="0"/>
              <a:t>n</a:t>
            </a:r>
            <a:r>
              <a:rPr lang="en-US" sz="2400" dirty="0"/>
              <a:t>/2),   M(1) = 1</a:t>
            </a:r>
          </a:p>
          <a:p>
            <a:pPr marL="457200" indent="-457200">
              <a:buFont typeface="Monotype Sorts" pitchFamily="2" charset="2"/>
              <a:buNone/>
              <a:defRPr/>
            </a:pPr>
            <a:r>
              <a:rPr lang="en-US" sz="2400" dirty="0"/>
              <a:t>Solution: M(</a:t>
            </a:r>
            <a:r>
              <a:rPr lang="en-US" sz="2400" i="1" dirty="0"/>
              <a:t>n</a:t>
            </a:r>
            <a:r>
              <a:rPr lang="en-US" sz="2400" dirty="0"/>
              <a:t>) </a:t>
            </a:r>
            <a:r>
              <a:rPr lang="en-US" sz="2400" dirty="0">
                <a:solidFill>
                  <a:schemeClr val="accent2"/>
                </a:solidFill>
              </a:rPr>
              <a:t>= 7</a:t>
            </a:r>
            <a:r>
              <a:rPr lang="en-US" sz="2400" baseline="30000" dirty="0">
                <a:solidFill>
                  <a:schemeClr val="accent2"/>
                </a:solidFill>
              </a:rPr>
              <a:t>log </a:t>
            </a:r>
            <a:r>
              <a:rPr lang="en-US" sz="2400" baseline="14000" dirty="0">
                <a:solidFill>
                  <a:schemeClr val="accent2"/>
                </a:solidFill>
              </a:rPr>
              <a:t>2</a:t>
            </a:r>
            <a:r>
              <a:rPr lang="en-US" sz="2400" i="1" baseline="30000" dirty="0">
                <a:solidFill>
                  <a:schemeClr val="accent2"/>
                </a:solidFill>
              </a:rPr>
              <a:t>n</a:t>
            </a:r>
            <a:r>
              <a:rPr lang="en-US" sz="2400" baseline="30000" dirty="0"/>
              <a:t> </a:t>
            </a:r>
            <a:r>
              <a:rPr lang="en-US" sz="2400" dirty="0"/>
              <a:t>= </a:t>
            </a:r>
            <a:r>
              <a:rPr lang="en-US" sz="2400" i="1" dirty="0" err="1"/>
              <a:t>n</a:t>
            </a:r>
            <a:r>
              <a:rPr lang="en-US" sz="2400" baseline="30000" dirty="0" err="1"/>
              <a:t>log</a:t>
            </a:r>
            <a:r>
              <a:rPr lang="en-US" sz="2400" baseline="30000" dirty="0"/>
              <a:t> </a:t>
            </a:r>
            <a:r>
              <a:rPr lang="en-US" sz="2400" baseline="14000" dirty="0"/>
              <a:t>2</a:t>
            </a:r>
            <a:r>
              <a:rPr lang="en-US" sz="2400" baseline="30000" dirty="0"/>
              <a:t>7 </a:t>
            </a:r>
            <a:r>
              <a:rPr lang="en-US" sz="2400" dirty="0">
                <a:latin typeface="Lucida Grande" pitchFamily="84" charset="0"/>
                <a:cs typeface="Times New Roman" pitchFamily="18" charset="0"/>
              </a:rPr>
              <a:t>≈</a:t>
            </a:r>
            <a:r>
              <a:rPr lang="en-US" sz="2400" dirty="0">
                <a:cs typeface="Times New Roman" pitchFamily="18" charset="0"/>
              </a:rPr>
              <a:t> </a:t>
            </a:r>
            <a:r>
              <a:rPr lang="en-US" sz="2400" i="1" dirty="0"/>
              <a:t>n</a:t>
            </a:r>
            <a:r>
              <a:rPr lang="en-US" sz="2400" baseline="30000" dirty="0"/>
              <a:t>2.807    </a:t>
            </a:r>
            <a:r>
              <a:rPr lang="en-US" sz="2400" dirty="0"/>
              <a:t>vs.  </a:t>
            </a:r>
            <a:r>
              <a:rPr lang="en-US" sz="2400" i="1" dirty="0"/>
              <a:t>n</a:t>
            </a:r>
            <a:r>
              <a:rPr lang="en-US" sz="2400" baseline="30000" dirty="0"/>
              <a:t>3 </a:t>
            </a:r>
            <a:r>
              <a:rPr lang="en-US" sz="2400" dirty="0"/>
              <a:t>of brute-force alg.</a:t>
            </a:r>
            <a:endParaRPr lang="en-US" sz="2400" baseline="30000" dirty="0"/>
          </a:p>
          <a:p>
            <a:pPr marL="457200" indent="-457200">
              <a:buFont typeface="Monotype Sorts" pitchFamily="2" charset="2"/>
              <a:buNone/>
              <a:defRPr/>
            </a:pPr>
            <a:endParaRPr lang="en-US" sz="2400" dirty="0"/>
          </a:p>
          <a:p>
            <a:pPr marL="457200" indent="-457200">
              <a:buFont typeface="Monotype Sorts" pitchFamily="2" charset="2"/>
              <a:buNone/>
              <a:defRPr/>
            </a:pPr>
            <a:r>
              <a:rPr lang="en-US" sz="2400" dirty="0"/>
              <a:t>Algorithms with better asymptotic efficiency are known but they are even more complex and not used in practice.</a:t>
            </a:r>
          </a:p>
        </p:txBody>
      </p:sp>
      <p:sp>
        <p:nvSpPr>
          <p:cNvPr id="362500" name="Text Box 4">
            <a:extLst>
              <a:ext uri="{FF2B5EF4-FFF2-40B4-BE49-F238E27FC236}">
                <a16:creationId xmlns="" xmlns:a16="http://schemas.microsoft.com/office/drawing/2014/main" id="{55E009FF-57F4-49D2-B8AB-2F18762CCD87}"/>
              </a:ext>
            </a:extLst>
          </p:cNvPr>
          <p:cNvSpPr txBox="1">
            <a:spLocks noChangeArrowheads="1"/>
          </p:cNvSpPr>
          <p:nvPr/>
        </p:nvSpPr>
        <p:spPr bwMode="auto">
          <a:xfrm>
            <a:off x="4953000" y="2117725"/>
            <a:ext cx="342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en-US" sz="2000">
                <a:solidFill>
                  <a:srgbClr val="FF9933"/>
                </a:solidFill>
              </a:rPr>
              <a:t>What if we count both multiplications and additions?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62500"/>
                                        </p:tgtEl>
                                        <p:attrNameLst>
                                          <p:attrName>style.visibility</p:attrName>
                                        </p:attrNameLst>
                                      </p:cBhvr>
                                      <p:to>
                                        <p:strVal val="visible"/>
                                      </p:to>
                                    </p:set>
                                    <p:anim calcmode="lin" valueType="num">
                                      <p:cBhvr additive="base">
                                        <p:cTn id="7" dur="1000" fill="hold"/>
                                        <p:tgtEl>
                                          <p:spTgt spid="362500"/>
                                        </p:tgtEl>
                                        <p:attrNameLst>
                                          <p:attrName>ppt_x</p:attrName>
                                        </p:attrNameLst>
                                      </p:cBhvr>
                                      <p:tavLst>
                                        <p:tav tm="0">
                                          <p:val>
                                            <p:strVal val="1+#ppt_w/2"/>
                                          </p:val>
                                        </p:tav>
                                        <p:tav tm="100000">
                                          <p:val>
                                            <p:strVal val="#ppt_x"/>
                                          </p:val>
                                        </p:tav>
                                      </p:tavLst>
                                    </p:anim>
                                    <p:anim calcmode="lin" valueType="num">
                                      <p:cBhvr additive="base">
                                        <p:cTn id="8" dur="1000" fill="hold"/>
                                        <p:tgtEl>
                                          <p:spTgt spid="3625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descr="img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8839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5" descr="img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763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5" descr="img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839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5" descr="img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839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5" descr="img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8392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5" descr="img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6868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5" descr="img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
            <a:ext cx="86106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descr="img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8763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5" descr="img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763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5" descr="img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8763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5" descr="img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763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5" descr="img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9154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3" descr="img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89154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3" descr="img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8392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3" descr="img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8763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3" descr="img0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763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3" descr="img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8392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3" descr="img0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89154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Global">
  <a:themeElements>
    <a:clrScheme name="">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AF6A5F"/>
      </a:hlink>
      <a:folHlink>
        <a:srgbClr val="CCB374"/>
      </a:folHlink>
    </a:clrScheme>
    <a:fontScheme name="Global">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2457</TotalTime>
  <Words>13284</Words>
  <Application>Microsoft Office PowerPoint</Application>
  <PresentationFormat>On-screen Show (4:3)</PresentationFormat>
  <Paragraphs>1988</Paragraphs>
  <Slides>340</Slides>
  <Notes>24</Notes>
  <HiddenSlides>0</HiddenSlides>
  <MMClips>0</MMClips>
  <ScaleCrop>false</ScaleCrop>
  <HeadingPairs>
    <vt:vector size="6" baseType="variant">
      <vt:variant>
        <vt:lpstr>Theme</vt:lpstr>
      </vt:variant>
      <vt:variant>
        <vt:i4>1</vt:i4>
      </vt:variant>
      <vt:variant>
        <vt:lpstr>Embedded OLE Servers</vt:lpstr>
      </vt:variant>
      <vt:variant>
        <vt:i4>5</vt:i4>
      </vt:variant>
      <vt:variant>
        <vt:lpstr>Slide Titles</vt:lpstr>
      </vt:variant>
      <vt:variant>
        <vt:i4>340</vt:i4>
      </vt:variant>
    </vt:vector>
  </HeadingPairs>
  <TitlesOfParts>
    <vt:vector size="346" baseType="lpstr">
      <vt:lpstr>Global</vt:lpstr>
      <vt:lpstr>Equation</vt:lpstr>
      <vt:lpstr>VISIO</vt:lpstr>
      <vt:lpstr>方程式</vt:lpstr>
      <vt:lpstr>文件</vt:lpstr>
      <vt:lpstr>Visio.Drawing.6</vt:lpstr>
      <vt:lpstr>Master of Science (Computer Science)  Sub. Code: COMS 411 Sub. Name: Design of Algorithms</vt:lpstr>
      <vt:lpstr>         Definition of Algorithm</vt:lpstr>
      <vt:lpstr>Problem Solving: Main Steps</vt:lpstr>
      <vt:lpstr>1. Problem Definition</vt:lpstr>
      <vt:lpstr>2. Algorithm Design / Specifications</vt:lpstr>
      <vt:lpstr>Computer Algorithms</vt:lpstr>
      <vt:lpstr>4,5,6: Implementation, Testing, Maintainance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Divide and Conquer Method</vt:lpstr>
      <vt:lpstr>PowerPoint Presentation</vt:lpstr>
      <vt:lpstr>Divide-and-conquer approach </vt:lpstr>
      <vt:lpstr>PowerPoint Presentation</vt:lpstr>
      <vt:lpstr>PowerPoint Presentation</vt:lpstr>
      <vt:lpstr>PowerPoint Presentation</vt:lpstr>
      <vt:lpstr>General Method-control abstraction</vt:lpstr>
      <vt:lpstr>PowerPoint Presentation</vt:lpstr>
      <vt:lpstr>PowerPoint Presentation</vt:lpstr>
      <vt:lpstr>PowerPoint Presentation</vt:lpstr>
      <vt:lpstr>Binary Search</vt:lpstr>
      <vt:lpstr>PowerPoint Presentation</vt:lpstr>
      <vt:lpstr>Recursive binary search algorithm</vt:lpstr>
      <vt:lpstr>PowerPoint Presentation</vt:lpstr>
      <vt:lpstr> x=18</vt:lpstr>
      <vt:lpstr>   Analysis of Algorithm Worst-Case Time Complexity (Binary Search, Recursive)   </vt:lpstr>
      <vt:lpstr>PowerPoint Presentation</vt:lpstr>
      <vt:lpstr>Example: Find the MAX and MIN</vt:lpstr>
      <vt:lpstr>PowerPoint Presentation</vt:lpstr>
      <vt:lpstr>Analysis</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Complexity –Merge Sort</vt:lpstr>
      <vt:lpstr>Introduction</vt:lpstr>
      <vt:lpstr>Quicksort</vt:lpstr>
      <vt:lpstr>Example: Quicksort</vt:lpstr>
      <vt:lpstr>Example: Quicksort...</vt:lpstr>
      <vt:lpstr>Pseudocode </vt:lpstr>
      <vt:lpstr>Partitioning</vt:lpstr>
      <vt:lpstr>Partitioning Strategy</vt:lpstr>
      <vt:lpstr>Partitioning Strategy</vt:lpstr>
      <vt:lpstr>Partitioning Strategy</vt:lpstr>
      <vt:lpstr>Partitioning Strategy</vt:lpstr>
      <vt:lpstr>Conventional Matrix Multiplication</vt:lpstr>
      <vt:lpstr>Strassen’s Matrix Multiplication</vt:lpstr>
      <vt:lpstr>Strassen’s Matrix Multiplication</vt:lpstr>
      <vt:lpstr>Formulas for Strassen’s Algorithm</vt:lpstr>
      <vt:lpstr>Analysis of Strassen’s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Greedy method </vt:lpstr>
      <vt:lpstr>General Method</vt:lpstr>
      <vt:lpstr>Control abstraction for greedy method- Subset paradigm</vt:lpstr>
      <vt:lpstr>Knapsack Problem</vt:lpstr>
      <vt:lpstr>PowerPoint Presentation</vt:lpstr>
      <vt:lpstr>Example</vt:lpstr>
      <vt:lpstr>PowerPoint Presentation</vt:lpstr>
      <vt:lpstr>PowerPoint Presentation</vt:lpstr>
      <vt:lpstr>Order by profit</vt:lpstr>
      <vt:lpstr>PowerPoint Presentation</vt:lpstr>
      <vt:lpstr>PowerPoint Presentation</vt:lpstr>
      <vt:lpstr>Order by weight(capacity)</vt:lpstr>
      <vt:lpstr>PowerPoint Presentation</vt:lpstr>
      <vt:lpstr>Order by ratio of accumulated profit to capacity(Pi /Wi )</vt:lpstr>
      <vt:lpstr>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Optimal Storage on Tapes</vt:lpstr>
      <vt:lpstr>Description</vt:lpstr>
      <vt:lpstr>Description</vt:lpstr>
      <vt:lpstr>Example</vt:lpstr>
      <vt:lpstr>Method</vt:lpstr>
      <vt:lpstr>Algorithm for multiple tapes</vt:lpstr>
      <vt:lpstr>The 2-way merging problem </vt:lpstr>
      <vt:lpstr>Extended binary trees</vt:lpstr>
      <vt:lpstr>An example of 2-way merging </vt:lpstr>
      <vt:lpstr>PowerPoint Presentation</vt:lpstr>
      <vt:lpstr>Huffman codes </vt:lpstr>
      <vt:lpstr>An example of Huffman algorithm</vt:lpstr>
      <vt:lpstr>        4.8 SINGLE-SOURCE                  SHORTEST PATHS</vt:lpstr>
      <vt:lpstr>4.8 SINGLE-SOURCE SHORTEST PATHS</vt:lpstr>
      <vt:lpstr>4.8 SINGLE-SOURCE SHORTEST PATHS</vt:lpstr>
      <vt:lpstr>4.8 SINGLE-SOURCE SHORTEST PATHS</vt:lpstr>
      <vt:lpstr>4.8 SINGLE-SOURCE SHORTEST PATHS</vt:lpstr>
      <vt:lpstr>PowerPoint Presentation</vt:lpstr>
      <vt:lpstr>4.8 SINGLE-SOURCE SHORTEST PATHS</vt:lpstr>
      <vt:lpstr>4.8 SINGLE-SOURCE SHORTEST PATHS</vt:lpstr>
      <vt:lpstr>4.8 SINGLE-SOURCE SHORTEST PATHS</vt:lpstr>
      <vt:lpstr>4.8 SINGLE-SOURCE SHORTEST PATHS</vt:lpstr>
      <vt:lpstr>4.8 SINGLE-SOURCE SHORTEST PATHS</vt:lpstr>
      <vt:lpstr>4.8 SINGLE-SOURCE SHORTEST PATHS</vt:lpstr>
      <vt:lpstr>4.8 SINGLE-SOURCE SHORTEST PATHS</vt:lpstr>
      <vt:lpstr>4.8 SINGLE-SOURCE SHORTEST PATHS</vt:lpstr>
      <vt:lpstr>4.8 SINGLE-SOURCE SHORTEST PATHS</vt:lpstr>
      <vt:lpstr>4.8 SINGLE-SOURCE SHORTEST PATHS</vt:lpstr>
      <vt:lpstr>4.8 SINGLE-SOURCE SHORTEST PATHS</vt:lpstr>
      <vt:lpstr>4.8 SINGLE-SOURCE SHORTEST PATHS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elimination</vt:lpstr>
      <vt:lpstr>Minimum cost Spanning trees</vt:lpstr>
      <vt:lpstr>PowerPoint Presentation</vt:lpstr>
      <vt:lpstr>Prim’s algorithm</vt:lpstr>
      <vt:lpstr>PowerPoint Presentation</vt:lpstr>
      <vt:lpstr>Algorithm</vt:lpstr>
      <vt:lpstr>PowerPoint Presentation</vt:lpstr>
      <vt:lpstr>PowerPoint Presentation</vt:lpstr>
      <vt:lpstr>PowerPoint Presentation</vt:lpstr>
      <vt:lpstr>Time complexity</vt:lpstr>
      <vt:lpstr>Kruskal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7</vt:lpstr>
      <vt:lpstr>Dynamic Programming</vt:lpstr>
      <vt:lpstr>The shortest path</vt:lpstr>
      <vt:lpstr>Principle of optimality</vt:lpstr>
      <vt:lpstr>The shortest path in multistage graphs</vt:lpstr>
      <vt:lpstr>Dynamic programming approach </vt:lpstr>
      <vt:lpstr>PowerPoint Presentation</vt:lpstr>
      <vt:lpstr>Backward approach  (forward reasoning) </vt:lpstr>
      <vt:lpstr>PowerPoint Presentation</vt:lpstr>
      <vt:lpstr>Dynamic programming</vt:lpstr>
      <vt:lpstr>The resource allocation problem </vt:lpstr>
      <vt:lpstr> The multistage graph solution</vt:lpstr>
      <vt:lpstr>PowerPoint Presentation</vt:lpstr>
      <vt:lpstr>5. 7 THE TRAVELING         SALESPERSON PROBLEM</vt:lpstr>
      <vt:lpstr>5. 7 THE TRAVELING SALESPERSON PROBLEM</vt:lpstr>
      <vt:lpstr>THE TRAVELING SALESPERSON PROBLEM</vt:lpstr>
      <vt:lpstr>THE TRAVELING SALESPERSON PROBLEM</vt:lpstr>
      <vt:lpstr>THE TRAVELING SALESPERSON PROBLEM</vt:lpstr>
      <vt:lpstr>PowerPoint Presentation</vt:lpstr>
      <vt:lpstr>THE TRAVELING SALESPERSON PROBLEM</vt:lpstr>
      <vt:lpstr>THE TRAVELING SALESPERSON PROBLEM</vt:lpstr>
      <vt:lpstr>THE TRAVELING SALESPERSON PROBLEM</vt:lpstr>
      <vt:lpstr>THE TRAVELING SALESPERSON PROBLEM</vt:lpstr>
      <vt:lpstr>5.3 ALL PAIRS SHORTEST PATHS</vt:lpstr>
      <vt:lpstr>5.3 ALL PAIRS SHORTEST PATHS</vt:lpstr>
      <vt:lpstr>5.3 ALL PAIRS SHORTEST PATHS</vt:lpstr>
      <vt:lpstr>5.3 ALL PAIRS SHORTEST PATHS</vt:lpstr>
      <vt:lpstr>5.3 ALL PAIRS SHORTEST PATHS</vt:lpstr>
      <vt:lpstr>5.3 ALL PAIRS SHORTEST PATHS</vt:lpstr>
      <vt:lpstr>5.3 ALL PAIRS SHORTEST PATHS</vt:lpstr>
      <vt:lpstr>5.3 ALL PAIRS SHORTEST PATHS</vt:lpstr>
      <vt:lpstr>5.3 ALL PAIRS SHORTEST PATHS</vt:lpstr>
      <vt:lpstr>5.2 MULTISTAGE GRAPHS</vt:lpstr>
      <vt:lpstr>5.2 MULTISTAGEGRAPHS</vt:lpstr>
      <vt:lpstr>5.2 MULTISTAGE GRAPHS</vt:lpstr>
      <vt:lpstr>5.2 MULTISTAGE GRAPHS</vt:lpstr>
      <vt:lpstr>5.2 MULTISTAGE GRAPHS</vt:lpstr>
      <vt:lpstr>5.2 MULTISTAGE GRAPHS</vt:lpstr>
      <vt:lpstr>MULTISTAGE GRAPHS</vt:lpstr>
      <vt:lpstr>MULTISTAGE GRAPHS</vt:lpstr>
      <vt:lpstr>MULTISTAGE GRAPHS</vt:lpstr>
      <vt:lpstr>MULTISTAGE GRAPHS</vt:lpstr>
      <vt:lpstr>MULTISTAGE GRAPHS</vt:lpstr>
      <vt:lpstr>MULTISTAGE GRAPHS</vt:lpstr>
      <vt:lpstr>0/1 knapsack problem</vt:lpstr>
      <vt:lpstr>Optimal binary search trees </vt:lpstr>
      <vt:lpstr>Optimal binary search trees</vt:lpstr>
      <vt:lpstr>PowerPoint Presentation</vt:lpstr>
      <vt:lpstr>PowerPoint Presentation</vt:lpstr>
      <vt:lpstr>PowerPoint Presentation</vt:lpstr>
      <vt:lpstr>PowerPoint Presentation</vt:lpstr>
      <vt:lpstr>PowerPoint Presentation</vt:lpstr>
      <vt:lpstr>The dynamic programming approach</vt:lpstr>
      <vt:lpstr>General formula</vt:lpstr>
      <vt:lpstr>Computation relationships of subtrees</vt:lpstr>
      <vt:lpstr>PowerPoint Presentation</vt:lpstr>
      <vt:lpstr>PowerPoint Presentation</vt:lpstr>
      <vt:lpstr>PowerPoint Presentation</vt:lpstr>
      <vt:lpstr>PowerPoint Presentation</vt:lpstr>
      <vt:lpstr>Depth-First Tree Search</vt:lpstr>
      <vt:lpstr>Depth-First Tree Search</vt:lpstr>
      <vt:lpstr>Depth-First Search</vt:lpstr>
      <vt:lpstr>Backtracking Technique</vt:lpstr>
      <vt:lpstr>Backtracking Implementation</vt:lpstr>
      <vt:lpstr>PowerPoint Presentation</vt:lpstr>
      <vt:lpstr>PowerPoint Presentation</vt:lpstr>
      <vt:lpstr>Hamiltonian Cycles </vt:lpstr>
      <vt:lpstr>Hamiltonian Cycles </vt:lpstr>
      <vt:lpstr>Hamiltonian Cycles</vt:lpstr>
      <vt:lpstr>Hamiltonian Cycles</vt:lpstr>
      <vt:lpstr>Hamiltonian Cycles</vt:lpstr>
      <vt:lpstr>PowerPoint Presentation</vt:lpstr>
      <vt:lpstr>PowerPoint Presentation</vt:lpstr>
      <vt:lpstr>7.4 GRAPH COLORING </vt:lpstr>
      <vt:lpstr>7.4 GRAPH COLORING </vt:lpstr>
      <vt:lpstr>7.4 GRAPH COLORING </vt:lpstr>
      <vt:lpstr>7.4 GRAPH COLORING </vt:lpstr>
      <vt:lpstr>PowerPoint Presentation</vt:lpstr>
      <vt:lpstr>7.4 GRAPH COLORING </vt:lpstr>
      <vt:lpstr>PowerPoint Presentation</vt:lpstr>
      <vt:lpstr>7.4 GRAPH COLORING </vt:lpstr>
      <vt:lpstr>7.4 GRAPH COLORING </vt:lpstr>
      <vt:lpstr>7.4 GRAPH COLORING </vt:lpstr>
      <vt:lpstr>7.4 GRAPH COLORING </vt:lpstr>
      <vt:lpstr>PowerPoint Presentation</vt:lpstr>
      <vt:lpstr>PowerPoint Presentation</vt:lpstr>
      <vt:lpstr>7.4 GRAPH COLORING </vt:lpstr>
      <vt:lpstr>PowerPoint Presentation</vt:lpstr>
      <vt:lpstr>7.4 GRAPH COLORING </vt:lpstr>
      <vt:lpstr>7.4 GRAPH COLORING</vt:lpstr>
      <vt:lpstr>PowerPoint Presentation</vt:lpstr>
      <vt:lpstr>Hamiltonian Circuits Problem</vt:lpstr>
      <vt:lpstr>PowerPoint Presentation</vt:lpstr>
      <vt:lpstr>Backtracking in a State Space Tree</vt:lpstr>
      <vt:lpstr>PowerPoint Presentation</vt:lpstr>
      <vt:lpstr>Sample Problem</vt:lpstr>
      <vt:lpstr>Game Trees </vt:lpstr>
      <vt:lpstr>PowerPoint Presentation</vt:lpstr>
      <vt:lpstr>Minimax Game Tree</vt:lpstr>
      <vt:lpstr>Alpha-Beta Pruning Rule</vt:lpstr>
      <vt:lpstr>PowerPoint Presentation</vt:lpstr>
      <vt:lpstr>Branch And Bound</vt:lpstr>
      <vt:lpstr> </vt:lpstr>
      <vt:lpstr>PowerPoint Presentation</vt:lpstr>
      <vt:lpstr>PowerPoint Presentation</vt:lpstr>
      <vt:lpstr>PowerPoint Presentation</vt:lpstr>
      <vt:lpstr>Without Bounding+DFS</vt:lpstr>
      <vt:lpstr>With Bounding+BFS</vt:lpstr>
      <vt:lpstr>Least Cost (LC) Search </vt:lpstr>
      <vt:lpstr>PowerPoint Presentation</vt:lpstr>
      <vt:lpstr>PowerPoint Presentation</vt:lpstr>
      <vt:lpstr>15 Puzzle Problem</vt:lpstr>
      <vt:lpstr>PowerPoint Presentation</vt:lpstr>
      <vt:lpstr>PowerPoint Presentation</vt:lpstr>
      <vt:lpstr>PowerPoint Presentation</vt:lpstr>
      <vt:lpstr>PowerPoint Presentation</vt:lpstr>
      <vt:lpstr>Control Abstraction for LC</vt:lpstr>
      <vt:lpstr>Control Abstraction for LC</vt:lpstr>
      <vt:lpstr>Bounding</vt:lpstr>
      <vt:lpstr>PowerPoint Presentation</vt:lpstr>
      <vt:lpstr>Job Sequencing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FIFO BB</vt:lpstr>
      <vt:lpstr>PowerPoint Presentation</vt:lpstr>
      <vt:lpstr>PowerPoint Presentation</vt:lpstr>
      <vt:lpstr>LC BB</vt:lpstr>
      <vt:lpstr>PowerPoint Presentation</vt:lpstr>
      <vt:lpstr>PowerPoint Presentation</vt:lpstr>
    </vt:vector>
  </TitlesOfParts>
  <Company>SMU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admin2</dc:creator>
  <cp:lastModifiedBy>User</cp:lastModifiedBy>
  <cp:revision>206</cp:revision>
  <cp:lastPrinted>1601-01-01T00:00:00Z</cp:lastPrinted>
  <dcterms:created xsi:type="dcterms:W3CDTF">2002-01-10T23:53:35Z</dcterms:created>
  <dcterms:modified xsi:type="dcterms:W3CDTF">2024-01-21T08:23:06Z</dcterms:modified>
</cp:coreProperties>
</file>